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301" r:id="rId6"/>
    <p:sldId id="302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4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82" autoAdjust="0"/>
    <p:restoredTop sz="93725" autoAdjust="0"/>
  </p:normalViewPr>
  <p:slideViewPr>
    <p:cSldViewPr snapToGrid="0" showGuides="1">
      <p:cViewPr>
        <p:scale>
          <a:sx n="100" d="100"/>
          <a:sy n="100" d="100"/>
        </p:scale>
        <p:origin x="-72" y="600"/>
      </p:cViewPr>
      <p:guideLst>
        <p:guide orient="horz" pos="1344"/>
        <p:guide orient="horz" pos="3744"/>
        <p:guide pos="576"/>
        <p:guide pos="3840"/>
      </p:guideLst>
    </p:cSldViewPr>
  </p:slideViewPr>
  <p:outlineViewPr>
    <p:cViewPr>
      <p:scale>
        <a:sx n="33" d="100"/>
        <a:sy n="33" d="100"/>
      </p:scale>
      <p:origin x="0" y="-59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29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165DC31D-6BBA-1E40-9A7E-1FE0A421F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609E10C-1649-9148-9887-C4B5DF38C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5657-3F36-724B-A332-D448C4527D30}" type="datetimeFigureOut">
              <a:t>8/16/2020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09E7DC-2FE3-FA48-929A-C3D3179E1E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1F40692-4B9B-A444-A85B-911AF05DE3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0D8CC-6079-CB40-AF25-90B118481B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6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0210D-83D2-471B-81E0-B38492A2407A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D1CDC-0135-4DEE-88E9-18F033357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3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90ADDF-D82C-4780-9143-87E5F529D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8648" y="813816"/>
            <a:ext cx="64008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12B550A-AB53-4D15-A89E-6EEBB5151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1448" y="1655064"/>
            <a:ext cx="7315200" cy="1143000"/>
          </a:xfrm>
        </p:spPr>
        <p:txBody>
          <a:bodyPr/>
          <a:lstStyle>
            <a:lvl1pPr algn="ctr"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CDE1EB1-91FE-4CB8-81BD-5BBBFC22C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8648" y="3027707"/>
            <a:ext cx="68580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602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E11DAB-71A2-44C9-B830-25E19DC58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F9B5FD0-EA88-4EA1-89FF-A0346C36D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2203704"/>
            <a:ext cx="6400800" cy="420624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8571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FEE24C-B229-452F-B387-BA3429761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FCEFA7B-7934-4EAA-8C20-7D9B03B9E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1981933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3050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3E35BBCA-FB90-42AF-995A-AA6CE87BD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13643"/>
          <a:stretch>
            <a:fillRect/>
          </a:stretch>
        </p:blipFill>
        <p:spPr>
          <a:xfrm>
            <a:off x="914400" y="466647"/>
            <a:ext cx="10563726" cy="6391353"/>
          </a:xfrm>
          <a:custGeom>
            <a:avLst/>
            <a:gdLst>
              <a:gd name="connsiteX0" fmla="*/ 0 w 10563726"/>
              <a:gd name="connsiteY0" fmla="*/ 0 h 6391353"/>
              <a:gd name="connsiteX1" fmla="*/ 10563726 w 10563726"/>
              <a:gd name="connsiteY1" fmla="*/ 0 h 6391353"/>
              <a:gd name="connsiteX2" fmla="*/ 10563726 w 10563726"/>
              <a:gd name="connsiteY2" fmla="*/ 6391353 h 6391353"/>
              <a:gd name="connsiteX3" fmla="*/ 0 w 10563726"/>
              <a:gd name="connsiteY3" fmla="*/ 6391353 h 639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3726" h="6391353">
                <a:moveTo>
                  <a:pt x="0" y="0"/>
                </a:moveTo>
                <a:lnTo>
                  <a:pt x="10563726" y="0"/>
                </a:lnTo>
                <a:lnTo>
                  <a:pt x="10563726" y="6391353"/>
                </a:lnTo>
                <a:lnTo>
                  <a:pt x="0" y="639135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F399BE-6A96-4D58-AF62-861F9AE2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0AE12991-70DA-442D-98F3-6739146463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724912"/>
            <a:ext cx="7772401" cy="36576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1F778D16-894A-4379-8B5B-DC24234515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xmlns="" id="{5106A418-68CC-4D3D-9032-696498842F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E93C440-01C8-4E08-A98E-D76F10D08B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913064"/>
            <a:ext cx="6858001" cy="427939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6047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7AA20A23-A33B-4A1B-9162-707282E535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15602"/>
          <a:stretch>
            <a:fillRect/>
          </a:stretch>
        </p:blipFill>
        <p:spPr>
          <a:xfrm>
            <a:off x="1066800" y="523183"/>
            <a:ext cx="10058400" cy="6334817"/>
          </a:xfrm>
          <a:custGeom>
            <a:avLst/>
            <a:gdLst>
              <a:gd name="connsiteX0" fmla="*/ 0 w 10058400"/>
              <a:gd name="connsiteY0" fmla="*/ 0 h 6334817"/>
              <a:gd name="connsiteX1" fmla="*/ 10058400 w 10058400"/>
              <a:gd name="connsiteY1" fmla="*/ 0 h 6334817"/>
              <a:gd name="connsiteX2" fmla="*/ 10058400 w 10058400"/>
              <a:gd name="connsiteY2" fmla="*/ 6334817 h 6334817"/>
              <a:gd name="connsiteX3" fmla="*/ 0 w 10058400"/>
              <a:gd name="connsiteY3" fmla="*/ 6334817 h 633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0" h="6334817">
                <a:moveTo>
                  <a:pt x="0" y="0"/>
                </a:moveTo>
                <a:lnTo>
                  <a:pt x="10058400" y="0"/>
                </a:lnTo>
                <a:lnTo>
                  <a:pt x="10058400" y="6334817"/>
                </a:lnTo>
                <a:lnTo>
                  <a:pt x="0" y="6334817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B136F446-5EA3-48C4-AA8D-AB9850B03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66B70600-CFB5-4805-BC68-5AE22166B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951305"/>
            <a:ext cx="7772400" cy="3456432"/>
          </a:xfrm>
        </p:spPr>
        <p:txBody>
          <a:bodyPr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9C8060D-32CA-4A3C-9EAF-A2D3801AB8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25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7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6CC92641-A8C8-41F9-8E1C-7C929693C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97CC55B6-E9DA-4B68-A0D8-957F46B465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2062956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6304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xmlns="" id="{C6103AFC-AC4C-4756-AEEE-B0D669AC8C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44880"/>
          <a:stretch>
            <a:fillRect/>
          </a:stretch>
        </p:blipFill>
        <p:spPr>
          <a:xfrm>
            <a:off x="878302" y="469222"/>
            <a:ext cx="10424160" cy="6388778"/>
          </a:xfrm>
          <a:custGeom>
            <a:avLst/>
            <a:gdLst>
              <a:gd name="connsiteX0" fmla="*/ 0 w 10424160"/>
              <a:gd name="connsiteY0" fmla="*/ 0 h 6388778"/>
              <a:gd name="connsiteX1" fmla="*/ 10424160 w 10424160"/>
              <a:gd name="connsiteY1" fmla="*/ 0 h 6388778"/>
              <a:gd name="connsiteX2" fmla="*/ 10424160 w 10424160"/>
              <a:gd name="connsiteY2" fmla="*/ 6388778 h 6388778"/>
              <a:gd name="connsiteX3" fmla="*/ 0 w 10424160"/>
              <a:gd name="connsiteY3" fmla="*/ 6388778 h 638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4160" h="6388778">
                <a:moveTo>
                  <a:pt x="0" y="0"/>
                </a:moveTo>
                <a:lnTo>
                  <a:pt x="10424160" y="0"/>
                </a:lnTo>
                <a:lnTo>
                  <a:pt x="10424160" y="6388778"/>
                </a:lnTo>
                <a:lnTo>
                  <a:pt x="0" y="6388778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A4604EF9-570E-48F5-BA06-DEB9EB7F7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599" y="1460692"/>
            <a:ext cx="6857999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F0B30880-FB83-4FD8-B7A4-675D68A47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0" y="2438570"/>
            <a:ext cx="6858000" cy="39502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818394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A9775E2-26ED-4CEF-94F6-7C85D113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F32AB5-76E2-49F4-96EE-B419AF1F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294859"/>
            <a:ext cx="10058400" cy="372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576" userDrawn="1">
          <p15:clr>
            <a:srgbClr val="F26B43"/>
          </p15:clr>
        </p15:guide>
        <p15:guide id="2" pos="576" userDrawn="1">
          <p15:clr>
            <a:srgbClr val="F26B43"/>
          </p15:clr>
        </p15:guide>
        <p15:guide id="3" pos="7104" userDrawn="1">
          <p15:clr>
            <a:srgbClr val="F26B43"/>
          </p15:clr>
        </p15:guide>
        <p15:guide id="4" orient="horz" pos="3744" userDrawn="1">
          <p15:clr>
            <a:srgbClr val="F26B43"/>
          </p15:clr>
        </p15:guide>
        <p15:guide id="5" pos="2760" userDrawn="1">
          <p15:clr>
            <a:srgbClr val="F26B43"/>
          </p15:clr>
        </p15:guide>
        <p15:guide id="6" pos="4944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authapi.com/data/feed/api/user.html?accesss_token=2hguiuj2jjj2vbvbv2kkk2bb88877m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0948" y="1095376"/>
            <a:ext cx="7826502" cy="2695574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Bahnschrift SemiBold Condensed" pitchFamily="34" charset="0"/>
              </a:rPr>
              <a:t>Theft of tokens | PF 54 part 6</a:t>
            </a:r>
            <a:endParaRPr lang="en-US" sz="6000" dirty="0">
              <a:latin typeface="Bahnschrift SemiBold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55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1100" y="2447925"/>
            <a:ext cx="96678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The ultimate goal for an attacker that focuses their attention on an </a:t>
            </a:r>
            <a:r>
              <a:rPr lang="en-US" sz="1200" b="1" dirty="0" err="1" smtClean="0"/>
              <a:t>Oauth</a:t>
            </a:r>
            <a:r>
              <a:rPr lang="en-US" sz="1200" b="1" dirty="0" smtClean="0"/>
              <a:t> aware target is to steal an access token. The access token lets the attacker perform all kinds of operations that they were intended to be able to do. </a:t>
            </a:r>
          </a:p>
          <a:p>
            <a:r>
              <a:rPr lang="en-US" sz="1200" b="1" i="1" dirty="0" smtClean="0">
                <a:solidFill>
                  <a:srgbClr val="FF0000"/>
                </a:solidFill>
              </a:rPr>
              <a:t>We already saw how </a:t>
            </a:r>
            <a:r>
              <a:rPr lang="en-US" sz="1200" b="1" i="1" dirty="0" err="1" smtClean="0">
                <a:solidFill>
                  <a:srgbClr val="FF0000"/>
                </a:solidFill>
              </a:rPr>
              <a:t>Oauth</a:t>
            </a:r>
            <a:r>
              <a:rPr lang="en-US" sz="1200" b="1" i="1" dirty="0" smtClean="0">
                <a:solidFill>
                  <a:srgbClr val="FF0000"/>
                </a:solidFill>
              </a:rPr>
              <a:t> clients send access tokens to resource servers to consume APIs. This is usually done by passing the bearer token as a request header( Authorization: Bearer </a:t>
            </a:r>
            <a:r>
              <a:rPr lang="en-US" sz="1200" b="1" i="1" dirty="0" err="1" smtClean="0">
                <a:solidFill>
                  <a:srgbClr val="FF0000"/>
                </a:solidFill>
              </a:rPr>
              <a:t>access_token_value</a:t>
            </a:r>
            <a:r>
              <a:rPr lang="en-US" sz="1200" b="1" i="1" dirty="0" smtClean="0">
                <a:solidFill>
                  <a:srgbClr val="FF0000"/>
                </a:solidFill>
              </a:rPr>
              <a:t>).  </a:t>
            </a:r>
          </a:p>
          <a:p>
            <a:r>
              <a:rPr lang="en-US" sz="1200" b="1" dirty="0" smtClean="0"/>
              <a:t>RFC</a:t>
            </a:r>
            <a:r>
              <a:rPr lang="en-US" sz="1200" b="1" i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smtClean="0"/>
              <a:t>6750 defines </a:t>
            </a:r>
            <a:r>
              <a:rPr lang="en-US" sz="1200" b="1" dirty="0" smtClean="0">
                <a:solidFill>
                  <a:srgbClr val="0070C0"/>
                </a:solidFill>
              </a:rPr>
              <a:t>two other ways to pass the bearer token along. One of those, the URI query parameter, states that clients can send the access token in the URI using the </a:t>
            </a:r>
            <a:r>
              <a:rPr lang="en-US" sz="1200" b="1" dirty="0" err="1" smtClean="0">
                <a:solidFill>
                  <a:srgbClr val="0070C0"/>
                </a:solidFill>
              </a:rPr>
              <a:t>access_token</a:t>
            </a:r>
            <a:r>
              <a:rPr lang="en-US" sz="1200" b="1" dirty="0" smtClean="0">
                <a:solidFill>
                  <a:srgbClr val="0070C0"/>
                </a:solidFill>
              </a:rPr>
              <a:t> query parameter. </a:t>
            </a:r>
            <a:r>
              <a:rPr lang="en-US" sz="1200" b="1" dirty="0" smtClean="0"/>
              <a:t>Although the simplicity makes its use tempting, there are many drawbacks to using this method for submitting the access token to a protected resource.</a:t>
            </a:r>
          </a:p>
          <a:p>
            <a:endParaRPr lang="en-US" sz="1200" b="1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b="1" dirty="0" smtClean="0"/>
              <a:t>The access token ends up being logged in access.log files as part of the URI.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b="1" dirty="0" smtClean="0"/>
              <a:t>People tend to be indiscriminate in what they copy and paste in a public forum when searching for answers (for example, </a:t>
            </a:r>
            <a:r>
              <a:rPr lang="en-US" sz="1200" b="1" dirty="0" err="1" smtClean="0"/>
              <a:t>Stackoverflow</a:t>
            </a:r>
            <a:r>
              <a:rPr lang="en-US" sz="1200" b="1" dirty="0" smtClean="0"/>
              <a:t>). This might well end up having the access token being pasted in one of these forums through HTTP transcripts or access URLs.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1200" b="1" dirty="0" smtClean="0"/>
              <a:t>There is a risk of access token leakage through the referrer similar to the one we have seen in the previous section, because the referrer includes the entire URL.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This last method can be used to steal access tokens.</a:t>
            </a:r>
          </a:p>
          <a:p>
            <a:r>
              <a:rPr lang="en-US" sz="1200" b="1" dirty="0" smtClean="0"/>
              <a:t>Let’s assume there is an </a:t>
            </a:r>
            <a:r>
              <a:rPr lang="en-US" sz="1200" b="1" dirty="0" err="1" smtClean="0"/>
              <a:t>Oauth</a:t>
            </a:r>
            <a:r>
              <a:rPr lang="en-US" sz="1200" b="1" dirty="0" smtClean="0"/>
              <a:t> client that sends the access token in the URI to the resource server, using something like the following:</a:t>
            </a:r>
          </a:p>
          <a:p>
            <a:r>
              <a:rPr lang="en-US" sz="1200" b="1" dirty="0" smtClean="0">
                <a:hlinkClick r:id="rId2"/>
              </a:rPr>
              <a:t>https://oauthapi.com/data/feed/api/user.html?accesss_token=2hguiuj2jjj2vbvbv2kkk2bb88877m</a:t>
            </a:r>
            <a:endParaRPr lang="en-US" sz="1200" b="1" dirty="0" smtClean="0"/>
          </a:p>
          <a:p>
            <a:endParaRPr lang="en-US" sz="1200" b="1" dirty="0"/>
          </a:p>
          <a:p>
            <a:r>
              <a:rPr lang="en-US" sz="1200" b="1" dirty="0" smtClean="0"/>
              <a:t>If an attacker is able to place even a simple link to this target page (data/feed/</a:t>
            </a:r>
            <a:r>
              <a:rPr lang="en-US" sz="1200" b="1" dirty="0" err="1" smtClean="0"/>
              <a:t>api</a:t>
            </a:r>
            <a:r>
              <a:rPr lang="en-US" sz="1200" b="1" dirty="0" smtClean="0"/>
              <a:t>/user.html) then the </a:t>
            </a:r>
            <a:r>
              <a:rPr lang="en-US" sz="1200" b="1" dirty="0" err="1" smtClean="0"/>
              <a:t>Referer</a:t>
            </a:r>
            <a:r>
              <a:rPr lang="en-US" sz="1200" b="1" dirty="0" smtClean="0"/>
              <a:t> header will disclose the access token as shown in below diagram:</a:t>
            </a:r>
            <a:endParaRPr lang="en-US" sz="1200" b="1" dirty="0"/>
          </a:p>
          <a:p>
            <a:endParaRPr lang="en-US" sz="1200" b="1" dirty="0" smtClean="0"/>
          </a:p>
        </p:txBody>
      </p:sp>
    </p:spTree>
    <p:extLst>
      <p:ext uri="{BB962C8B-B14F-4D97-AF65-F5344CB8AC3E}">
        <p14:creationId xmlns:p14="http://schemas.microsoft.com/office/powerpoint/2010/main" val="52493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2481260"/>
            <a:ext cx="59245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00875" y="2571750"/>
            <a:ext cx="3838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smtClean="0">
                <a:solidFill>
                  <a:srgbClr val="0070C0"/>
                </a:solidFill>
              </a:rPr>
              <a:t>Using the standard Authorization header avoids these kinds of issues, because the access token doesn’t show up in the URL</a:t>
            </a:r>
            <a:r>
              <a:rPr lang="en-US" sz="1200" b="1" dirty="0" smtClean="0"/>
              <a:t>. Although the query parameter is still a valid method for </a:t>
            </a:r>
            <a:r>
              <a:rPr lang="en-US" sz="1200" b="1" dirty="0" err="1" smtClean="0"/>
              <a:t>Oauth</a:t>
            </a:r>
            <a:r>
              <a:rPr lang="en-US" sz="1200" b="1" dirty="0" smtClean="0"/>
              <a:t>, clients should use it only as a last resort and with extreme caution.</a:t>
            </a:r>
            <a:endParaRPr lang="en-US" sz="1200" b="1" dirty="0"/>
          </a:p>
        </p:txBody>
      </p:sp>
      <p:sp>
        <p:nvSpPr>
          <p:cNvPr id="4" name="Rectangle 3"/>
          <p:cNvSpPr/>
          <p:nvPr/>
        </p:nvSpPr>
        <p:spPr>
          <a:xfrm>
            <a:off x="7153275" y="3772079"/>
            <a:ext cx="3686175" cy="30859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0070C0"/>
                </a:solidFill>
              </a:rPr>
              <a:t>Authorization Server Mix-up</a:t>
            </a:r>
          </a:p>
          <a:p>
            <a:pPr algn="ctr"/>
            <a:endParaRPr lang="en-US" sz="1200" b="1" dirty="0" smtClean="0">
              <a:solidFill>
                <a:srgbClr val="0070C0"/>
              </a:solidFill>
            </a:endParaRPr>
          </a:p>
          <a:p>
            <a:r>
              <a:rPr lang="en-US" sz="1000" b="1" dirty="0" smtClean="0">
                <a:solidFill>
                  <a:schemeClr val="accent2"/>
                </a:solidFill>
              </a:rPr>
              <a:t>In January 2016, a security advisory was posted to the </a:t>
            </a:r>
            <a:r>
              <a:rPr lang="en-US" sz="1000" b="1" dirty="0" err="1" smtClean="0">
                <a:solidFill>
                  <a:schemeClr val="accent2"/>
                </a:solidFill>
              </a:rPr>
              <a:t>Oauth</a:t>
            </a:r>
            <a:r>
              <a:rPr lang="en-US" sz="1000" b="1" dirty="0" smtClean="0">
                <a:solidFill>
                  <a:schemeClr val="accent2"/>
                </a:solidFill>
              </a:rPr>
              <a:t> working group mailing list describing an Authorization server Mix-up discovered separately by researchers from the University of Trier and the Ruhr-University Bochum. The attack might effect </a:t>
            </a:r>
            <a:r>
              <a:rPr lang="en-US" sz="1000" b="1" dirty="0" err="1" smtClean="0">
                <a:solidFill>
                  <a:schemeClr val="accent2"/>
                </a:solidFill>
              </a:rPr>
              <a:t>Oauth</a:t>
            </a:r>
            <a:r>
              <a:rPr lang="en-US" sz="1000" b="1" dirty="0" smtClean="0">
                <a:solidFill>
                  <a:schemeClr val="accent2"/>
                </a:solidFill>
              </a:rPr>
              <a:t> clients that have client Ids issued by more than one authorization server, effectively tricking a client to send secrets (including client secrets and authorization codes) from one server to another malicious server. </a:t>
            </a:r>
          </a:p>
          <a:p>
            <a:r>
              <a:rPr lang="en-US" sz="1000" b="1" i="1" dirty="0" smtClean="0">
                <a:solidFill>
                  <a:srgbClr val="0070C0"/>
                </a:solidFill>
              </a:rPr>
              <a:t>As a temporary mitigation, a client should register a different </a:t>
            </a:r>
            <a:r>
              <a:rPr lang="en-US" sz="1000" b="1" i="1" dirty="0" err="1" smtClean="0">
                <a:solidFill>
                  <a:srgbClr val="0070C0"/>
                </a:solidFill>
              </a:rPr>
              <a:t>redirect_uri</a:t>
            </a:r>
            <a:r>
              <a:rPr lang="en-US" sz="1000" b="1" i="1" dirty="0" smtClean="0">
                <a:solidFill>
                  <a:srgbClr val="0070C0"/>
                </a:solidFill>
              </a:rPr>
              <a:t> value with each authorization server. This will allow it to differentiate between requests without getting callbacks confused. </a:t>
            </a:r>
            <a:endParaRPr lang="en-US" sz="10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74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0049" y="2775142"/>
            <a:ext cx="6857999" cy="6858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rgbClr val="00B0F0"/>
                </a:solidFill>
              </a:rPr>
              <a:t>Thanks </a:t>
            </a:r>
            <a:r>
              <a:rPr lang="en-US" sz="6000" dirty="0" smtClean="0">
                <a:solidFill>
                  <a:srgbClr val="FFFF00"/>
                </a:solidFill>
                <a:sym typeface="Wingdings" pitchFamily="2" charset="2"/>
              </a:rPr>
              <a:t>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3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ack to school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30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4EE7CA-01E4-4C36-A155-A254FEC0270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E904B8-1FB4-44AD-B9D5-D31AAFA711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9E6C82-D0C1-4F22-874F-B9325F072B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40C9AB-22E5-4B15-9968-9BFD9A52E7CB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Custom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Thanks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2020-08-16T23:01:46Z</dcterms:created>
  <dcterms:modified xsi:type="dcterms:W3CDTF">2024-11-17T16:04:16Z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