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webextensions/taskpanes.xml" ContentType="application/vnd.ms-office.webextensiontaskpanes+xml"/>
  <Override PartName="/ppt/webextensions/webextension1.xml" ContentType="application/vnd.ms-office.webextension+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11/relationships/webextensiontaskpanes" Target="ppt/webextensions/taskpanes.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0"/>
  </p:notesMasterIdLst>
  <p:handoutMasterIdLst>
    <p:handoutMasterId r:id="rId11"/>
  </p:handoutMasterIdLst>
  <p:sldIdLst>
    <p:sldId id="289" r:id="rId5"/>
    <p:sldId id="301" r:id="rId6"/>
    <p:sldId id="302" r:id="rId7"/>
    <p:sldId id="303" r:id="rId8"/>
    <p:sldId id="29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344" userDrawn="1">
          <p15:clr>
            <a:srgbClr val="A4A3A4"/>
          </p15:clr>
        </p15:guide>
        <p15:guide id="2" pos="576" userDrawn="1">
          <p15:clr>
            <a:srgbClr val="A4A3A4"/>
          </p15:clr>
        </p15:guide>
        <p15:guide id="8" orient="horz" pos="3744" userDrawn="1">
          <p15:clr>
            <a:srgbClr val="A4A3A4"/>
          </p15:clr>
        </p15:guide>
        <p15:guide id="9"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82" autoAdjust="0"/>
    <p:restoredTop sz="93725" autoAdjust="0"/>
  </p:normalViewPr>
  <p:slideViewPr>
    <p:cSldViewPr snapToGrid="0" showGuides="1">
      <p:cViewPr>
        <p:scale>
          <a:sx n="100" d="100"/>
          <a:sy n="100" d="100"/>
        </p:scale>
        <p:origin x="150" y="840"/>
      </p:cViewPr>
      <p:guideLst>
        <p:guide orient="horz" pos="1344"/>
        <p:guide orient="horz" pos="3744"/>
        <p:guide pos="576"/>
        <p:guide pos="3840"/>
      </p:guideLst>
    </p:cSldViewPr>
  </p:slideViewPr>
  <p:outlineViewPr>
    <p:cViewPr>
      <p:scale>
        <a:sx n="33" d="100"/>
        <a:sy n="33" d="100"/>
      </p:scale>
      <p:origin x="0" y="-593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94" d="100"/>
          <a:sy n="94" d="100"/>
        </p:scale>
        <p:origin x="299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65DC31D-6BBA-1E40-9A7E-1FE0A421F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D609E10C-1649-9148-9887-C4B5DF38CE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465657-3F36-724B-A332-D448C4527D30}" type="datetimeFigureOut">
              <a:t>8/16/2020</a:t>
            </a:fld>
            <a:endParaRPr lang="en-US"/>
          </a:p>
        </p:txBody>
      </p:sp>
      <p:sp>
        <p:nvSpPr>
          <p:cNvPr id="4" name="Footer Placeholder 3">
            <a:extLst>
              <a:ext uri="{FF2B5EF4-FFF2-40B4-BE49-F238E27FC236}">
                <a16:creationId xmlns:a16="http://schemas.microsoft.com/office/drawing/2014/main" xmlns="" id="{FE09E7DC-2FE3-FA48-929A-C3D3179E1E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F1F40692-4B9B-A444-A85B-911AF05DE3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F0D8CC-6079-CB40-AF25-90B118481BE2}" type="slidenum">
              <a:t>‹#›</a:t>
            </a:fld>
            <a:endParaRPr lang="en-US"/>
          </a:p>
        </p:txBody>
      </p:sp>
    </p:spTree>
    <p:extLst>
      <p:ext uri="{BB962C8B-B14F-4D97-AF65-F5344CB8AC3E}">
        <p14:creationId xmlns:p14="http://schemas.microsoft.com/office/powerpoint/2010/main" val="3933616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C0210D-83D2-471B-81E0-B38492A2407A}" type="datetimeFigureOut">
              <a:rPr lang="en-US" smtClean="0"/>
              <a:t>11/14/2024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D1CDC-0135-4DEE-88E9-18F0333577F3}" type="slidenum">
              <a:rPr lang="en-US" smtClean="0"/>
              <a:t>‹#›</a:t>
            </a:fld>
            <a:endParaRPr lang="en-US"/>
          </a:p>
        </p:txBody>
      </p:sp>
    </p:spTree>
    <p:extLst>
      <p:ext uri="{BB962C8B-B14F-4D97-AF65-F5344CB8AC3E}">
        <p14:creationId xmlns:p14="http://schemas.microsoft.com/office/powerpoint/2010/main" val="471630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90ADDF-D82C-4780-9143-87E5F529D813}"/>
              </a:ext>
            </a:extLst>
          </p:cNvPr>
          <p:cNvSpPr>
            <a:spLocks noGrp="1"/>
          </p:cNvSpPr>
          <p:nvPr>
            <p:ph type="title" hasCustomPrompt="1"/>
          </p:nvPr>
        </p:nvSpPr>
        <p:spPr>
          <a:xfrm>
            <a:off x="2898648" y="813816"/>
            <a:ext cx="6400800" cy="640080"/>
          </a:xfrm>
        </p:spPr>
        <p:txBody>
          <a:bodyPr/>
          <a:lstStyle>
            <a:lvl1pPr algn="ctr">
              <a:defRPr sz="2400">
                <a:solidFill>
                  <a:schemeClr val="bg1"/>
                </a:solidFill>
              </a:defRPr>
            </a:lvl1pPr>
          </a:lstStyle>
          <a:p>
            <a:r>
              <a:rPr lang="en-US" dirty="0"/>
              <a:t>Add text</a:t>
            </a:r>
          </a:p>
        </p:txBody>
      </p:sp>
      <p:sp>
        <p:nvSpPr>
          <p:cNvPr id="6" name="Text Placeholder 5">
            <a:extLst>
              <a:ext uri="{FF2B5EF4-FFF2-40B4-BE49-F238E27FC236}">
                <a16:creationId xmlns:a16="http://schemas.microsoft.com/office/drawing/2014/main" xmlns="" id="{D12B550A-AB53-4D15-A89E-6EEBB5151B92}"/>
              </a:ext>
            </a:extLst>
          </p:cNvPr>
          <p:cNvSpPr>
            <a:spLocks noGrp="1"/>
          </p:cNvSpPr>
          <p:nvPr>
            <p:ph type="body" sz="quarter" idx="10" hasCustomPrompt="1"/>
          </p:nvPr>
        </p:nvSpPr>
        <p:spPr>
          <a:xfrm>
            <a:off x="2441448" y="1655064"/>
            <a:ext cx="7315200" cy="1143000"/>
          </a:xfrm>
        </p:spPr>
        <p:txBody>
          <a:bodyPr/>
          <a:lstStyle>
            <a:lvl1pPr algn="ctr">
              <a:defRPr sz="8000">
                <a:solidFill>
                  <a:schemeClr val="bg1"/>
                </a:solidFill>
                <a:latin typeface="+mj-lt"/>
              </a:defRPr>
            </a:lvl1pPr>
          </a:lstStyle>
          <a:p>
            <a:pPr lvl="0"/>
            <a:r>
              <a:rPr lang="en-US" dirty="0"/>
              <a:t>Add text</a:t>
            </a:r>
          </a:p>
        </p:txBody>
      </p:sp>
      <p:sp>
        <p:nvSpPr>
          <p:cNvPr id="8" name="Text Placeholder 7">
            <a:extLst>
              <a:ext uri="{FF2B5EF4-FFF2-40B4-BE49-F238E27FC236}">
                <a16:creationId xmlns:a16="http://schemas.microsoft.com/office/drawing/2014/main" xmlns="" id="{7CDE1EB1-91FE-4CB8-81BD-5BBBFC22C672}"/>
              </a:ext>
            </a:extLst>
          </p:cNvPr>
          <p:cNvSpPr>
            <a:spLocks noGrp="1"/>
          </p:cNvSpPr>
          <p:nvPr>
            <p:ph type="body" sz="quarter" idx="11" hasCustomPrompt="1"/>
          </p:nvPr>
        </p:nvSpPr>
        <p:spPr>
          <a:xfrm>
            <a:off x="2898648" y="3027707"/>
            <a:ext cx="6858000" cy="640080"/>
          </a:xfrm>
        </p:spPr>
        <p:txBody>
          <a:bodyPr/>
          <a:lstStyle>
            <a:lvl1pPr algn="ctr">
              <a:defRPr sz="2400">
                <a:solidFill>
                  <a:schemeClr val="bg1"/>
                </a:solidFill>
                <a:latin typeface="+mj-lt"/>
              </a:defRPr>
            </a:lvl1pPr>
          </a:lstStyle>
          <a:p>
            <a:pPr lvl="0"/>
            <a:r>
              <a:rPr lang="en-US" dirty="0"/>
              <a:t>Add text</a:t>
            </a:r>
          </a:p>
        </p:txBody>
      </p:sp>
    </p:spTree>
    <p:extLst>
      <p:ext uri="{BB962C8B-B14F-4D97-AF65-F5344CB8AC3E}">
        <p14:creationId xmlns:p14="http://schemas.microsoft.com/office/powerpoint/2010/main" val="186028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E11DAB-71A2-44C9-B830-25E19DC5833C}"/>
              </a:ext>
            </a:extLst>
          </p:cNvPr>
          <p:cNvSpPr>
            <a:spLocks noGrp="1"/>
          </p:cNvSpPr>
          <p:nvPr>
            <p:ph type="title" hasCustomPrompt="1"/>
          </p:nvPr>
        </p:nvSpPr>
        <p:spPr>
          <a:xfrm>
            <a:off x="914400" y="914401"/>
            <a:ext cx="6400800" cy="685800"/>
          </a:xfrm>
        </p:spPr>
        <p:txBody>
          <a:bodyPr>
            <a:noAutofit/>
          </a:bodyPr>
          <a:lstStyle>
            <a:lvl1pPr>
              <a:defRPr sz="4000">
                <a:solidFill>
                  <a:schemeClr val="tx1">
                    <a:lumMod val="75000"/>
                    <a:lumOff val="25000"/>
                  </a:schemeClr>
                </a:solidFill>
              </a:defRPr>
            </a:lvl1pPr>
          </a:lstStyle>
          <a:p>
            <a:r>
              <a:rPr lang="en-US" dirty="0"/>
              <a:t>Add title</a:t>
            </a:r>
          </a:p>
        </p:txBody>
      </p:sp>
      <p:sp>
        <p:nvSpPr>
          <p:cNvPr id="10" name="Text Placeholder 9">
            <a:extLst>
              <a:ext uri="{FF2B5EF4-FFF2-40B4-BE49-F238E27FC236}">
                <a16:creationId xmlns:a16="http://schemas.microsoft.com/office/drawing/2014/main" xmlns="" id="{5F9B5FD0-EA88-4EA1-89FF-A0346C36D9C6}"/>
              </a:ext>
            </a:extLst>
          </p:cNvPr>
          <p:cNvSpPr>
            <a:spLocks noGrp="1"/>
          </p:cNvSpPr>
          <p:nvPr>
            <p:ph type="body" sz="quarter" idx="11"/>
          </p:nvPr>
        </p:nvSpPr>
        <p:spPr>
          <a:xfrm>
            <a:off x="914400" y="2203704"/>
            <a:ext cx="6400800" cy="4206240"/>
          </a:xfrm>
        </p:spPr>
        <p:txBody>
          <a:bodyPr>
            <a:normAutofit/>
          </a:bodyPr>
          <a:lstStyle>
            <a:lvl1pPr>
              <a:defRPr sz="1800">
                <a:solidFill>
                  <a:schemeClr val="tx1">
                    <a:lumMod val="75000"/>
                    <a:lumOff val="25000"/>
                  </a:schemeClr>
                </a:solidFill>
              </a:defRPr>
            </a:lvl1pPr>
          </a:lstStyle>
          <a:p>
            <a:pPr lvl="0"/>
            <a:r>
              <a:rPr lang="en-US" dirty="0"/>
              <a:t>Click to edit Master text</a:t>
            </a:r>
          </a:p>
        </p:txBody>
      </p:sp>
    </p:spTree>
    <p:extLst>
      <p:ext uri="{BB962C8B-B14F-4D97-AF65-F5344CB8AC3E}">
        <p14:creationId xmlns:p14="http://schemas.microsoft.com/office/powerpoint/2010/main" val="285711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EE24C-B229-452F-B387-BA3429761CA7}"/>
              </a:ext>
            </a:extLst>
          </p:cNvPr>
          <p:cNvSpPr>
            <a:spLocks noGrp="1"/>
          </p:cNvSpPr>
          <p:nvPr>
            <p:ph type="title" hasCustomPrompt="1"/>
          </p:nvPr>
        </p:nvSpPr>
        <p:spPr>
          <a:xfrm>
            <a:off x="4389119" y="946653"/>
            <a:ext cx="6857999" cy="653547"/>
          </a:xfrm>
        </p:spPr>
        <p:txBody>
          <a:bodyPr>
            <a:normAutofit/>
          </a:bodyPr>
          <a:lstStyle>
            <a:lvl1pPr>
              <a:defRPr sz="4000">
                <a:solidFill>
                  <a:schemeClr val="tx1">
                    <a:lumMod val="75000"/>
                    <a:lumOff val="25000"/>
                  </a:schemeClr>
                </a:solidFill>
              </a:defRPr>
            </a:lvl1pPr>
          </a:lstStyle>
          <a:p>
            <a:r>
              <a:rPr lang="en-US" dirty="0"/>
              <a:t>Add title</a:t>
            </a:r>
          </a:p>
        </p:txBody>
      </p:sp>
      <p:sp>
        <p:nvSpPr>
          <p:cNvPr id="7" name="Text Placeholder 6">
            <a:extLst>
              <a:ext uri="{FF2B5EF4-FFF2-40B4-BE49-F238E27FC236}">
                <a16:creationId xmlns:a16="http://schemas.microsoft.com/office/drawing/2014/main" xmlns="" id="{DFCEFA7B-7934-4EAA-8C20-7D9B03B9E5A3}"/>
              </a:ext>
            </a:extLst>
          </p:cNvPr>
          <p:cNvSpPr>
            <a:spLocks noGrp="1"/>
          </p:cNvSpPr>
          <p:nvPr>
            <p:ph type="body" sz="quarter" idx="11" hasCustomPrompt="1"/>
          </p:nvPr>
        </p:nvSpPr>
        <p:spPr>
          <a:xfrm>
            <a:off x="4389120" y="1981933"/>
            <a:ext cx="6858000" cy="4233672"/>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293050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3E35BBCA-FB90-42AF-995A-AA6CE87BD6E8}"/>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b="13643"/>
          <a:stretch>
            <a:fillRect/>
          </a:stretch>
        </p:blipFill>
        <p:spPr>
          <a:xfrm>
            <a:off x="914400" y="466647"/>
            <a:ext cx="10563726" cy="6391353"/>
          </a:xfrm>
          <a:custGeom>
            <a:avLst/>
            <a:gdLst>
              <a:gd name="connsiteX0" fmla="*/ 0 w 10563726"/>
              <a:gd name="connsiteY0" fmla="*/ 0 h 6391353"/>
              <a:gd name="connsiteX1" fmla="*/ 10563726 w 10563726"/>
              <a:gd name="connsiteY1" fmla="*/ 0 h 6391353"/>
              <a:gd name="connsiteX2" fmla="*/ 10563726 w 10563726"/>
              <a:gd name="connsiteY2" fmla="*/ 6391353 h 6391353"/>
              <a:gd name="connsiteX3" fmla="*/ 0 w 10563726"/>
              <a:gd name="connsiteY3" fmla="*/ 6391353 h 6391353"/>
            </a:gdLst>
            <a:ahLst/>
            <a:cxnLst>
              <a:cxn ang="0">
                <a:pos x="connsiteX0" y="connsiteY0"/>
              </a:cxn>
              <a:cxn ang="0">
                <a:pos x="connsiteX1" y="connsiteY1"/>
              </a:cxn>
              <a:cxn ang="0">
                <a:pos x="connsiteX2" y="connsiteY2"/>
              </a:cxn>
              <a:cxn ang="0">
                <a:pos x="connsiteX3" y="connsiteY3"/>
              </a:cxn>
            </a:cxnLst>
            <a:rect l="l" t="t" r="r" b="b"/>
            <a:pathLst>
              <a:path w="10563726" h="6391353">
                <a:moveTo>
                  <a:pt x="0" y="0"/>
                </a:moveTo>
                <a:lnTo>
                  <a:pt x="10563726" y="0"/>
                </a:lnTo>
                <a:lnTo>
                  <a:pt x="10563726" y="6391353"/>
                </a:lnTo>
                <a:lnTo>
                  <a:pt x="0" y="6391353"/>
                </a:lnTo>
                <a:close/>
              </a:path>
            </a:pathLst>
          </a:custGeom>
        </p:spPr>
      </p:pic>
      <p:sp>
        <p:nvSpPr>
          <p:cNvPr id="2" name="Title 1">
            <a:extLst>
              <a:ext uri="{FF2B5EF4-FFF2-40B4-BE49-F238E27FC236}">
                <a16:creationId xmlns:a16="http://schemas.microsoft.com/office/drawing/2014/main" xmlns="" id="{8DF399BE-6A96-4D58-AF62-861F9AE20C7E}"/>
              </a:ext>
            </a:extLst>
          </p:cNvPr>
          <p:cNvSpPr>
            <a:spLocks noGrp="1"/>
          </p:cNvSpPr>
          <p:nvPr>
            <p:ph type="title" hasCustomPrompt="1"/>
          </p:nvPr>
        </p:nvSpPr>
        <p:spPr>
          <a:xfrm>
            <a:off x="2331718" y="1460692"/>
            <a:ext cx="7772402"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xmlns="" id="{0AE12991-70DA-442D-98F3-673914646355}"/>
              </a:ext>
            </a:extLst>
          </p:cNvPr>
          <p:cNvSpPr>
            <a:spLocks noGrp="1"/>
          </p:cNvSpPr>
          <p:nvPr>
            <p:ph type="body" sz="quarter" idx="11" hasCustomPrompt="1"/>
          </p:nvPr>
        </p:nvSpPr>
        <p:spPr>
          <a:xfrm>
            <a:off x="2331720" y="2724912"/>
            <a:ext cx="7772401" cy="3657600"/>
          </a:xfrm>
        </p:spPr>
        <p:txBody>
          <a:bodyPr>
            <a:normAutofit/>
          </a:bodyPr>
          <a:lstStyle>
            <a:lvl1pPr>
              <a:defRPr sz="1800">
                <a:solidFill>
                  <a:schemeClr val="tx1">
                    <a:lumMod val="75000"/>
                    <a:lumOff val="25000"/>
                  </a:schemeClr>
                </a:solidFill>
              </a:defRPr>
            </a:lvl1pPr>
          </a:lstStyle>
          <a:p>
            <a:pPr lvl="0"/>
            <a:r>
              <a:rPr lang="en-US" dirty="0"/>
              <a:t>Add text</a:t>
            </a:r>
          </a:p>
        </p:txBody>
      </p:sp>
      <p:pic>
        <p:nvPicPr>
          <p:cNvPr id="3" name="Graphic 2">
            <a:extLst>
              <a:ext uri="{FF2B5EF4-FFF2-40B4-BE49-F238E27FC236}">
                <a16:creationId xmlns:a16="http://schemas.microsoft.com/office/drawing/2014/main" xmlns="" id="{1F778D16-894A-4379-8B5B-DC2423451519}"/>
              </a:ext>
              <a:ext uri="{C183D7F6-B498-43B3-948B-1728B52AA6E4}">
                <adec:decorative xmlns:adec="http://schemas.microsoft.com/office/drawing/2017/decorative" xmlns=""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12202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accent1">
            <a:lumMod val="75000"/>
          </a:schemeClr>
        </a:soli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xmlns="" id="{5106A418-68CC-4D3D-9032-696498842FBD}"/>
              </a:ext>
            </a:extLst>
          </p:cNvPr>
          <p:cNvSpPr>
            <a:spLocks noGrp="1"/>
          </p:cNvSpPr>
          <p:nvPr>
            <p:ph type="title" hasCustomPrompt="1"/>
          </p:nvPr>
        </p:nvSpPr>
        <p:spPr>
          <a:xfrm>
            <a:off x="914400" y="914401"/>
            <a:ext cx="6400800" cy="685800"/>
          </a:xfrm>
        </p:spPr>
        <p:txBody>
          <a:bodyPr>
            <a:no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xmlns="" id="{9E93C440-01C8-4E08-A98E-D76F10D08BF4}"/>
              </a:ext>
            </a:extLst>
          </p:cNvPr>
          <p:cNvSpPr>
            <a:spLocks noGrp="1"/>
          </p:cNvSpPr>
          <p:nvPr>
            <p:ph type="body" sz="quarter" idx="11" hasCustomPrompt="1"/>
          </p:nvPr>
        </p:nvSpPr>
        <p:spPr>
          <a:xfrm>
            <a:off x="914400" y="1913064"/>
            <a:ext cx="6858001" cy="427939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56047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7AA20A23-A33B-4A1B-9162-707282E53592}"/>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b="15602"/>
          <a:stretch>
            <a:fillRect/>
          </a:stretch>
        </p:blipFill>
        <p:spPr>
          <a:xfrm>
            <a:off x="1066800" y="523183"/>
            <a:ext cx="10058400" cy="6334817"/>
          </a:xfrm>
          <a:custGeom>
            <a:avLst/>
            <a:gdLst>
              <a:gd name="connsiteX0" fmla="*/ 0 w 10058400"/>
              <a:gd name="connsiteY0" fmla="*/ 0 h 6334817"/>
              <a:gd name="connsiteX1" fmla="*/ 10058400 w 10058400"/>
              <a:gd name="connsiteY1" fmla="*/ 0 h 6334817"/>
              <a:gd name="connsiteX2" fmla="*/ 10058400 w 10058400"/>
              <a:gd name="connsiteY2" fmla="*/ 6334817 h 6334817"/>
              <a:gd name="connsiteX3" fmla="*/ 0 w 10058400"/>
              <a:gd name="connsiteY3" fmla="*/ 6334817 h 6334817"/>
            </a:gdLst>
            <a:ahLst/>
            <a:cxnLst>
              <a:cxn ang="0">
                <a:pos x="connsiteX0" y="connsiteY0"/>
              </a:cxn>
              <a:cxn ang="0">
                <a:pos x="connsiteX1" y="connsiteY1"/>
              </a:cxn>
              <a:cxn ang="0">
                <a:pos x="connsiteX2" y="connsiteY2"/>
              </a:cxn>
              <a:cxn ang="0">
                <a:pos x="connsiteX3" y="connsiteY3"/>
              </a:cxn>
            </a:cxnLst>
            <a:rect l="l" t="t" r="r" b="b"/>
            <a:pathLst>
              <a:path w="10058400" h="6334817">
                <a:moveTo>
                  <a:pt x="0" y="0"/>
                </a:moveTo>
                <a:lnTo>
                  <a:pt x="10058400" y="0"/>
                </a:lnTo>
                <a:lnTo>
                  <a:pt x="10058400" y="6334817"/>
                </a:lnTo>
                <a:lnTo>
                  <a:pt x="0" y="6334817"/>
                </a:lnTo>
                <a:close/>
              </a:path>
            </a:pathLst>
          </a:custGeom>
        </p:spPr>
      </p:pic>
      <p:sp>
        <p:nvSpPr>
          <p:cNvPr id="5" name="Title 1">
            <a:extLst>
              <a:ext uri="{FF2B5EF4-FFF2-40B4-BE49-F238E27FC236}">
                <a16:creationId xmlns:a16="http://schemas.microsoft.com/office/drawing/2014/main" xmlns="" id="{B136F446-5EA3-48C4-AA8D-AB9850B03B61}"/>
              </a:ext>
            </a:extLst>
          </p:cNvPr>
          <p:cNvSpPr>
            <a:spLocks noGrp="1"/>
          </p:cNvSpPr>
          <p:nvPr>
            <p:ph type="title" hasCustomPrompt="1"/>
          </p:nvPr>
        </p:nvSpPr>
        <p:spPr>
          <a:xfrm>
            <a:off x="2331718" y="1460692"/>
            <a:ext cx="7772402" cy="685800"/>
          </a:xfrm>
        </p:spPr>
        <p:txBody>
          <a:bodyPr>
            <a:normAutofit/>
          </a:bodyPr>
          <a:lstStyle>
            <a:lvl1pPr marL="0" indent="0" algn="ctr">
              <a:buFont typeface="Arial" panose="020B0604020202020204" pitchFamily="34" charset="0"/>
              <a:buNone/>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xmlns="" id="{66B70600-CFB5-4805-BC68-5AE22166B568}"/>
              </a:ext>
            </a:extLst>
          </p:cNvPr>
          <p:cNvSpPr>
            <a:spLocks noGrp="1"/>
          </p:cNvSpPr>
          <p:nvPr>
            <p:ph type="body" sz="quarter" idx="11" hasCustomPrompt="1"/>
          </p:nvPr>
        </p:nvSpPr>
        <p:spPr>
          <a:xfrm>
            <a:off x="2331720" y="2951305"/>
            <a:ext cx="7772400" cy="3456432"/>
          </a:xfrm>
        </p:spPr>
        <p:txBody>
          <a:bodyPr/>
          <a:lstStyle>
            <a:lvl1pPr algn="l">
              <a:defRPr sz="1800">
                <a:solidFill>
                  <a:schemeClr val="tx1">
                    <a:lumMod val="75000"/>
                    <a:lumOff val="25000"/>
                  </a:schemeClr>
                </a:solidFill>
              </a:defRPr>
            </a:lvl1pPr>
          </a:lstStyle>
          <a:p>
            <a:pPr lvl="0"/>
            <a:r>
              <a:rPr lang="en-US" dirty="0"/>
              <a:t>Add text</a:t>
            </a:r>
          </a:p>
        </p:txBody>
      </p:sp>
      <p:pic>
        <p:nvPicPr>
          <p:cNvPr id="2" name="Graphic 1">
            <a:extLst>
              <a:ext uri="{FF2B5EF4-FFF2-40B4-BE49-F238E27FC236}">
                <a16:creationId xmlns:a16="http://schemas.microsoft.com/office/drawing/2014/main" xmlns="" id="{09C8060D-32CA-4A3C-9EAF-A2D3801AB86B}"/>
              </a:ext>
              <a:ext uri="{C183D7F6-B498-43B3-948B-1728B52AA6E4}">
                <adec:decorative xmlns:adec="http://schemas.microsoft.com/office/drawing/2017/decorative" xmlns=""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3688022504"/>
      </p:ext>
    </p:extLst>
  </p:cSld>
  <p:clrMapOvr>
    <a:masterClrMapping/>
  </p:clrMapOvr>
  <p:extLst>
    <p:ext uri="{DCECCB84-F9BA-43D5-87BE-67443E8EF086}">
      <p15:sldGuideLst xmlns:p15="http://schemas.microsoft.com/office/powerpoint/2012/main" xmlns="">
        <p15:guide id="1" orient="horz" pos="17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6CC92641-A8C8-41F9-8E1C-7C929693C69C}"/>
              </a:ext>
            </a:extLst>
          </p:cNvPr>
          <p:cNvSpPr>
            <a:spLocks noGrp="1"/>
          </p:cNvSpPr>
          <p:nvPr>
            <p:ph type="title" hasCustomPrompt="1"/>
          </p:nvPr>
        </p:nvSpPr>
        <p:spPr>
          <a:xfrm>
            <a:off x="4389119" y="946653"/>
            <a:ext cx="6857999" cy="653547"/>
          </a:xfrm>
        </p:spPr>
        <p:txBody>
          <a:bodyPr>
            <a:norm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xmlns="" id="{97CC55B6-E9DA-4B68-A0D8-957F46B46517}"/>
              </a:ext>
            </a:extLst>
          </p:cNvPr>
          <p:cNvSpPr>
            <a:spLocks noGrp="1"/>
          </p:cNvSpPr>
          <p:nvPr>
            <p:ph type="body" sz="quarter" idx="11" hasCustomPrompt="1"/>
          </p:nvPr>
        </p:nvSpPr>
        <p:spPr>
          <a:xfrm>
            <a:off x="4389120" y="2062956"/>
            <a:ext cx="6858000" cy="423367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263045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bg>
      <p:bgPr>
        <a:solidFill>
          <a:schemeClr val="accent4"/>
        </a:solidFill>
        <a:effectLst/>
      </p:bgPr>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xmlns="" id="{C6103AFC-AC4C-4756-AEEE-B0D669AC8C89}"/>
              </a:ext>
            </a:extLst>
          </p:cNvPr>
          <p:cNvPicPr>
            <a:picLocks noChangeAspect="1"/>
          </p:cNvPicPr>
          <p:nvPr userDrawn="1"/>
        </p:nvPicPr>
        <p:blipFill>
          <a:blip r:embed="rId2">
            <a:extLst>
              <a:ext uri="{96DAC541-7B7A-43D3-8B79-37D633B846F1}">
                <asvg:svgBlip xmlns:asvg="http://schemas.microsoft.com/office/drawing/2016/SVG/main" xmlns="" r:embed="rId3"/>
              </a:ext>
            </a:extLst>
          </a:blip>
          <a:srcRect b="44880"/>
          <a:stretch>
            <a:fillRect/>
          </a:stretch>
        </p:blipFill>
        <p:spPr>
          <a:xfrm>
            <a:off x="878302" y="469222"/>
            <a:ext cx="10424160" cy="6388778"/>
          </a:xfrm>
          <a:custGeom>
            <a:avLst/>
            <a:gdLst>
              <a:gd name="connsiteX0" fmla="*/ 0 w 10424160"/>
              <a:gd name="connsiteY0" fmla="*/ 0 h 6388778"/>
              <a:gd name="connsiteX1" fmla="*/ 10424160 w 10424160"/>
              <a:gd name="connsiteY1" fmla="*/ 0 h 6388778"/>
              <a:gd name="connsiteX2" fmla="*/ 10424160 w 10424160"/>
              <a:gd name="connsiteY2" fmla="*/ 6388778 h 6388778"/>
              <a:gd name="connsiteX3" fmla="*/ 0 w 10424160"/>
              <a:gd name="connsiteY3" fmla="*/ 6388778 h 6388778"/>
            </a:gdLst>
            <a:ahLst/>
            <a:cxnLst>
              <a:cxn ang="0">
                <a:pos x="connsiteX0" y="connsiteY0"/>
              </a:cxn>
              <a:cxn ang="0">
                <a:pos x="connsiteX1" y="connsiteY1"/>
              </a:cxn>
              <a:cxn ang="0">
                <a:pos x="connsiteX2" y="connsiteY2"/>
              </a:cxn>
              <a:cxn ang="0">
                <a:pos x="connsiteX3" y="connsiteY3"/>
              </a:cxn>
            </a:cxnLst>
            <a:rect l="l" t="t" r="r" b="b"/>
            <a:pathLst>
              <a:path w="10424160" h="6388778">
                <a:moveTo>
                  <a:pt x="0" y="0"/>
                </a:moveTo>
                <a:lnTo>
                  <a:pt x="10424160" y="0"/>
                </a:lnTo>
                <a:lnTo>
                  <a:pt x="10424160" y="6388778"/>
                </a:lnTo>
                <a:lnTo>
                  <a:pt x="0" y="6388778"/>
                </a:lnTo>
                <a:close/>
              </a:path>
            </a:pathLst>
          </a:custGeom>
        </p:spPr>
      </p:pic>
      <p:sp>
        <p:nvSpPr>
          <p:cNvPr id="5" name="Title 1">
            <a:extLst>
              <a:ext uri="{FF2B5EF4-FFF2-40B4-BE49-F238E27FC236}">
                <a16:creationId xmlns:a16="http://schemas.microsoft.com/office/drawing/2014/main" xmlns="" id="{A4604EF9-570E-48F5-BA06-DEB9EB7F7D59}"/>
              </a:ext>
            </a:extLst>
          </p:cNvPr>
          <p:cNvSpPr>
            <a:spLocks noGrp="1"/>
          </p:cNvSpPr>
          <p:nvPr>
            <p:ph type="title" hasCustomPrompt="1"/>
          </p:nvPr>
        </p:nvSpPr>
        <p:spPr>
          <a:xfrm>
            <a:off x="3657599" y="1460692"/>
            <a:ext cx="6857999"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2" name="Text Placeholder 11">
            <a:extLst>
              <a:ext uri="{FF2B5EF4-FFF2-40B4-BE49-F238E27FC236}">
                <a16:creationId xmlns:a16="http://schemas.microsoft.com/office/drawing/2014/main" xmlns="" id="{F0B30880-FB83-4FD8-B7A4-675D68A47928}"/>
              </a:ext>
            </a:extLst>
          </p:cNvPr>
          <p:cNvSpPr>
            <a:spLocks noGrp="1"/>
          </p:cNvSpPr>
          <p:nvPr>
            <p:ph type="body" sz="quarter" idx="11" hasCustomPrompt="1"/>
          </p:nvPr>
        </p:nvSpPr>
        <p:spPr>
          <a:xfrm>
            <a:off x="3657600" y="2438570"/>
            <a:ext cx="6858000" cy="3950208"/>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838183944"/>
      </p:ext>
    </p:extLst>
  </p:cSld>
  <p:clrMapOvr>
    <a:masterClrMapping/>
  </p:clrMapOvr>
  <p:extLst>
    <p:ext uri="{DCECCB84-F9BA-43D5-87BE-67443E8EF086}">
      <p15:sldGuideLst xmlns:p15="http://schemas.microsoft.com/office/powerpoint/2012/main" xmlns="">
        <p15:guide id="1" orient="horz" pos="129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A9775E2-26ED-4CEF-94F6-7C85D113D53B}"/>
              </a:ext>
            </a:extLst>
          </p:cNvPr>
          <p:cNvSpPr>
            <a:spLocks noGrp="1"/>
          </p:cNvSpPr>
          <p:nvPr>
            <p:ph type="title"/>
          </p:nvPr>
        </p:nvSpPr>
        <p:spPr>
          <a:xfrm>
            <a:off x="914400" y="946653"/>
            <a:ext cx="10058400" cy="132556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ABF32AB5-76E2-49F4-96EE-B419AF1F03C2}"/>
              </a:ext>
            </a:extLst>
          </p:cNvPr>
          <p:cNvSpPr>
            <a:spLocks noGrp="1"/>
          </p:cNvSpPr>
          <p:nvPr>
            <p:ph type="body" idx="1"/>
          </p:nvPr>
        </p:nvSpPr>
        <p:spPr>
          <a:xfrm>
            <a:off x="914400" y="2294859"/>
            <a:ext cx="10058400" cy="372093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6057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7" r:id="rId3"/>
    <p:sldLayoutId id="2147483662" r:id="rId4"/>
    <p:sldLayoutId id="2147483663" r:id="rId5"/>
    <p:sldLayoutId id="2147483664" r:id="rId6"/>
    <p:sldLayoutId id="2147483665" r:id="rId7"/>
    <p:sldLayoutId id="214748366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576" userDrawn="1">
          <p15:clr>
            <a:srgbClr val="F26B43"/>
          </p15:clr>
        </p15:guide>
        <p15:guide id="2" pos="576" userDrawn="1">
          <p15:clr>
            <a:srgbClr val="F26B43"/>
          </p15:clr>
        </p15:guide>
        <p15:guide id="3" pos="7104" userDrawn="1">
          <p15:clr>
            <a:srgbClr val="F26B43"/>
          </p15:clr>
        </p15:guide>
        <p15:guide id="4" orient="horz" pos="3744" userDrawn="1">
          <p15:clr>
            <a:srgbClr val="F26B43"/>
          </p15:clr>
        </p15:guide>
        <p15:guide id="5" pos="2760" userDrawn="1">
          <p15:clr>
            <a:srgbClr val="F26B43"/>
          </p15:clr>
        </p15:guide>
        <p15:guide id="6" pos="4944" userDrawn="1">
          <p15:clr>
            <a:srgbClr val="F26B43"/>
          </p15:clr>
        </p15:guide>
        <p15:guide id="7"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yourouauthclient.com/redirector?goto=http://targetwebsite.com"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yourouauthclient.com/redirector?goto=https://attacker.com#access_token=2uuiub33iikik3b3jhkkkiioaA" TargetMode="External"/><Relationship Id="rId2" Type="http://schemas.openxmlformats.org/officeDocument/2006/relationships/hyperlink" Target="https://oauthprovider.com/authorize?response_type=token&amp;client_id=CLIENT_ID&amp;scope=SCOPES&amp;state=STATE&amp;redirect_uri=htps://yourouauthclient.com/redirector?goto=https://attacker.com" TargetMode="External"/><Relationship Id="rId1" Type="http://schemas.openxmlformats.org/officeDocument/2006/relationships/slideLayout" Target="../slideLayouts/slideLayout4.xml"/><Relationship Id="rId4" Type="http://schemas.openxmlformats.org/officeDocument/2006/relationships/hyperlink" Target="https://attacker.com/#access_token=2jgkhkljlk23jhlkjlkj3jhlkjjkioA"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yourouauthclient.com/oauth/oauthprovider/callback" TargetMode="External"/><Relationship Id="rId2" Type="http://schemas.openxmlformats.org/officeDocument/2006/relationships/hyperlink" Target="https://yourouauthclient.com/oauthproi/vider/callback" TargetMode="Externa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EDE512D6-1B42-4E1C-AEE3-478A340AC162}"/>
              </a:ext>
            </a:extLst>
          </p:cNvPr>
          <p:cNvSpPr>
            <a:spLocks noGrp="1"/>
          </p:cNvSpPr>
          <p:nvPr>
            <p:ph type="body" sz="quarter" idx="10"/>
          </p:nvPr>
        </p:nvSpPr>
        <p:spPr>
          <a:xfrm>
            <a:off x="2250948" y="1095376"/>
            <a:ext cx="7826502" cy="2695574"/>
          </a:xfrm>
        </p:spPr>
        <p:txBody>
          <a:bodyPr>
            <a:normAutofit/>
          </a:bodyPr>
          <a:lstStyle/>
          <a:p>
            <a:r>
              <a:rPr lang="en-US" sz="6000" dirty="0">
                <a:latin typeface="Bahnschrift SemiBold Condensed" pitchFamily="34" charset="0"/>
              </a:rPr>
              <a:t>Stealing the token through an open redirector | </a:t>
            </a:r>
            <a:endParaRPr lang="en-US" sz="6000" dirty="0" smtClean="0">
              <a:latin typeface="Bahnschrift SemiBold Condensed" pitchFamily="34" charset="0"/>
            </a:endParaRPr>
          </a:p>
          <a:p>
            <a:r>
              <a:rPr lang="en-US" sz="6000" dirty="0" smtClean="0">
                <a:latin typeface="Bahnschrift SemiBold Condensed" pitchFamily="34" charset="0"/>
              </a:rPr>
              <a:t>PF </a:t>
            </a:r>
            <a:r>
              <a:rPr lang="en-US" sz="6000" dirty="0">
                <a:latin typeface="Bahnschrift SemiBold Condensed" pitchFamily="34" charset="0"/>
              </a:rPr>
              <a:t>54 part 4.2</a:t>
            </a:r>
            <a:endParaRPr lang="en-US" sz="6000" dirty="0">
              <a:latin typeface="Bahnschrift SemiBold Condensed" pitchFamily="34" charset="0"/>
            </a:endParaRPr>
          </a:p>
        </p:txBody>
      </p:sp>
    </p:spTree>
    <p:extLst>
      <p:ext uri="{BB962C8B-B14F-4D97-AF65-F5344CB8AC3E}">
        <p14:creationId xmlns:p14="http://schemas.microsoft.com/office/powerpoint/2010/main" val="2437550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71575" y="2571750"/>
            <a:ext cx="9591675" cy="3416320"/>
          </a:xfrm>
          <a:prstGeom prst="rect">
            <a:avLst/>
          </a:prstGeom>
          <a:noFill/>
        </p:spPr>
        <p:txBody>
          <a:bodyPr wrap="square" rtlCol="0">
            <a:spAutoFit/>
          </a:bodyPr>
          <a:lstStyle/>
          <a:p>
            <a:r>
              <a:rPr lang="en-US" sz="1200" b="1" dirty="0" smtClean="0"/>
              <a:t>This attack based on the implicit grant </a:t>
            </a:r>
            <a:r>
              <a:rPr lang="en-US" sz="1200" b="1" dirty="0" err="1" smtClean="0"/>
              <a:t>type.This</a:t>
            </a:r>
            <a:r>
              <a:rPr lang="en-US" sz="1200" b="1" dirty="0" smtClean="0"/>
              <a:t> attack also targets the access token rather than the authorization code. To understand this attack, you need to understand how the URI fragment is handled by browsers on HTTP redirect responses (HTTP 301/302 responses). </a:t>
            </a:r>
          </a:p>
          <a:p>
            <a:r>
              <a:rPr lang="en-US" sz="1200" b="1" dirty="0" smtClean="0"/>
              <a:t>Although you might know that fragment is the optional last part of a URI for a document, it isn’t intuitive what happens to the fragment upon redirect. To offer a concrete example: if an HTTP request /</a:t>
            </a:r>
            <a:r>
              <a:rPr lang="en-US" sz="1200" b="1" dirty="0" err="1" smtClean="0"/>
              <a:t>bar#foo</a:t>
            </a:r>
            <a:r>
              <a:rPr lang="en-US" sz="1200" b="1" dirty="0" smtClean="0"/>
              <a:t> has a 302 response with Location /</a:t>
            </a:r>
            <a:r>
              <a:rPr lang="en-US" sz="1200" b="1" dirty="0" err="1" smtClean="0"/>
              <a:t>qux</a:t>
            </a:r>
            <a:r>
              <a:rPr lang="en-US" sz="1200" b="1" dirty="0" smtClean="0"/>
              <a:t>, is the #foo part appended to the new URI or not?</a:t>
            </a:r>
          </a:p>
          <a:p>
            <a:r>
              <a:rPr lang="en-US" sz="1200" b="1" dirty="0" smtClean="0"/>
              <a:t>What the majorities of browser do at the moment is to preserve the original fragment on redirect: that is, the new request is on the form /</a:t>
            </a:r>
            <a:r>
              <a:rPr lang="en-US" sz="1200" b="1" dirty="0" err="1" smtClean="0"/>
              <a:t>qux#foo</a:t>
            </a:r>
            <a:r>
              <a:rPr lang="en-US" sz="1200" b="1" dirty="0" smtClean="0"/>
              <a:t>. Also remember that fragments are never sent to the server, as they’re intended to be used inside the browser itself. Having this in mind, the following attack is based on another common web vulnerability called </a:t>
            </a:r>
            <a:r>
              <a:rPr lang="en-US" sz="1200" b="1" i="1" dirty="0" smtClean="0">
                <a:solidFill>
                  <a:srgbClr val="00B0F0"/>
                </a:solidFill>
              </a:rPr>
              <a:t>open redirect. </a:t>
            </a:r>
            <a:r>
              <a:rPr lang="en-US" sz="1200" b="1" dirty="0" smtClean="0"/>
              <a:t>This is also listed by the OWASP Top Ten that defines it as</a:t>
            </a:r>
          </a:p>
          <a:p>
            <a:r>
              <a:rPr lang="en-US" sz="1200" i="1" dirty="0" smtClean="0">
                <a:solidFill>
                  <a:srgbClr val="0070C0"/>
                </a:solidFill>
              </a:rPr>
              <a:t>an application that takes a parameter and redirects a user to the parameter value without any validation. This vulnerability is used in phishing attacks to get users to visit malicious sites without realizing it.</a:t>
            </a:r>
          </a:p>
          <a:p>
            <a:endParaRPr lang="en-US" sz="1200" i="1" dirty="0">
              <a:solidFill>
                <a:srgbClr val="0070C0"/>
              </a:solidFill>
            </a:endParaRPr>
          </a:p>
          <a:p>
            <a:r>
              <a:rPr lang="en-US" sz="1200" b="1" dirty="0" smtClean="0"/>
              <a:t>The attack here is similar to the previous one and all the premises we have established there remain: “too open” registered </a:t>
            </a:r>
            <a:r>
              <a:rPr lang="en-US" sz="1200" b="1" dirty="0" err="1" smtClean="0"/>
              <a:t>redirect_uri</a:t>
            </a:r>
            <a:r>
              <a:rPr lang="en-US" sz="1200" b="1" dirty="0" smtClean="0"/>
              <a:t> and authorization server that uses an allowing subdirectory validation strategy. As the leakage here happens through an open redirect rather than using the referrer, you also need to assume that the </a:t>
            </a:r>
            <a:r>
              <a:rPr lang="en-US" sz="1200" b="1" dirty="0" err="1" smtClean="0"/>
              <a:t>Oauth</a:t>
            </a:r>
            <a:r>
              <a:rPr lang="en-US" sz="1200" b="1" dirty="0" smtClean="0"/>
              <a:t> client’s domain has an open redirect, for example </a:t>
            </a:r>
            <a:r>
              <a:rPr lang="en-US" sz="1200" b="1" dirty="0" smtClean="0">
                <a:hlinkClick r:id="rId2"/>
              </a:rPr>
              <a:t>https://yourouauthclient.com/redirector?goto=http://targetwebsite.com</a:t>
            </a:r>
            <a:r>
              <a:rPr lang="en-US" sz="1200" b="1" dirty="0" smtClean="0"/>
              <a:t>. As previously mentioned, there are fair chances that this kind of entry point exists on a website.</a:t>
            </a:r>
            <a:endParaRPr lang="en-US" sz="1200" b="1" dirty="0"/>
          </a:p>
        </p:txBody>
      </p:sp>
    </p:spTree>
    <p:extLst>
      <p:ext uri="{BB962C8B-B14F-4D97-AF65-F5344CB8AC3E}">
        <p14:creationId xmlns:p14="http://schemas.microsoft.com/office/powerpoint/2010/main" val="524939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71575" y="2571750"/>
            <a:ext cx="9591675" cy="3970318"/>
          </a:xfrm>
          <a:prstGeom prst="rect">
            <a:avLst/>
          </a:prstGeom>
          <a:noFill/>
        </p:spPr>
        <p:txBody>
          <a:bodyPr wrap="square" rtlCol="0">
            <a:spAutoFit/>
          </a:bodyPr>
          <a:lstStyle/>
          <a:p>
            <a:r>
              <a:rPr lang="en-US" sz="1200" b="1" dirty="0" smtClean="0"/>
              <a:t>Let’s combine what we have discussed so far:</a:t>
            </a:r>
          </a:p>
          <a:p>
            <a:endParaRPr lang="en-US" sz="1200" b="1" dirty="0"/>
          </a:p>
          <a:p>
            <a:pPr marL="171450" indent="-171450">
              <a:buFont typeface="Wingdings" pitchFamily="2" charset="2"/>
              <a:buChar char="§"/>
            </a:pPr>
            <a:r>
              <a:rPr lang="en-US" sz="1200" b="1" dirty="0" smtClean="0"/>
              <a:t>The majority of browsers do preserve the original URI fragment on redirect.</a:t>
            </a:r>
          </a:p>
          <a:p>
            <a:pPr marL="171450" indent="-171450">
              <a:buFont typeface="Wingdings" pitchFamily="2" charset="2"/>
              <a:buChar char="§"/>
            </a:pPr>
            <a:r>
              <a:rPr lang="en-US" sz="1200" b="1" dirty="0" smtClean="0"/>
              <a:t>Open redirector is an underestimated class of vulnerability.</a:t>
            </a:r>
          </a:p>
          <a:p>
            <a:pPr marL="171450" indent="-171450">
              <a:buFont typeface="Wingdings" pitchFamily="2" charset="2"/>
              <a:buChar char="§"/>
            </a:pPr>
            <a:r>
              <a:rPr lang="en-US" sz="1200" b="1" dirty="0" smtClean="0"/>
              <a:t>The discussion about “too loose” </a:t>
            </a:r>
            <a:r>
              <a:rPr lang="en-US" sz="1200" b="1" dirty="0" err="1" smtClean="0"/>
              <a:t>redirect_uri</a:t>
            </a:r>
            <a:r>
              <a:rPr lang="en-US" sz="1200" b="1" dirty="0" smtClean="0"/>
              <a:t> registration.</a:t>
            </a:r>
          </a:p>
          <a:p>
            <a:pPr marL="171450" indent="-171450">
              <a:buFont typeface="Wingdings" pitchFamily="2" charset="2"/>
              <a:buChar char="§"/>
            </a:pPr>
            <a:endParaRPr lang="en-US" sz="1200" b="1" dirty="0"/>
          </a:p>
          <a:p>
            <a:r>
              <a:rPr lang="en-US" sz="1200" b="1" dirty="0" smtClean="0"/>
              <a:t>The attacker can craft a URI like this:</a:t>
            </a:r>
          </a:p>
          <a:p>
            <a:r>
              <a:rPr lang="en-US" sz="1200" b="1" dirty="0" smtClean="0">
                <a:hlinkClick r:id="rId2"/>
              </a:rPr>
              <a:t>https://oauthprovider.com/authorize?response_type=token&amp;client_id=CLIENT_ID&amp;scope=SCOPES&amp;state=STATE&amp;redirect_uri=htps://yourouauthclient.com/redirector?goto=https://attacker.com</a:t>
            </a:r>
            <a:endParaRPr lang="en-US" sz="1200" b="1" dirty="0" smtClean="0"/>
          </a:p>
          <a:p>
            <a:endParaRPr lang="en-US" sz="1200" b="1" dirty="0"/>
          </a:p>
          <a:p>
            <a:r>
              <a:rPr lang="en-US" sz="1200" b="1" dirty="0" smtClean="0"/>
              <a:t>If the resource owner has already authorized the application using TOFU(Trust on First use), or if they can be convinced to authorize the application again, the resource owner’s user agent is redirected to the passed-in </a:t>
            </a:r>
            <a:r>
              <a:rPr lang="en-US" sz="1200" b="1" dirty="0" err="1" smtClean="0"/>
              <a:t>redirect_uri</a:t>
            </a:r>
            <a:r>
              <a:rPr lang="en-US" sz="1200" b="1" dirty="0" smtClean="0"/>
              <a:t> with the </a:t>
            </a:r>
            <a:r>
              <a:rPr lang="en-US" sz="1200" b="1" dirty="0" err="1" smtClean="0"/>
              <a:t>access_token</a:t>
            </a:r>
            <a:r>
              <a:rPr lang="en-US" sz="1200" b="1" dirty="0" smtClean="0"/>
              <a:t> appended in the URI fragment.</a:t>
            </a:r>
          </a:p>
          <a:p>
            <a:r>
              <a:rPr lang="en-US" sz="1200" b="1" dirty="0" smtClean="0">
                <a:hlinkClick r:id="rId3"/>
              </a:rPr>
              <a:t>https://yourouauthclient.com/redirector?goto=https://attacker.com#access_token=2uuiub33iikik3b3jhkkkiioaA</a:t>
            </a:r>
            <a:endParaRPr lang="en-US" sz="1200" b="1" dirty="0" smtClean="0"/>
          </a:p>
          <a:p>
            <a:r>
              <a:rPr lang="en-US" sz="1200" b="1" dirty="0" smtClean="0"/>
              <a:t>At this point, the open redirect in the client application forwards the user agent to the attacker’s website. Since URI fragments survive redirects in most browsers, the final landing page will be:</a:t>
            </a:r>
          </a:p>
          <a:p>
            <a:r>
              <a:rPr lang="en-US" sz="1200" b="1" dirty="0" smtClean="0">
                <a:hlinkClick r:id="rId4"/>
              </a:rPr>
              <a:t>https://attacker.com#access_token=2jgkhkljlk23jhlkjlkj3jhlkjjkioA</a:t>
            </a:r>
            <a:endParaRPr lang="en-US" sz="1200" b="1" dirty="0" smtClean="0"/>
          </a:p>
          <a:p>
            <a:endParaRPr lang="en-US" sz="1200" b="1" dirty="0"/>
          </a:p>
          <a:p>
            <a:r>
              <a:rPr lang="en-US" sz="1200" b="1" dirty="0" smtClean="0"/>
              <a:t>Now it’s trivial for the attacker to steal the access token. Indeed, it’s enough to read the delivered </a:t>
            </a:r>
            <a:r>
              <a:rPr lang="en-US" sz="1200" b="1" dirty="0" err="1" smtClean="0"/>
              <a:t>location.hash</a:t>
            </a:r>
            <a:r>
              <a:rPr lang="en-US" sz="1200" b="1" dirty="0" smtClean="0"/>
              <a:t> using JavaScript code.</a:t>
            </a:r>
          </a:p>
          <a:p>
            <a:endParaRPr lang="en-US" sz="1200" b="1" dirty="0" smtClean="0"/>
          </a:p>
        </p:txBody>
      </p:sp>
    </p:spTree>
    <p:extLst>
      <p:ext uri="{BB962C8B-B14F-4D97-AF65-F5344CB8AC3E}">
        <p14:creationId xmlns:p14="http://schemas.microsoft.com/office/powerpoint/2010/main" val="2315255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71575" y="2571750"/>
            <a:ext cx="9591675" cy="1569660"/>
          </a:xfrm>
          <a:prstGeom prst="rect">
            <a:avLst/>
          </a:prstGeom>
          <a:noFill/>
        </p:spPr>
        <p:txBody>
          <a:bodyPr wrap="square" rtlCol="0">
            <a:spAutoFit/>
          </a:bodyPr>
          <a:lstStyle/>
          <a:p>
            <a:r>
              <a:rPr lang="en-US" sz="1200" b="1" i="1" dirty="0" smtClean="0">
                <a:solidFill>
                  <a:schemeClr val="tx2">
                    <a:lumMod val="60000"/>
                    <a:lumOff val="40000"/>
                  </a:schemeClr>
                </a:solidFill>
              </a:rPr>
              <a:t>Both the attacks discussed above can be mitigated by the same simple practice.</a:t>
            </a:r>
          </a:p>
          <a:p>
            <a:r>
              <a:rPr lang="en-US" sz="1200" b="1" i="1" dirty="0" smtClean="0">
                <a:solidFill>
                  <a:schemeClr val="tx2">
                    <a:lumMod val="60000"/>
                    <a:lumOff val="40000"/>
                  </a:schemeClr>
                </a:solidFill>
              </a:rPr>
              <a:t>By registering the most specific </a:t>
            </a:r>
            <a:r>
              <a:rPr lang="en-US" sz="1200" b="1" i="1" dirty="0" err="1" smtClean="0">
                <a:solidFill>
                  <a:schemeClr val="tx2">
                    <a:lumMod val="60000"/>
                    <a:lumOff val="40000"/>
                  </a:schemeClr>
                </a:solidFill>
              </a:rPr>
              <a:t>redirect_uri</a:t>
            </a:r>
            <a:r>
              <a:rPr lang="en-US" sz="1200" b="1" i="1" dirty="0" smtClean="0">
                <a:solidFill>
                  <a:schemeClr val="tx2">
                    <a:lumMod val="60000"/>
                    <a:lumOff val="40000"/>
                  </a:schemeClr>
                </a:solidFill>
              </a:rPr>
              <a:t> possible, that would correspond to </a:t>
            </a:r>
            <a:r>
              <a:rPr lang="en-US" sz="1200" b="1" i="1" dirty="0" smtClean="0">
                <a:solidFill>
                  <a:schemeClr val="tx2">
                    <a:lumMod val="60000"/>
                    <a:lumOff val="40000"/>
                  </a:schemeClr>
                </a:solidFill>
                <a:hlinkClick r:id="rId2"/>
              </a:rPr>
              <a:t>https://yourouauthclient.com/oauthprovider/callback</a:t>
            </a:r>
            <a:r>
              <a:rPr lang="en-US" sz="1200" b="1" i="1" dirty="0" smtClean="0">
                <a:solidFill>
                  <a:schemeClr val="tx2">
                    <a:lumMod val="60000"/>
                    <a:lumOff val="40000"/>
                  </a:schemeClr>
                </a:solidFill>
              </a:rPr>
              <a:t> in our example, the client can avoid having the attacker take over control of its </a:t>
            </a:r>
            <a:r>
              <a:rPr lang="en-US" sz="1200" b="1" i="1" dirty="0" err="1" smtClean="0">
                <a:solidFill>
                  <a:schemeClr val="tx2">
                    <a:lumMod val="60000"/>
                    <a:lumOff val="40000"/>
                  </a:schemeClr>
                </a:solidFill>
              </a:rPr>
              <a:t>Oauth</a:t>
            </a:r>
            <a:r>
              <a:rPr lang="en-US" sz="1200" b="1" i="1" dirty="0" smtClean="0">
                <a:solidFill>
                  <a:schemeClr val="tx2">
                    <a:lumMod val="60000"/>
                    <a:lumOff val="40000"/>
                  </a:schemeClr>
                </a:solidFill>
              </a:rPr>
              <a:t> domain.</a:t>
            </a:r>
          </a:p>
          <a:p>
            <a:r>
              <a:rPr lang="en-US" sz="1200" b="1" i="1" dirty="0" smtClean="0">
                <a:solidFill>
                  <a:schemeClr val="tx2">
                    <a:lumMod val="60000"/>
                    <a:lumOff val="40000"/>
                  </a:schemeClr>
                </a:solidFill>
              </a:rPr>
              <a:t>Obviously, you need to design your client application to avoid letting an attacker create a page under </a:t>
            </a:r>
            <a:r>
              <a:rPr lang="en-US" sz="1200" b="1" i="1" dirty="0" smtClean="0">
                <a:solidFill>
                  <a:schemeClr val="tx2">
                    <a:lumMod val="60000"/>
                    <a:lumOff val="40000"/>
                  </a:schemeClr>
                </a:solidFill>
                <a:hlinkClick r:id="rId3"/>
              </a:rPr>
              <a:t>https://yourouauthclient.com/oauth/oauthprovider/callback</a:t>
            </a:r>
            <a:r>
              <a:rPr lang="en-US" sz="1200" b="1" i="1" dirty="0" smtClean="0">
                <a:solidFill>
                  <a:schemeClr val="tx2">
                    <a:lumMod val="60000"/>
                    <a:lumOff val="40000"/>
                  </a:schemeClr>
                </a:solidFill>
              </a:rPr>
              <a:t> as well; otherwise, you’re back to square one. However, the more specific and direct the registration is, the less likely it is for there to be a matching URI under the control of a malicious party.</a:t>
            </a:r>
          </a:p>
          <a:p>
            <a:endParaRPr lang="en-US" sz="1200" b="1" dirty="0" smtClean="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2650" y="3886201"/>
            <a:ext cx="729615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5967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0049" y="2775142"/>
            <a:ext cx="6857999" cy="685800"/>
          </a:xfrm>
        </p:spPr>
        <p:txBody>
          <a:bodyPr>
            <a:noAutofit/>
          </a:bodyPr>
          <a:lstStyle/>
          <a:p>
            <a:r>
              <a:rPr lang="en-US" sz="6000" dirty="0" smtClean="0">
                <a:solidFill>
                  <a:srgbClr val="00B0F0"/>
                </a:solidFill>
              </a:rPr>
              <a:t>Thanks </a:t>
            </a:r>
            <a:r>
              <a:rPr lang="en-US" sz="6000" dirty="0" smtClean="0">
                <a:solidFill>
                  <a:srgbClr val="FFFF00"/>
                </a:solidFill>
                <a:sym typeface="Wingdings" pitchFamily="2" charset="2"/>
              </a:rPr>
              <a:t></a:t>
            </a:r>
            <a:endParaRPr lang="en-US" sz="6000" dirty="0">
              <a:solidFill>
                <a:srgbClr val="FFFF00"/>
              </a:solidFill>
            </a:endParaRPr>
          </a:p>
        </p:txBody>
      </p:sp>
    </p:spTree>
    <p:extLst>
      <p:ext uri="{BB962C8B-B14F-4D97-AF65-F5344CB8AC3E}">
        <p14:creationId xmlns:p14="http://schemas.microsoft.com/office/powerpoint/2010/main" val="3669335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ack to school">
      <a:dk1>
        <a:sysClr val="windowText" lastClr="000000"/>
      </a:dk1>
      <a:lt1>
        <a:sysClr val="window" lastClr="FFFFFF"/>
      </a:lt1>
      <a:dk2>
        <a:srgbClr val="445EA2"/>
      </a:dk2>
      <a:lt2>
        <a:srgbClr val="EBEBEB"/>
      </a:lt2>
      <a:accent1>
        <a:srgbClr val="4495A2"/>
      </a:accent1>
      <a:accent2>
        <a:srgbClr val="7CA655"/>
      </a:accent2>
      <a:accent3>
        <a:srgbClr val="DFB240"/>
      </a:accent3>
      <a:accent4>
        <a:srgbClr val="DF8C40"/>
      </a:accent4>
      <a:accent5>
        <a:srgbClr val="DF5D40"/>
      </a:accent5>
      <a:accent6>
        <a:srgbClr val="8760AD"/>
      </a:accent6>
      <a:hlink>
        <a:srgbClr val="DF5D40"/>
      </a:hlink>
      <a:folHlink>
        <a:srgbClr val="8760AD"/>
      </a:folHlink>
    </a:clrScheme>
    <a:fontScheme name="Custom 30">
      <a:majorFont>
        <a:latin typeface="Kristen ITC"/>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04EE7CA-01E4-4C36-A155-A254FEC02701}">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4E904B8-1FB4-44AD-B9D5-D31AAFA711A4}">
  <ds:schemaRefs>
    <ds:schemaRef ds:uri="http://schemas.microsoft.com/sharepoint/v3/contenttype/forms"/>
  </ds:schemaRefs>
</ds:datastoreItem>
</file>

<file path=customXml/itemProps2.xml><?xml version="1.0" encoding="utf-8"?>
<ds:datastoreItem xmlns:ds="http://schemas.openxmlformats.org/officeDocument/2006/customXml" ds:itemID="{DC9E6C82-D0C1-4F22-874F-B9325F072B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240C9AB-22E5-4B15-9968-9BFD9A52E7CB}">
  <ds:schemaRefs>
    <ds:schemaRef ds:uri="http://schemas.microsoft.com/office/2006/documentManagement/types"/>
    <ds:schemaRef ds:uri="71af3243-3dd4-4a8d-8c0d-dd76da1f02a5"/>
    <ds:schemaRef ds:uri="http://purl.org/dc/elements/1.1/"/>
    <ds:schemaRef ds:uri="http://schemas.microsoft.com/office/2006/metadata/properties"/>
    <ds:schemaRef ds:uri="http://schemas.openxmlformats.org/package/2006/metadata/core-properties"/>
    <ds:schemaRef ds:uri="16c05727-aa75-4e4a-9b5f-8a80a1165891"/>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621</Words>
  <Application>Microsoft Office PowerPoint</Application>
  <PresentationFormat>Custom</PresentationFormat>
  <Paragraphs>27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2020-08-16T23:01:46Z</dcterms:created>
  <dcterms:modified xsi:type="dcterms:W3CDTF">2024-11-15T13:46:34Z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