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71" r:id="rId4"/>
  </p:sldIdLst>
  <p:sldSz cx="18288000" cy="10287000"/>
  <p:notesSz cx="6858000" cy="9144000"/>
  <p:embeddedFontLst>
    <p:embeddedFont>
      <p:font typeface="Calibri" pitchFamily="34" charset="0"/>
      <p:regular r:id="rId5"/>
      <p:bold r:id="rId6"/>
      <p:italic r:id="rId7"/>
      <p:boldItalic r:id="rId8"/>
    </p:embeddedFont>
    <p:embeddedFont>
      <p:font typeface="Times New Roman Condensed Italics"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49" d="100"/>
          <a:sy n="49" d="100"/>
        </p:scale>
        <p:origin x="-576" y="-2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83057" y="1811750"/>
            <a:ext cx="14890343" cy="6093976"/>
          </a:xfrm>
          <a:prstGeom prst="rect">
            <a:avLst/>
          </a:prstGeom>
        </p:spPr>
        <p:txBody>
          <a:bodyPr wrap="square" lIns="0" tIns="0" rIns="0" bIns="0" rtlCol="0" anchor="t">
            <a:spAutoFit/>
          </a:bodyPr>
          <a:lstStyle/>
          <a:p>
            <a:pPr>
              <a:lnSpc>
                <a:spcPct val="150000"/>
              </a:lnSpc>
            </a:pPr>
            <a:r>
              <a:rPr lang="en-US" sz="8800" b="1" dirty="0"/>
              <a:t>How to protect bearer tokens</a:t>
            </a:r>
            <a:r>
              <a:rPr lang="en-US" sz="8800" b="1" dirty="0" smtClean="0"/>
              <a:t>?</a:t>
            </a:r>
          </a:p>
          <a:p>
            <a:pPr>
              <a:lnSpc>
                <a:spcPct val="150000"/>
              </a:lnSpc>
            </a:pPr>
            <a:r>
              <a:rPr lang="en-US" sz="8800" b="1" dirty="0"/>
              <a:t>At the authorization server </a:t>
            </a:r>
            <a:endParaRPr lang="en-US" sz="8800" b="1" dirty="0" smtClean="0"/>
          </a:p>
          <a:p>
            <a:pPr>
              <a:lnSpc>
                <a:spcPct val="150000"/>
              </a:lnSpc>
            </a:pPr>
            <a:r>
              <a:rPr lang="en-US" sz="8800" b="1" dirty="0" smtClean="0"/>
              <a:t>| </a:t>
            </a:r>
            <a:r>
              <a:rPr lang="en-US" sz="8800" b="1" dirty="0"/>
              <a:t>PF 57 part 3.2</a:t>
            </a:r>
            <a:endParaRPr lang="en-US"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4" name="Freeform 4"/>
          <p:cNvSpPr/>
          <p:nvPr/>
        </p:nvSpPr>
        <p:spPr>
          <a:xfrm>
            <a:off x="12210852" y="-1063244"/>
            <a:ext cx="8434028" cy="6114306"/>
          </a:xfrm>
          <a:custGeom>
            <a:avLst/>
            <a:gdLst/>
            <a:ahLst/>
            <a:cxnLst/>
            <a:rect l="l" t="t" r="r" b="b"/>
            <a:pathLst>
              <a:path w="8434028" h="6114306">
                <a:moveTo>
                  <a:pt x="0" y="0"/>
                </a:moveTo>
                <a:lnTo>
                  <a:pt x="8434028" y="0"/>
                </a:lnTo>
                <a:lnTo>
                  <a:pt x="8434028" y="6114305"/>
                </a:lnTo>
                <a:lnTo>
                  <a:pt x="0" y="6114305"/>
                </a:lnTo>
                <a:lnTo>
                  <a:pt x="0" y="0"/>
                </a:lnTo>
                <a:close/>
              </a:path>
            </a:pathLst>
          </a:custGeom>
          <a:blipFill>
            <a:blip r:embed="rId2">
              <a:extLst>
                <a:ext uri="{96DAC541-7B7A-43D3-8B79-37D633B846F1}">
                  <asvg:svgBlip xmlns="" xmlns:asvg="http://schemas.microsoft.com/office/drawing/2016/SVG/main" r:embed="rId3"/>
                </a:ext>
              </a:extLst>
            </a:blip>
            <a:stretch>
              <a:fillRect t="-93483" r="-128662" b="-52540"/>
            </a:stretch>
          </a:blipFill>
        </p:spPr>
      </p:sp>
      <p:sp>
        <p:nvSpPr>
          <p:cNvPr id="2" name="TextBox 1"/>
          <p:cNvSpPr txBox="1"/>
          <p:nvPr/>
        </p:nvSpPr>
        <p:spPr>
          <a:xfrm>
            <a:off x="381000" y="952500"/>
            <a:ext cx="17678400" cy="707886"/>
          </a:xfrm>
          <a:prstGeom prst="rect">
            <a:avLst/>
          </a:prstGeom>
          <a:noFill/>
        </p:spPr>
        <p:txBody>
          <a:bodyPr wrap="square" rtlCol="0">
            <a:spAutoFit/>
          </a:bodyPr>
          <a:lstStyle/>
          <a:p>
            <a:endParaRPr lang="en-US" sz="2000" b="1" dirty="0"/>
          </a:p>
          <a:p>
            <a:endParaRPr lang="en-US" sz="2000" b="1" dirty="0"/>
          </a:p>
        </p:txBody>
      </p:sp>
      <p:sp>
        <p:nvSpPr>
          <p:cNvPr id="5" name="TextBox 4"/>
          <p:cNvSpPr txBox="1"/>
          <p:nvPr/>
        </p:nvSpPr>
        <p:spPr>
          <a:xfrm>
            <a:off x="381000" y="419100"/>
            <a:ext cx="17449800" cy="8894743"/>
          </a:xfrm>
          <a:prstGeom prst="rect">
            <a:avLst/>
          </a:prstGeom>
          <a:noFill/>
        </p:spPr>
        <p:txBody>
          <a:bodyPr wrap="square" rtlCol="0">
            <a:spAutoFit/>
          </a:bodyPr>
          <a:lstStyle/>
          <a:p>
            <a:r>
              <a:rPr lang="en-US" sz="2400" b="1" i="1" dirty="0" smtClean="0">
                <a:solidFill>
                  <a:srgbClr val="FF0000"/>
                </a:solidFill>
              </a:rPr>
              <a:t>If an attacker is able to gain access to the authorization server database or launch a SQL injection against it, then  the security of multiple resource owners might be compromised.  </a:t>
            </a:r>
          </a:p>
          <a:p>
            <a:endParaRPr lang="en-US" sz="2400" b="1" i="1" dirty="0" smtClean="0">
              <a:solidFill>
                <a:srgbClr val="FF0000"/>
              </a:solidFill>
            </a:endParaRPr>
          </a:p>
          <a:p>
            <a:r>
              <a:rPr lang="en-US" sz="2000" b="1" dirty="0" smtClean="0"/>
              <a:t>This happens because the authorization server is the central point that coordinates and emits access tokens, issued to multiple clients and potentially consumed by multiple protected resources. In most implementations, the authorization server stores access token in a database. The protected resource validates them upon receipt from a client. This can be achieved in multiple ways but typically a query is launched against the data looking for the matching token.</a:t>
            </a:r>
          </a:p>
          <a:p>
            <a:endParaRPr lang="en-US" sz="2000" b="1" dirty="0"/>
          </a:p>
          <a:p>
            <a:r>
              <a:rPr lang="en-US" sz="2000" b="1" i="1" dirty="0" smtClean="0">
                <a:solidFill>
                  <a:srgbClr val="0070C0"/>
                </a:solidFill>
              </a:rPr>
              <a:t>As one efficient precaution, the authorization server can store hashes of the access token (for example, using SHA-256) instead of the text of the token itself. In this case, even if the attacker was able to steal the entire database containing all the access tokens, there isn’t much it can do with the information leaked. </a:t>
            </a:r>
          </a:p>
          <a:p>
            <a:endParaRPr lang="en-US" sz="2000" b="1" dirty="0"/>
          </a:p>
          <a:p>
            <a:r>
              <a:rPr lang="en-US" sz="2000" b="1" dirty="0" smtClean="0"/>
              <a:t>Although hash salting is recommended for storage of user passwords, it should not be required to use additional salt because the access token value should already include a reasonable level of entropy in order to make offline dictionary attacks difficult. For instance, with a random-value token, the token value should be at least 128 bits long and constructed using a cryptographically strong random or pseudorandom number sequence.</a:t>
            </a:r>
          </a:p>
          <a:p>
            <a:endParaRPr lang="en-US" sz="2000" b="1" dirty="0" smtClean="0"/>
          </a:p>
          <a:p>
            <a:r>
              <a:rPr lang="en-US" sz="2000" b="1" i="1" dirty="0" smtClean="0">
                <a:solidFill>
                  <a:srgbClr val="0070C0"/>
                </a:solidFill>
              </a:rPr>
              <a:t>In addition, it would be good to keep access token lifetimes short in order to minimize the risk associated with the leak of a single access token. This way, even if a token is compromised, its valid lifetime limits its usefulness to the attacker. If a client needs to have a longer access to the resource, the authorization server can issue a refresh token to the client. </a:t>
            </a:r>
            <a:endParaRPr lang="en-US" sz="2000" b="1" i="1" dirty="0">
              <a:solidFill>
                <a:srgbClr val="0070C0"/>
              </a:solidFill>
            </a:endParaRPr>
          </a:p>
          <a:p>
            <a:endParaRPr lang="en-US" sz="2000" b="1" dirty="0" smtClean="0"/>
          </a:p>
          <a:p>
            <a:r>
              <a:rPr lang="en-US" sz="2000" b="1" dirty="0" smtClean="0"/>
              <a:t>Refresh tokens are passed between the client and the authorization server, but never the protected resource, limiting the attack surface for this style of long-lived token significantly. The definition of what constitutes a “short” token lifetime depends entirely on the application being protected, but ideally, the token shouldn’t live much longer than it will be needed for average use of an API.</a:t>
            </a:r>
          </a:p>
          <a:p>
            <a:endParaRPr lang="en-US" sz="2000" b="1" dirty="0"/>
          </a:p>
          <a:p>
            <a:r>
              <a:rPr lang="en-US" sz="2400" b="1" i="1" dirty="0" smtClean="0">
                <a:solidFill>
                  <a:srgbClr val="0070C0"/>
                </a:solidFill>
              </a:rPr>
              <a:t>Ultimately, one of the best things that can be done at the authorization server is pervasive and secure auditing and logging. Whenever a token is issued, consumed, or revoked, the context in which that took place {the client, resource owner, scopes, resource, time, and so on) can be used to watch for suspicious behavior.  As a corollary, all of these logs must be kept clear of the access token values to keep them from leaking. </a:t>
            </a:r>
            <a:r>
              <a:rPr lang="en-US" sz="2400" b="1" dirty="0" smtClean="0">
                <a:solidFill>
                  <a:srgbClr val="0070C0"/>
                </a:solidFill>
              </a:rPr>
              <a:t>(</a:t>
            </a:r>
            <a:r>
              <a:rPr lang="en-US" sz="2400" b="1" dirty="0"/>
              <a:t>This means that the logs should not include access tokens because they are sensitive and could be exposed if they are recorded. Keeping them out of the logs helps protect them from being accidentally shared or leaked</a:t>
            </a:r>
            <a:r>
              <a:rPr lang="en-US" sz="2400" dirty="0">
                <a:solidFill>
                  <a:srgbClr val="0070C0"/>
                </a:solidFill>
              </a:rPr>
              <a:t>.</a:t>
            </a:r>
            <a:r>
              <a:rPr lang="en-US" sz="2400" b="1" dirty="0" smtClean="0">
                <a:solidFill>
                  <a:srgbClr val="0070C0"/>
                </a:solidFill>
              </a:rPr>
              <a:t>)</a:t>
            </a:r>
            <a:endParaRPr lang="en-US" sz="2400" b="1" dirty="0">
              <a:solidFill>
                <a:srgbClr val="0070C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19150" y="2700805"/>
            <a:ext cx="16440150" cy="3444776"/>
          </a:xfrm>
          <a:prstGeom prst="rect">
            <a:avLst/>
          </a:prstGeom>
        </p:spPr>
        <p:txBody>
          <a:bodyPr lIns="0" tIns="0" rIns="0" bIns="0" rtlCol="0" anchor="t">
            <a:spAutoFit/>
          </a:bodyPr>
          <a:lstStyle/>
          <a:p>
            <a:pPr algn="l">
              <a:lnSpc>
                <a:spcPts val="25368"/>
              </a:lnSpc>
              <a:spcBef>
                <a:spcPct val="0"/>
              </a:spcBef>
            </a:pPr>
            <a:r>
              <a:rPr lang="en-US" sz="18120" i="1" spc="-906">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5827</TotalTime>
  <Words>535</Words>
  <Application>Microsoft Office PowerPoint</Application>
  <PresentationFormat>Custom</PresentationFormat>
  <Paragraphs>17</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Times New Roman Condensed Italics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Minimalist Professional Tech Start-Up Pitch Deck Presentation</dc:title>
  <dc:creator>DELL</dc:creator>
  <cp:lastModifiedBy>DELL</cp:lastModifiedBy>
  <cp:revision>38</cp:revision>
  <dcterms:created xsi:type="dcterms:W3CDTF">2006-08-16T00:00:00Z</dcterms:created>
  <dcterms:modified xsi:type="dcterms:W3CDTF">2025-01-20T20:11:22Z</dcterms:modified>
  <dc:identifier>DAGbpITqgfg</dc:identifier>
</cp:coreProperties>
</file>