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9" r:id="rId5"/>
    <p:sldId id="301" r:id="rId6"/>
    <p:sldId id="302" r:id="rId7"/>
    <p:sldId id="303" r:id="rId8"/>
    <p:sldId id="304" r:id="rId9"/>
    <p:sldId id="305" r:id="rId10"/>
    <p:sldId id="306" r:id="rId11"/>
    <p:sldId id="307" r:id="rId12"/>
    <p:sldId id="308" r:id="rId13"/>
    <p:sldId id="309" r:id="rId14"/>
    <p:sldId id="310"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2" autoAdjust="0"/>
    <p:restoredTop sz="93231" autoAdjust="0"/>
  </p:normalViewPr>
  <p:slideViewPr>
    <p:cSldViewPr snapToGrid="0" showGuides="1">
      <p:cViewPr>
        <p:scale>
          <a:sx n="100" d="100"/>
          <a:sy n="100" d="100"/>
        </p:scale>
        <p:origin x="246" y="504"/>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3E35BBCA-FB90-42AF-995A-AA6CE87BD6E8}"/>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 xmlns:a16="http://schemas.microsoft.com/office/drawing/2014/main" id="{1F778D16-894A-4379-8B5B-DC2423451519}"/>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7AA20A23-A33B-4A1B-9162-707282E53592}"/>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 xmlns:a16="http://schemas.microsoft.com/office/drawing/2014/main" id="{09C8060D-32CA-4A3C-9EAF-A2D3801AB86B}"/>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 xmlns:a16="http://schemas.microsoft.com/office/drawing/2014/main" id="{C6103AFC-AC4C-4756-AEEE-B0D669AC8C89}"/>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9002/helloWorld?access_token=Token&amp;language=e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9002/helloWorld?access_token=TOKEN&amp;language=%3cscript%3ealert(&#8216;XSS&#8217;)%20%3c%20/script%3e" TargetMode="External"/><Relationship Id="rId2" Type="http://schemas.openxmlformats.org/officeDocument/2006/relationships/hyperlink" Target="http://localhost:9002/helloWorld?access_token=Token&amp;language=fi"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9002/helloWorld?access_token=TOKEN&amp;language=%3cscript%3ealer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9002/helloWorld?access_token=TOKEN&amp;language=en"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9002/helloWorld?access_token=TOKEN&amp;language=%3cscript%3ealert%20(&#8216;XSS&#8217;)%20%3c%20/script%3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5400" dirty="0">
                <a:latin typeface="Bahnschrift SemiBold Condensed" pitchFamily="34" charset="0"/>
              </a:rPr>
              <a:t>How to protect a resource endpoint? | PF 55 part 2.1                   </a:t>
            </a:r>
            <a:endParaRPr lang="en-US" sz="5400" dirty="0">
              <a:latin typeface="Bahnschrift SemiBold Condensed" pitchFamily="34" charset="0"/>
            </a:endParaRP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3" name="TextBox 2"/>
          <p:cNvSpPr txBox="1"/>
          <p:nvPr/>
        </p:nvSpPr>
        <p:spPr>
          <a:xfrm>
            <a:off x="1057275" y="2352675"/>
            <a:ext cx="9867900" cy="4878259"/>
          </a:xfrm>
          <a:prstGeom prst="rect">
            <a:avLst/>
          </a:prstGeom>
          <a:noFill/>
        </p:spPr>
        <p:txBody>
          <a:bodyPr wrap="square" rtlCol="0">
            <a:spAutoFit/>
          </a:bodyPr>
          <a:lstStyle/>
          <a:p>
            <a:r>
              <a:rPr lang="en-US" sz="800" dirty="0" err="1" smtClean="0"/>
              <a:t>app.get</a:t>
            </a:r>
            <a:r>
              <a:rPr lang="en-US" sz="800" dirty="0"/>
              <a:t>(“/</a:t>
            </a:r>
            <a:r>
              <a:rPr lang="en-US" sz="800" dirty="0" err="1"/>
              <a:t>helloWorld</a:t>
            </a:r>
            <a:r>
              <a:rPr lang="en-US" sz="800" dirty="0"/>
              <a:t>”, </a:t>
            </a:r>
            <a:r>
              <a:rPr lang="en-US" sz="800" dirty="0" err="1"/>
              <a:t>getAccessToken</a:t>
            </a:r>
            <a:r>
              <a:rPr lang="en-US" sz="800" dirty="0"/>
              <a:t>, function(</a:t>
            </a:r>
            <a:r>
              <a:rPr lang="en-US" sz="800" dirty="0" err="1"/>
              <a:t>req</a:t>
            </a:r>
            <a:r>
              <a:rPr lang="en-US" sz="800" dirty="0"/>
              <a:t>, res) {</a:t>
            </a:r>
          </a:p>
          <a:p>
            <a:r>
              <a:rPr lang="en-US" sz="800" dirty="0"/>
              <a:t>      if (</a:t>
            </a:r>
            <a:r>
              <a:rPr lang="en-US" sz="800" dirty="0" err="1"/>
              <a:t>req.access_token</a:t>
            </a:r>
            <a:r>
              <a:rPr lang="en-US" sz="800" dirty="0"/>
              <a:t>) </a:t>
            </a:r>
            <a:r>
              <a:rPr lang="en-US" sz="800" dirty="0" smtClean="0"/>
              <a:t>{</a:t>
            </a:r>
          </a:p>
          <a:p>
            <a:endParaRPr lang="en-US" sz="800" dirty="0"/>
          </a:p>
          <a:p>
            <a:r>
              <a:rPr lang="en-US" sz="800" dirty="0" smtClean="0"/>
              <a:t>           </a:t>
            </a:r>
            <a:r>
              <a:rPr lang="en-US" sz="800" b="1" dirty="0" err="1" smtClean="0"/>
              <a:t>res.setHeader</a:t>
            </a:r>
            <a:r>
              <a:rPr lang="en-US" sz="800" b="1" dirty="0" smtClean="0"/>
              <a:t>(‘X-Content-Type-Options’, ‘</a:t>
            </a:r>
            <a:r>
              <a:rPr lang="en-US" sz="800" b="1" dirty="0" err="1" smtClean="0"/>
              <a:t>nosniff</a:t>
            </a:r>
            <a:r>
              <a:rPr lang="en-US" sz="800" b="1" dirty="0" smtClean="0"/>
              <a:t>’);</a:t>
            </a:r>
          </a:p>
          <a:p>
            <a:r>
              <a:rPr lang="en-US" sz="800" b="1" dirty="0"/>
              <a:t> </a:t>
            </a:r>
            <a:r>
              <a:rPr lang="en-US" sz="800" b="1" dirty="0" smtClean="0"/>
              <a:t>          </a:t>
            </a:r>
            <a:r>
              <a:rPr lang="en-US" sz="800" b="1" dirty="0" err="1" smtClean="0"/>
              <a:t>res.setHeader</a:t>
            </a:r>
            <a:r>
              <a:rPr lang="en-US" sz="800" b="1" dirty="0" smtClean="0"/>
              <a:t>(‘X-XSS-Protection’, ‘1; mode=block’);</a:t>
            </a:r>
            <a:endParaRPr lang="en-US" sz="800" b="1" dirty="0"/>
          </a:p>
          <a:p>
            <a:endParaRPr lang="en-US" sz="800" b="1" dirty="0"/>
          </a:p>
          <a:p>
            <a:r>
              <a:rPr lang="en-US" sz="800" dirty="0"/>
              <a:t>           </a:t>
            </a:r>
            <a:r>
              <a:rPr lang="en-US" sz="800" dirty="0" err="1"/>
              <a:t>var</a:t>
            </a:r>
            <a:r>
              <a:rPr lang="en-US" sz="800" dirty="0"/>
              <a:t> resource = {</a:t>
            </a:r>
          </a:p>
          <a:p>
            <a:r>
              <a:rPr lang="en-US" sz="800" dirty="0"/>
              <a:t>                          “greeting” : “”</a:t>
            </a:r>
          </a:p>
          <a:p>
            <a:r>
              <a:rPr lang="en-US" sz="800" b="1" dirty="0"/>
              <a:t>           };</a:t>
            </a:r>
          </a:p>
          <a:p>
            <a:r>
              <a:rPr lang="en-US" sz="800" b="1" dirty="0"/>
              <a:t>           </a:t>
            </a:r>
            <a:r>
              <a:rPr lang="en-US" sz="800" dirty="0"/>
              <a:t> if (</a:t>
            </a:r>
            <a:r>
              <a:rPr lang="en-US" sz="800" dirty="0" err="1"/>
              <a:t>req.query.language</a:t>
            </a:r>
            <a:r>
              <a:rPr lang="en-US" sz="800" dirty="0"/>
              <a:t> == “en”) {</a:t>
            </a:r>
          </a:p>
          <a:p>
            <a:r>
              <a:rPr lang="en-US" sz="800" dirty="0"/>
              <a:t>                     </a:t>
            </a:r>
            <a:r>
              <a:rPr lang="en-US" sz="800" dirty="0" err="1"/>
              <a:t>resource.greeting</a:t>
            </a:r>
            <a:r>
              <a:rPr lang="en-US" sz="800" dirty="0"/>
              <a:t> = ‘Hello World’ ;</a:t>
            </a:r>
          </a:p>
          <a:p>
            <a:r>
              <a:rPr lang="en-US" sz="800" dirty="0"/>
              <a:t>} else if (</a:t>
            </a:r>
            <a:r>
              <a:rPr lang="en-US" sz="800" dirty="0" err="1"/>
              <a:t>req.query.language</a:t>
            </a:r>
            <a:r>
              <a:rPr lang="en-US" sz="800" dirty="0"/>
              <a:t> == “de”) {</a:t>
            </a:r>
          </a:p>
          <a:p>
            <a:r>
              <a:rPr lang="en-US" sz="800" dirty="0"/>
              <a:t>           </a:t>
            </a:r>
            <a:r>
              <a:rPr lang="en-US" sz="800" dirty="0" err="1"/>
              <a:t>resource.greeting</a:t>
            </a:r>
            <a:r>
              <a:rPr lang="en-US" sz="800" dirty="0"/>
              <a:t> = ‘Hallo Welt’ ;</a:t>
            </a:r>
          </a:p>
          <a:p>
            <a:r>
              <a:rPr lang="en-US" sz="800" dirty="0"/>
              <a:t>} else if (</a:t>
            </a:r>
            <a:r>
              <a:rPr lang="en-US" sz="800" dirty="0" err="1"/>
              <a:t>req.query.language</a:t>
            </a:r>
            <a:r>
              <a:rPr lang="en-US" sz="800" dirty="0"/>
              <a:t> == “it”) {</a:t>
            </a:r>
          </a:p>
          <a:p>
            <a:r>
              <a:rPr lang="en-US" sz="800" dirty="0"/>
              <a:t>           </a:t>
            </a:r>
            <a:r>
              <a:rPr lang="en-US" sz="800" dirty="0" err="1"/>
              <a:t>resource.greeting</a:t>
            </a:r>
            <a:r>
              <a:rPr lang="en-US" sz="800" dirty="0"/>
              <a:t> = ‘Ciao Mondo’ ;</a:t>
            </a:r>
          </a:p>
          <a:p>
            <a:r>
              <a:rPr lang="en-US" sz="800" dirty="0"/>
              <a:t>} else if (</a:t>
            </a:r>
            <a:r>
              <a:rPr lang="en-US" sz="800" dirty="0" err="1"/>
              <a:t>req.query.language</a:t>
            </a:r>
            <a:r>
              <a:rPr lang="en-US" sz="800" dirty="0"/>
              <a:t> == “</a:t>
            </a:r>
            <a:r>
              <a:rPr lang="en-US" sz="800" dirty="0" err="1"/>
              <a:t>fr</a:t>
            </a:r>
            <a:r>
              <a:rPr lang="en-US" sz="800" dirty="0"/>
              <a:t>”) {</a:t>
            </a:r>
          </a:p>
          <a:p>
            <a:r>
              <a:rPr lang="en-US" sz="800" dirty="0"/>
              <a:t>           </a:t>
            </a:r>
            <a:r>
              <a:rPr lang="en-US" sz="800" dirty="0" err="1"/>
              <a:t>resource.greeting</a:t>
            </a:r>
            <a:r>
              <a:rPr lang="en-US" sz="800" dirty="0"/>
              <a:t> = ‘Bonjour monde’ ;</a:t>
            </a:r>
          </a:p>
          <a:p>
            <a:r>
              <a:rPr lang="en-US" sz="800" dirty="0"/>
              <a:t>} else if (</a:t>
            </a:r>
            <a:r>
              <a:rPr lang="en-US" sz="800" dirty="0" err="1"/>
              <a:t>req.query.language</a:t>
            </a:r>
            <a:r>
              <a:rPr lang="en-US" sz="800" dirty="0"/>
              <a:t> == “</a:t>
            </a:r>
            <a:r>
              <a:rPr lang="en-US" sz="800" dirty="0" err="1"/>
              <a:t>es</a:t>
            </a:r>
            <a:r>
              <a:rPr lang="en-US" sz="800" dirty="0"/>
              <a:t>”) {</a:t>
            </a:r>
          </a:p>
          <a:p>
            <a:r>
              <a:rPr lang="en-US" sz="800" dirty="0"/>
              <a:t>           </a:t>
            </a:r>
            <a:r>
              <a:rPr lang="en-US" sz="800" dirty="0" err="1"/>
              <a:t>resource.greeting</a:t>
            </a:r>
            <a:r>
              <a:rPr lang="en-US" sz="800" dirty="0"/>
              <a:t> = ‘</a:t>
            </a:r>
            <a:r>
              <a:rPr lang="en-US" sz="800" dirty="0" err="1"/>
              <a:t>Hola</a:t>
            </a:r>
            <a:r>
              <a:rPr lang="en-US" sz="800" dirty="0"/>
              <a:t> </a:t>
            </a:r>
            <a:r>
              <a:rPr lang="en-US" sz="800" dirty="0" err="1"/>
              <a:t>mundo</a:t>
            </a:r>
            <a:r>
              <a:rPr lang="en-US" sz="800" dirty="0"/>
              <a:t>’ );</a:t>
            </a:r>
          </a:p>
          <a:p>
            <a:r>
              <a:rPr lang="en-US" sz="800" dirty="0"/>
              <a:t>} else </a:t>
            </a:r>
            <a:r>
              <a:rPr lang="en-US" sz="800" b="1" dirty="0"/>
              <a:t>{</a:t>
            </a:r>
          </a:p>
          <a:p>
            <a:r>
              <a:rPr lang="en-US" sz="800" b="1" dirty="0"/>
              <a:t>          </a:t>
            </a:r>
            <a:r>
              <a:rPr lang="en-US" sz="800" dirty="0" err="1"/>
              <a:t>resource.greeting</a:t>
            </a:r>
            <a:r>
              <a:rPr lang="en-US" sz="800" dirty="0"/>
              <a:t> = “Error, invalid language: “+ </a:t>
            </a:r>
            <a:r>
              <a:rPr lang="en-US" sz="800" dirty="0" err="1"/>
              <a:t>querystring</a:t>
            </a:r>
            <a:r>
              <a:rPr lang="en-US" sz="800" dirty="0"/>
              <a:t>.</a:t>
            </a:r>
          </a:p>
          <a:p>
            <a:r>
              <a:rPr lang="en-US" sz="800" dirty="0"/>
              <a:t>          escape(</a:t>
            </a:r>
            <a:r>
              <a:rPr lang="en-US" sz="800" dirty="0" err="1"/>
              <a:t>req.query.language</a:t>
            </a:r>
            <a:r>
              <a:rPr lang="en-US" sz="800" dirty="0"/>
              <a:t>) ;</a:t>
            </a:r>
          </a:p>
          <a:p>
            <a:r>
              <a:rPr lang="en-US" sz="800" b="1" dirty="0"/>
              <a:t>}</a:t>
            </a:r>
          </a:p>
          <a:p>
            <a:r>
              <a:rPr lang="en-US" sz="800" b="1" dirty="0"/>
              <a:t>}</a:t>
            </a:r>
          </a:p>
          <a:p>
            <a:r>
              <a:rPr lang="en-US" sz="800" b="1" dirty="0"/>
              <a:t>          </a:t>
            </a:r>
            <a:r>
              <a:rPr lang="en-US" sz="800" dirty="0" err="1"/>
              <a:t>res.json</a:t>
            </a:r>
            <a:r>
              <a:rPr lang="en-US" sz="800" dirty="0"/>
              <a:t>(resource) ;</a:t>
            </a:r>
          </a:p>
          <a:p>
            <a:r>
              <a:rPr lang="en-US" sz="800" dirty="0"/>
              <a:t>}</a:t>
            </a:r>
          </a:p>
          <a:p>
            <a:r>
              <a:rPr lang="en-US" sz="800" b="1" dirty="0"/>
              <a:t>});</a:t>
            </a:r>
          </a:p>
          <a:p>
            <a:endParaRPr lang="en-US" sz="800" b="1" dirty="0" smtClean="0"/>
          </a:p>
          <a:p>
            <a:r>
              <a:rPr lang="en-US" sz="800" b="1" dirty="0" smtClean="0"/>
              <a:t>Our response will look like</a:t>
            </a:r>
          </a:p>
          <a:p>
            <a:r>
              <a:rPr lang="en-US" sz="800" dirty="0" smtClean="0"/>
              <a:t>HTTP/1.1 200 OK</a:t>
            </a:r>
          </a:p>
          <a:p>
            <a:r>
              <a:rPr lang="en-US" sz="800" dirty="0" smtClean="0"/>
              <a:t>X-Powered-By: Express</a:t>
            </a:r>
          </a:p>
          <a:p>
            <a:r>
              <a:rPr lang="en-US" sz="900" b="1" dirty="0" smtClean="0"/>
              <a:t>X-Content-Type-Options: </a:t>
            </a:r>
            <a:r>
              <a:rPr lang="en-US" sz="900" b="1" dirty="0" err="1" smtClean="0"/>
              <a:t>nosniff</a:t>
            </a:r>
            <a:endParaRPr lang="en-US" sz="900" b="1" dirty="0" smtClean="0"/>
          </a:p>
          <a:p>
            <a:r>
              <a:rPr lang="en-US" sz="900" b="1" dirty="0" smtClean="0"/>
              <a:t>X-XSS-Protection: 1; mode=block</a:t>
            </a:r>
          </a:p>
          <a:p>
            <a:r>
              <a:rPr lang="en-US" sz="900" dirty="0" smtClean="0"/>
              <a:t>Content-Type: application/</a:t>
            </a:r>
            <a:r>
              <a:rPr lang="en-US" sz="900" dirty="0" err="1" smtClean="0"/>
              <a:t>json</a:t>
            </a:r>
            <a:r>
              <a:rPr lang="en-US" sz="900" dirty="0" smtClean="0"/>
              <a:t>; charset=utf-8</a:t>
            </a:r>
          </a:p>
          <a:p>
            <a:r>
              <a:rPr lang="en-US" sz="900" dirty="0" smtClean="0"/>
              <a:t>Content-Length: 102</a:t>
            </a:r>
          </a:p>
          <a:p>
            <a:r>
              <a:rPr lang="en-US" sz="900" dirty="0" smtClean="0"/>
              <a:t>Date: Mon, 25 Nov 2024 17:36:38 IST</a:t>
            </a:r>
          </a:p>
          <a:p>
            <a:endParaRPr lang="en-US" sz="900" b="1" dirty="0" smtClean="0"/>
          </a:p>
          <a:p>
            <a:endParaRPr lang="en-US" sz="900" b="1" dirty="0"/>
          </a:p>
        </p:txBody>
      </p:sp>
    </p:spTree>
    <p:extLst>
      <p:ext uri="{BB962C8B-B14F-4D97-AF65-F5344CB8AC3E}">
        <p14:creationId xmlns:p14="http://schemas.microsoft.com/office/powerpoint/2010/main" val="3878559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3" name="TextBox 2"/>
          <p:cNvSpPr txBox="1"/>
          <p:nvPr/>
        </p:nvSpPr>
        <p:spPr>
          <a:xfrm>
            <a:off x="1085850" y="2495550"/>
            <a:ext cx="9763125" cy="1323439"/>
          </a:xfrm>
          <a:prstGeom prst="rect">
            <a:avLst/>
          </a:prstGeom>
          <a:noFill/>
        </p:spPr>
        <p:txBody>
          <a:bodyPr wrap="square" rtlCol="0">
            <a:spAutoFit/>
          </a:bodyPr>
          <a:lstStyle/>
          <a:p>
            <a:r>
              <a:rPr lang="en-US" sz="800" dirty="0" smtClean="0"/>
              <a:t>Connection: keep-alive</a:t>
            </a:r>
          </a:p>
          <a:p>
            <a:r>
              <a:rPr lang="en-US" sz="800" dirty="0" smtClean="0"/>
              <a:t>{</a:t>
            </a:r>
          </a:p>
          <a:p>
            <a:r>
              <a:rPr lang="en-US" sz="800" dirty="0"/>
              <a:t> </a:t>
            </a:r>
            <a:r>
              <a:rPr lang="en-US" sz="800" dirty="0" smtClean="0"/>
              <a:t>      “greeting”: “Error, invalid language:</a:t>
            </a:r>
          </a:p>
          <a:p>
            <a:r>
              <a:rPr lang="en-US" sz="800" dirty="0"/>
              <a:t> </a:t>
            </a:r>
            <a:r>
              <a:rPr lang="en-US" sz="800" dirty="0" smtClean="0"/>
              <a:t>       %3Cscript%3Ealert(%E2%80%98XSS%E2%80%99)%3c%2Fscript%3E”</a:t>
            </a:r>
          </a:p>
          <a:p>
            <a:r>
              <a:rPr lang="en-US" sz="800" dirty="0" smtClean="0"/>
              <a:t>}</a:t>
            </a:r>
          </a:p>
          <a:p>
            <a:endParaRPr lang="en-US" sz="800" dirty="0"/>
          </a:p>
          <a:p>
            <a:r>
              <a:rPr lang="en-US" sz="800" b="1" dirty="0" smtClean="0">
                <a:solidFill>
                  <a:srgbClr val="0070C0"/>
                </a:solidFill>
              </a:rPr>
              <a:t>Some room for improvement exists here and it’s called the Content Security Policy(CSP). This is yet another response header (Content-Security-Policy) that, quoting the specification, “helps you reduce XSS risks on modern browsers by declaring what dynamic resources are allowed to load via a HTTP Header.” </a:t>
            </a:r>
          </a:p>
          <a:p>
            <a:endParaRPr lang="en-US" sz="800" b="1" dirty="0" smtClean="0">
              <a:solidFill>
                <a:srgbClr val="0070C0"/>
              </a:solidFill>
            </a:endParaRPr>
          </a:p>
          <a:p>
            <a:endParaRPr lang="en-US" sz="800" b="1" dirty="0">
              <a:solidFill>
                <a:srgbClr val="0070C0"/>
              </a:solidFill>
            </a:endParaRPr>
          </a:p>
        </p:txBody>
      </p:sp>
      <p:sp>
        <p:nvSpPr>
          <p:cNvPr id="6" name="Flowchart: Internal Storage 5"/>
          <p:cNvSpPr/>
          <p:nvPr/>
        </p:nvSpPr>
        <p:spPr>
          <a:xfrm>
            <a:off x="1171575" y="3733800"/>
            <a:ext cx="9134475" cy="2200275"/>
          </a:xfrm>
          <a:prstGeom prst="flowChartInternalStorag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A resource server can do one final thing to eliminate any chance that a particular endpoint is susceptible to XSS: choose not to support the </a:t>
            </a:r>
            <a:r>
              <a:rPr lang="en-US" sz="1200" b="1" dirty="0" err="1" smtClean="0">
                <a:solidFill>
                  <a:schemeClr val="tx1"/>
                </a:solidFill>
              </a:rPr>
              <a:t>access_token</a:t>
            </a:r>
            <a:r>
              <a:rPr lang="en-US" sz="1200" b="1" dirty="0" smtClean="0">
                <a:solidFill>
                  <a:schemeClr val="tx1"/>
                </a:solidFill>
              </a:rPr>
              <a:t> being passed as a request parameter. Doing so would make an XSS on the endpoint theoretically possible but not exploitable because there Is no way an attacker can forge a URI that also contains the access token (now expected to be sent in the Authorization: Bearer header). This might sound too restrictive, and there might be valid cases in which using this request parameter is the only possible solution in a particular situation. However, all such cases should be treated as exceptions and approached with proper caution.</a:t>
            </a:r>
            <a:endParaRPr lang="en-US" sz="1200" b="1" dirty="0">
              <a:solidFill>
                <a:schemeClr val="tx1"/>
              </a:solidFill>
            </a:endParaRPr>
          </a:p>
        </p:txBody>
      </p:sp>
    </p:spTree>
    <p:extLst>
      <p:ext uri="{BB962C8B-B14F-4D97-AF65-F5344CB8AC3E}">
        <p14:creationId xmlns:p14="http://schemas.microsoft.com/office/powerpoint/2010/main" val="2254686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4970591"/>
          </a:xfrm>
          <a:prstGeom prst="rect">
            <a:avLst/>
          </a:prstGeom>
          <a:noFill/>
        </p:spPr>
        <p:txBody>
          <a:bodyPr wrap="square" rtlCol="0">
            <a:spAutoFit/>
          </a:bodyPr>
          <a:lstStyle/>
          <a:p>
            <a:r>
              <a:rPr lang="en-US" sz="1200" b="1" dirty="0" smtClean="0"/>
              <a:t>In continuation of the previous section, let’s see how implementation of resource endpoint is built.</a:t>
            </a:r>
          </a:p>
          <a:p>
            <a:r>
              <a:rPr lang="en-US" sz="1200" b="1" i="1" dirty="0" smtClean="0"/>
              <a:t>For an example, let’s check the protectedResource.js file</a:t>
            </a:r>
          </a:p>
          <a:p>
            <a:r>
              <a:rPr lang="en-US" sz="1100" dirty="0" err="1" smtClean="0"/>
              <a:t>app.get</a:t>
            </a:r>
            <a:r>
              <a:rPr lang="en-US" sz="1100" dirty="0" smtClean="0"/>
              <a:t>(“/</a:t>
            </a:r>
            <a:r>
              <a:rPr lang="en-US" sz="1100" dirty="0" err="1" smtClean="0"/>
              <a:t>helloWorld</a:t>
            </a:r>
            <a:r>
              <a:rPr lang="en-US" sz="1100" dirty="0" smtClean="0"/>
              <a:t>”, </a:t>
            </a:r>
            <a:r>
              <a:rPr lang="en-US" sz="1100" dirty="0" err="1" smtClean="0"/>
              <a:t>getAccessToken</a:t>
            </a:r>
            <a:r>
              <a:rPr lang="en-US" sz="1100" dirty="0" smtClean="0"/>
              <a:t>, function(</a:t>
            </a:r>
            <a:r>
              <a:rPr lang="en-US" sz="1100" dirty="0" err="1" smtClean="0"/>
              <a:t>req</a:t>
            </a:r>
            <a:r>
              <a:rPr lang="en-US" sz="1100" dirty="0" smtClean="0"/>
              <a:t>, res) {</a:t>
            </a:r>
          </a:p>
          <a:p>
            <a:r>
              <a:rPr lang="en-US" sz="1100" dirty="0" smtClean="0"/>
              <a:t>if (</a:t>
            </a:r>
            <a:r>
              <a:rPr lang="en-US" sz="1100" dirty="0" err="1" smtClean="0"/>
              <a:t>req.access_token</a:t>
            </a:r>
            <a:r>
              <a:rPr lang="en-US" sz="1100" dirty="0" smtClean="0"/>
              <a:t>) {</a:t>
            </a:r>
          </a:p>
          <a:p>
            <a:r>
              <a:rPr lang="en-US" sz="1100" dirty="0"/>
              <a:t> </a:t>
            </a:r>
            <a:r>
              <a:rPr lang="en-US" sz="1100" dirty="0" smtClean="0"/>
              <a:t>         if (</a:t>
            </a:r>
            <a:r>
              <a:rPr lang="en-US" sz="1100" dirty="0" err="1" smtClean="0"/>
              <a:t>req.query.language</a:t>
            </a:r>
            <a:r>
              <a:rPr lang="en-US" sz="1100" dirty="0" smtClean="0"/>
              <a:t> == “en”) {</a:t>
            </a:r>
          </a:p>
          <a:p>
            <a:r>
              <a:rPr lang="en-US" sz="1100" dirty="0"/>
              <a:t> </a:t>
            </a:r>
            <a:r>
              <a:rPr lang="en-US" sz="1100" dirty="0" smtClean="0"/>
              <a:t>                    </a:t>
            </a:r>
            <a:r>
              <a:rPr lang="en-US" sz="1100" dirty="0" err="1" smtClean="0"/>
              <a:t>res.send</a:t>
            </a:r>
            <a:r>
              <a:rPr lang="en-US" sz="1100" dirty="0" smtClean="0"/>
              <a:t>( ‘Hello World’ );</a:t>
            </a:r>
          </a:p>
          <a:p>
            <a:r>
              <a:rPr lang="en-US" sz="1100" dirty="0" smtClean="0"/>
              <a:t>} else if </a:t>
            </a:r>
            <a:r>
              <a:rPr lang="en-US" sz="1100" dirty="0"/>
              <a:t>(</a:t>
            </a:r>
            <a:r>
              <a:rPr lang="en-US" sz="1100" dirty="0" err="1"/>
              <a:t>req.query.language</a:t>
            </a:r>
            <a:r>
              <a:rPr lang="en-US" sz="1100" dirty="0"/>
              <a:t> == </a:t>
            </a:r>
            <a:r>
              <a:rPr lang="en-US" sz="1100" dirty="0" smtClean="0"/>
              <a:t>“de”) {</a:t>
            </a:r>
          </a:p>
          <a:p>
            <a:r>
              <a:rPr lang="en-US" sz="1100" dirty="0"/>
              <a:t> </a:t>
            </a:r>
            <a:r>
              <a:rPr lang="en-US" sz="1100" dirty="0" smtClean="0"/>
              <a:t>          </a:t>
            </a:r>
            <a:r>
              <a:rPr lang="en-US" sz="1100" dirty="0" err="1" smtClean="0"/>
              <a:t>res.send</a:t>
            </a:r>
            <a:r>
              <a:rPr lang="en-US" sz="1100" dirty="0" smtClean="0"/>
              <a:t>( ‘Hallo Welt’ );</a:t>
            </a:r>
          </a:p>
          <a:p>
            <a:r>
              <a:rPr lang="en-US" sz="1100" dirty="0" smtClean="0"/>
              <a:t>} </a:t>
            </a:r>
            <a:r>
              <a:rPr lang="en-US" sz="1100" dirty="0"/>
              <a:t>else if (</a:t>
            </a:r>
            <a:r>
              <a:rPr lang="en-US" sz="1100" dirty="0" err="1"/>
              <a:t>req.query.language</a:t>
            </a:r>
            <a:r>
              <a:rPr lang="en-US" sz="1100" dirty="0"/>
              <a:t> == </a:t>
            </a:r>
            <a:r>
              <a:rPr lang="en-US" sz="1100" dirty="0" smtClean="0"/>
              <a:t>“it”) </a:t>
            </a:r>
            <a:r>
              <a:rPr lang="en-US" sz="1100" dirty="0"/>
              <a:t>{</a:t>
            </a:r>
          </a:p>
          <a:p>
            <a:r>
              <a:rPr lang="en-US" sz="1100" dirty="0"/>
              <a:t>           </a:t>
            </a:r>
            <a:r>
              <a:rPr lang="en-US" sz="1100" dirty="0" err="1"/>
              <a:t>res.send</a:t>
            </a:r>
            <a:r>
              <a:rPr lang="en-US" sz="1100" dirty="0"/>
              <a:t>( </a:t>
            </a:r>
            <a:r>
              <a:rPr lang="en-US" sz="1100" dirty="0" smtClean="0"/>
              <a:t>‘Ciao Mondo’ );</a:t>
            </a:r>
          </a:p>
          <a:p>
            <a:r>
              <a:rPr lang="en-US" sz="1100" dirty="0" smtClean="0"/>
              <a:t>} </a:t>
            </a:r>
            <a:r>
              <a:rPr lang="en-US" sz="1100" dirty="0"/>
              <a:t>else if (</a:t>
            </a:r>
            <a:r>
              <a:rPr lang="en-US" sz="1100" dirty="0" err="1"/>
              <a:t>req.query.language</a:t>
            </a:r>
            <a:r>
              <a:rPr lang="en-US" sz="1100" dirty="0"/>
              <a:t> == </a:t>
            </a:r>
            <a:r>
              <a:rPr lang="en-US" sz="1100" dirty="0" smtClean="0"/>
              <a:t>“</a:t>
            </a:r>
            <a:r>
              <a:rPr lang="en-US" sz="1100" dirty="0" err="1" smtClean="0"/>
              <a:t>fr</a:t>
            </a:r>
            <a:r>
              <a:rPr lang="en-US" sz="1100" dirty="0" smtClean="0"/>
              <a:t>”) </a:t>
            </a:r>
            <a:r>
              <a:rPr lang="en-US" sz="1100" dirty="0"/>
              <a:t>{</a:t>
            </a:r>
          </a:p>
          <a:p>
            <a:r>
              <a:rPr lang="en-US" sz="1100" dirty="0"/>
              <a:t>           </a:t>
            </a:r>
            <a:r>
              <a:rPr lang="en-US" sz="1100" dirty="0" err="1"/>
              <a:t>res.send</a:t>
            </a:r>
            <a:r>
              <a:rPr lang="en-US" sz="1100" dirty="0"/>
              <a:t>( </a:t>
            </a:r>
            <a:r>
              <a:rPr lang="en-US" sz="1100" dirty="0" smtClean="0"/>
              <a:t>‘Bonjour monde’ );</a:t>
            </a:r>
          </a:p>
          <a:p>
            <a:r>
              <a:rPr lang="en-US" sz="1100" dirty="0"/>
              <a:t>} else if (</a:t>
            </a:r>
            <a:r>
              <a:rPr lang="en-US" sz="1100" dirty="0" err="1"/>
              <a:t>req.query.language</a:t>
            </a:r>
            <a:r>
              <a:rPr lang="en-US" sz="1100" dirty="0"/>
              <a:t> == </a:t>
            </a:r>
            <a:r>
              <a:rPr lang="en-US" sz="1100" dirty="0" smtClean="0"/>
              <a:t>“</a:t>
            </a:r>
            <a:r>
              <a:rPr lang="en-US" sz="1100" dirty="0" err="1" smtClean="0"/>
              <a:t>es</a:t>
            </a:r>
            <a:r>
              <a:rPr lang="en-US" sz="1100" dirty="0" smtClean="0"/>
              <a:t>”) </a:t>
            </a:r>
            <a:r>
              <a:rPr lang="en-US" sz="1100" dirty="0"/>
              <a:t>{</a:t>
            </a:r>
          </a:p>
          <a:p>
            <a:r>
              <a:rPr lang="en-US" sz="1100" dirty="0"/>
              <a:t>           </a:t>
            </a:r>
            <a:r>
              <a:rPr lang="en-US" sz="1100" dirty="0" err="1"/>
              <a:t>res.send</a:t>
            </a:r>
            <a:r>
              <a:rPr lang="en-US" sz="1100" dirty="0"/>
              <a:t>( </a:t>
            </a:r>
            <a:r>
              <a:rPr lang="en-US" sz="1100" dirty="0" smtClean="0"/>
              <a:t>‘</a:t>
            </a:r>
            <a:r>
              <a:rPr lang="en-US" sz="1100" dirty="0" err="1" smtClean="0"/>
              <a:t>Hola</a:t>
            </a:r>
            <a:r>
              <a:rPr lang="en-US" sz="1100" dirty="0" smtClean="0"/>
              <a:t> </a:t>
            </a:r>
            <a:r>
              <a:rPr lang="en-US" sz="1100" dirty="0" err="1" smtClean="0"/>
              <a:t>mundo</a:t>
            </a:r>
            <a:r>
              <a:rPr lang="en-US" sz="1100" dirty="0" smtClean="0"/>
              <a:t>’ );</a:t>
            </a:r>
          </a:p>
          <a:p>
            <a:r>
              <a:rPr lang="en-US" sz="1100" dirty="0" smtClean="0"/>
              <a:t>} else {</a:t>
            </a:r>
          </a:p>
          <a:p>
            <a:r>
              <a:rPr lang="en-US" sz="1100" dirty="0"/>
              <a:t> </a:t>
            </a:r>
            <a:r>
              <a:rPr lang="en-US" sz="1100" dirty="0" smtClean="0"/>
              <a:t>         </a:t>
            </a:r>
            <a:r>
              <a:rPr lang="en-US" sz="1100" dirty="0" err="1" smtClean="0"/>
              <a:t>res.send</a:t>
            </a:r>
            <a:r>
              <a:rPr lang="en-US" sz="1100" dirty="0" smtClean="0"/>
              <a:t>(“Error, invalid language: “+ </a:t>
            </a:r>
            <a:r>
              <a:rPr lang="en-US" sz="1100" dirty="0" err="1" smtClean="0"/>
              <a:t>req.query.language</a:t>
            </a:r>
            <a:r>
              <a:rPr lang="en-US" sz="1100" dirty="0" smtClean="0"/>
              <a:t>);</a:t>
            </a:r>
          </a:p>
          <a:p>
            <a:r>
              <a:rPr lang="en-US" sz="1100" dirty="0"/>
              <a:t>}</a:t>
            </a:r>
          </a:p>
          <a:p>
            <a:r>
              <a:rPr lang="en-US" sz="1200" dirty="0" smtClean="0"/>
              <a:t>}</a:t>
            </a:r>
          </a:p>
          <a:p>
            <a:r>
              <a:rPr lang="en-US" sz="1200" dirty="0" smtClean="0"/>
              <a:t>});</a:t>
            </a:r>
          </a:p>
          <a:p>
            <a:endParaRPr lang="en-US" sz="1200" dirty="0"/>
          </a:p>
          <a:p>
            <a:r>
              <a:rPr lang="en-US" sz="1100" b="1" dirty="0" smtClean="0"/>
              <a:t>Access token value: </a:t>
            </a:r>
            <a:r>
              <a:rPr lang="en-US" sz="1100" b="1" dirty="0" smtClean="0">
                <a:solidFill>
                  <a:srgbClr val="00B050"/>
                </a:solidFill>
              </a:rPr>
              <a:t>uit8uhi9878hhhhh89999999---------</a:t>
            </a:r>
          </a:p>
          <a:p>
            <a:r>
              <a:rPr lang="en-US" sz="1100" b="1" dirty="0" smtClean="0"/>
              <a:t>Scope value: </a:t>
            </a:r>
            <a:r>
              <a:rPr lang="en-US" sz="1100" b="1" dirty="0" smtClean="0">
                <a:solidFill>
                  <a:srgbClr val="00B050"/>
                </a:solidFill>
              </a:rPr>
              <a:t>greeting</a:t>
            </a:r>
          </a:p>
          <a:p>
            <a:r>
              <a:rPr lang="en-US" sz="1100" b="1" dirty="0" smtClean="0"/>
              <a:t>Get </a:t>
            </a:r>
            <a:r>
              <a:rPr lang="en-US" sz="1100" b="1" dirty="0" err="1" smtClean="0"/>
              <a:t>OAuth</a:t>
            </a:r>
            <a:r>
              <a:rPr lang="en-US" sz="1100" b="1" dirty="0" smtClean="0"/>
              <a:t> Token</a:t>
            </a:r>
          </a:p>
          <a:p>
            <a:r>
              <a:rPr lang="en-US" sz="1100" b="1" dirty="0" smtClean="0"/>
              <a:t>Greet in  .</a:t>
            </a:r>
            <a:r>
              <a:rPr lang="en-US" sz="1100" b="1" dirty="0" smtClean="0">
                <a:solidFill>
                  <a:srgbClr val="00B050"/>
                </a:solidFill>
              </a:rPr>
              <a:t>English German Italian French Spanish</a:t>
            </a:r>
          </a:p>
          <a:p>
            <a:endParaRPr lang="en-US" sz="1200" dirty="0"/>
          </a:p>
          <a:p>
            <a:endParaRPr lang="en-US" sz="1200" dirty="0"/>
          </a:p>
          <a:p>
            <a:endParaRPr lang="en-US" sz="1200" dirty="0"/>
          </a:p>
          <a:p>
            <a:endParaRPr lang="en-US" sz="1200" dirty="0"/>
          </a:p>
        </p:txBody>
      </p:sp>
      <p:sp>
        <p:nvSpPr>
          <p:cNvPr id="5" name="Oval Callout 4"/>
          <p:cNvSpPr/>
          <p:nvPr/>
        </p:nvSpPr>
        <p:spPr>
          <a:xfrm>
            <a:off x="4881562" y="5876925"/>
            <a:ext cx="2257425" cy="69532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Access token with greeting scope</a:t>
            </a:r>
            <a:endParaRPr lang="en-US" sz="1100" b="1"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3985706"/>
          </a:xfrm>
          <a:prstGeom prst="rect">
            <a:avLst/>
          </a:prstGeom>
          <a:noFill/>
        </p:spPr>
        <p:txBody>
          <a:bodyPr wrap="square" rtlCol="0">
            <a:spAutoFit/>
          </a:bodyPr>
          <a:lstStyle/>
          <a:p>
            <a:r>
              <a:rPr lang="en-US" sz="1100" b="1" dirty="0" smtClean="0"/>
              <a:t>E.g. 1 Greeting in English</a:t>
            </a:r>
          </a:p>
          <a:p>
            <a:r>
              <a:rPr lang="en-US" sz="1100" b="1" dirty="0" smtClean="0"/>
              <a:t>Result:</a:t>
            </a:r>
          </a:p>
          <a:p>
            <a:r>
              <a:rPr lang="en-US" sz="1100" b="1" dirty="0" smtClean="0"/>
              <a:t>Data from Protected resource:</a:t>
            </a:r>
          </a:p>
          <a:p>
            <a:r>
              <a:rPr lang="en-US" sz="1100" b="1" dirty="0" smtClean="0">
                <a:solidFill>
                  <a:srgbClr val="00B050"/>
                </a:solidFill>
              </a:rPr>
              <a:t>Hello World</a:t>
            </a:r>
          </a:p>
          <a:p>
            <a:endParaRPr lang="en-US" sz="1100" b="1" dirty="0">
              <a:solidFill>
                <a:srgbClr val="00B050"/>
              </a:solidFill>
            </a:endParaRPr>
          </a:p>
          <a:p>
            <a:r>
              <a:rPr lang="en-US" sz="1100" b="1" dirty="0" smtClean="0">
                <a:solidFill>
                  <a:srgbClr val="0070C0"/>
                </a:solidFill>
              </a:rPr>
              <a:t>By clicking on the Greet in button, you can then request a greeting in English, which causes the client to call the protected resource and display the results.</a:t>
            </a:r>
          </a:p>
          <a:p>
            <a:endParaRPr lang="en-US" sz="1100" b="1" dirty="0">
              <a:solidFill>
                <a:srgbClr val="0070C0"/>
              </a:solidFill>
            </a:endParaRPr>
          </a:p>
          <a:p>
            <a:r>
              <a:rPr lang="en-US" sz="1100" b="1" dirty="0" smtClean="0"/>
              <a:t>E.g. 2 Invalid language</a:t>
            </a:r>
          </a:p>
          <a:p>
            <a:r>
              <a:rPr lang="en-US" sz="1100" b="1" dirty="0" smtClean="0"/>
              <a:t>Result:</a:t>
            </a:r>
          </a:p>
          <a:p>
            <a:r>
              <a:rPr lang="en-US" sz="1100" b="1" dirty="0" smtClean="0"/>
              <a:t>Data from Protected resource:</a:t>
            </a:r>
          </a:p>
          <a:p>
            <a:r>
              <a:rPr lang="en-US" sz="1100" b="1" dirty="0" smtClean="0">
                <a:solidFill>
                  <a:srgbClr val="00B050"/>
                </a:solidFill>
              </a:rPr>
              <a:t>Error, invalid language: fi</a:t>
            </a:r>
          </a:p>
          <a:p>
            <a:endParaRPr lang="en-US" sz="1100" b="1" dirty="0">
              <a:solidFill>
                <a:srgbClr val="00B050"/>
              </a:solidFill>
            </a:endParaRPr>
          </a:p>
          <a:p>
            <a:r>
              <a:rPr lang="en-US" sz="1100" b="1" dirty="0" smtClean="0"/>
              <a:t>It’s also possible to directly hit the resource endpoint passing an </a:t>
            </a:r>
            <a:r>
              <a:rPr lang="en-US" sz="1100" b="1" dirty="0" err="1" smtClean="0"/>
              <a:t>access_token</a:t>
            </a:r>
            <a:r>
              <a:rPr lang="en-US" sz="1100" b="1" dirty="0" smtClean="0"/>
              <a:t> by using a command line HTTP client such as curl:</a:t>
            </a:r>
          </a:p>
          <a:p>
            <a:endParaRPr lang="en-US" sz="1100" b="1" dirty="0"/>
          </a:p>
          <a:p>
            <a:pPr marL="171450" indent="-171450">
              <a:buFont typeface="Wingdings"/>
              <a:buChar char="Ø"/>
            </a:pPr>
            <a:r>
              <a:rPr lang="en-US" sz="1100" b="1" dirty="0">
                <a:solidFill>
                  <a:srgbClr val="0070C0"/>
                </a:solidFill>
              </a:rPr>
              <a:t>c</a:t>
            </a:r>
            <a:r>
              <a:rPr lang="en-US" sz="1100" b="1" dirty="0" smtClean="0">
                <a:solidFill>
                  <a:srgbClr val="0070C0"/>
                </a:solidFill>
              </a:rPr>
              <a:t>url –v –H  “Authorization: Bearer Token”</a:t>
            </a:r>
          </a:p>
          <a:p>
            <a:r>
              <a:rPr lang="en-US" sz="1100" b="1" dirty="0">
                <a:solidFill>
                  <a:srgbClr val="0070C0"/>
                </a:solidFill>
              </a:rPr>
              <a:t> </a:t>
            </a:r>
            <a:r>
              <a:rPr lang="en-US" sz="1100" b="1" dirty="0" smtClean="0">
                <a:solidFill>
                  <a:srgbClr val="0070C0"/>
                </a:solidFill>
              </a:rPr>
              <a:t>    http://localhost:9002/helloWorld?language=en</a:t>
            </a:r>
          </a:p>
          <a:p>
            <a:endParaRPr lang="en-US" sz="1100" b="1" dirty="0" smtClean="0">
              <a:solidFill>
                <a:srgbClr val="00B050"/>
              </a:solidFill>
            </a:endParaRPr>
          </a:p>
          <a:p>
            <a:r>
              <a:rPr lang="en-US" sz="1100" b="1" dirty="0" smtClean="0"/>
              <a:t>Or leveraging the previous URI parameter support for </a:t>
            </a:r>
            <a:r>
              <a:rPr lang="en-US" sz="1100" b="1" dirty="0" err="1" smtClean="0"/>
              <a:t>access_token</a:t>
            </a:r>
            <a:r>
              <a:rPr lang="en-US" sz="1100" b="1" dirty="0" smtClean="0"/>
              <a:t>:</a:t>
            </a:r>
          </a:p>
          <a:p>
            <a:endParaRPr lang="en-US" sz="1100" b="1" dirty="0"/>
          </a:p>
          <a:p>
            <a:pPr marL="171450" indent="-171450">
              <a:buFont typeface="Wingdings"/>
              <a:buChar char="Ø"/>
            </a:pPr>
            <a:r>
              <a:rPr lang="en-US" sz="1100" b="1" dirty="0" smtClean="0">
                <a:solidFill>
                  <a:srgbClr val="0070C0"/>
                </a:solidFill>
              </a:rPr>
              <a:t>curl –v </a:t>
            </a:r>
            <a:r>
              <a:rPr lang="en-US" sz="1100" b="1" dirty="0" smtClean="0">
                <a:solidFill>
                  <a:srgbClr val="0070C0"/>
                </a:solidFill>
                <a:hlinkClick r:id="rId2"/>
              </a:rPr>
              <a:t>“http://localhost:9002/</a:t>
            </a:r>
            <a:r>
              <a:rPr lang="en-US" sz="1100" b="1" dirty="0" err="1" smtClean="0">
                <a:solidFill>
                  <a:srgbClr val="0070C0"/>
                </a:solidFill>
                <a:hlinkClick r:id="rId2"/>
              </a:rPr>
              <a:t>helloWorld?access_token</a:t>
            </a:r>
            <a:r>
              <a:rPr lang="en-US" sz="1100" b="1" dirty="0" smtClean="0">
                <a:solidFill>
                  <a:srgbClr val="0070C0"/>
                </a:solidFill>
                <a:hlinkClick r:id="rId2"/>
              </a:rPr>
              <a:t>=</a:t>
            </a:r>
            <a:r>
              <a:rPr lang="en-US" sz="1100" b="1" dirty="0" err="1" smtClean="0">
                <a:solidFill>
                  <a:srgbClr val="0070C0"/>
                </a:solidFill>
                <a:hlinkClick r:id="rId2"/>
              </a:rPr>
              <a:t>Token&amp;language</a:t>
            </a:r>
            <a:r>
              <a:rPr lang="en-US" sz="1100" b="1" dirty="0" smtClean="0">
                <a:solidFill>
                  <a:srgbClr val="0070C0"/>
                </a:solidFill>
                <a:hlinkClick r:id="rId2"/>
              </a:rPr>
              <a:t>=en</a:t>
            </a:r>
            <a:r>
              <a:rPr lang="en-US" sz="1100" b="1" dirty="0" smtClean="0">
                <a:solidFill>
                  <a:srgbClr val="0070C0"/>
                </a:solidFill>
              </a:rPr>
              <a:t>”</a:t>
            </a:r>
          </a:p>
          <a:p>
            <a:endParaRPr lang="en-US" sz="1100" b="1" dirty="0" smtClean="0"/>
          </a:p>
          <a:p>
            <a:endParaRPr lang="en-US" sz="1100" b="1" i="1" dirty="0"/>
          </a:p>
        </p:txBody>
      </p:sp>
    </p:spTree>
    <p:extLst>
      <p:ext uri="{BB962C8B-B14F-4D97-AF65-F5344CB8AC3E}">
        <p14:creationId xmlns:p14="http://schemas.microsoft.com/office/powerpoint/2010/main" val="32428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4893647"/>
          </a:xfrm>
          <a:prstGeom prst="rect">
            <a:avLst/>
          </a:prstGeom>
          <a:noFill/>
        </p:spPr>
        <p:txBody>
          <a:bodyPr wrap="square" rtlCol="0">
            <a:spAutoFit/>
          </a:bodyPr>
          <a:lstStyle/>
          <a:p>
            <a:r>
              <a:rPr lang="en-US" sz="1100" b="1" i="1" dirty="0"/>
              <a:t>In both cases, the result will be something like the following response that shows a greeting in English:</a:t>
            </a:r>
          </a:p>
          <a:p>
            <a:r>
              <a:rPr lang="en-US" sz="1000" b="1" dirty="0" smtClean="0">
                <a:solidFill>
                  <a:srgbClr val="0070C0"/>
                </a:solidFill>
              </a:rPr>
              <a:t>HTTP/1.1 200 OK</a:t>
            </a:r>
          </a:p>
          <a:p>
            <a:r>
              <a:rPr lang="en-US" sz="1000" b="1" dirty="0" smtClean="0">
                <a:solidFill>
                  <a:srgbClr val="0070C0"/>
                </a:solidFill>
              </a:rPr>
              <a:t>X-Powered-By: Express</a:t>
            </a:r>
          </a:p>
          <a:p>
            <a:r>
              <a:rPr lang="en-US" sz="1000" b="1" dirty="0" smtClean="0">
                <a:solidFill>
                  <a:srgbClr val="0070C0"/>
                </a:solidFill>
              </a:rPr>
              <a:t>Content-Type: text/html; charset=utf-8</a:t>
            </a:r>
          </a:p>
          <a:p>
            <a:r>
              <a:rPr lang="en-US" sz="1000" b="1" dirty="0" smtClean="0">
                <a:solidFill>
                  <a:srgbClr val="0070C0"/>
                </a:solidFill>
              </a:rPr>
              <a:t>Content-Length: 11</a:t>
            </a:r>
          </a:p>
          <a:p>
            <a:r>
              <a:rPr lang="en-US" sz="1000" b="1" dirty="0" smtClean="0">
                <a:solidFill>
                  <a:srgbClr val="0070C0"/>
                </a:solidFill>
              </a:rPr>
              <a:t>Date: Sun, 25</a:t>
            </a:r>
            <a:r>
              <a:rPr lang="en-US" sz="1000" b="1" baseline="30000" dirty="0" smtClean="0">
                <a:solidFill>
                  <a:srgbClr val="0070C0"/>
                </a:solidFill>
              </a:rPr>
              <a:t>th</a:t>
            </a:r>
            <a:r>
              <a:rPr lang="en-US" sz="1000" b="1" dirty="0" smtClean="0">
                <a:solidFill>
                  <a:srgbClr val="0070C0"/>
                </a:solidFill>
              </a:rPr>
              <a:t> Nov 2024 23:56:45 IST</a:t>
            </a:r>
          </a:p>
          <a:p>
            <a:r>
              <a:rPr lang="en-US" sz="1000" b="1" dirty="0" smtClean="0">
                <a:solidFill>
                  <a:srgbClr val="0070C0"/>
                </a:solidFill>
              </a:rPr>
              <a:t>Connection: keep-alive</a:t>
            </a:r>
          </a:p>
          <a:p>
            <a:endParaRPr lang="en-US" sz="1000" b="1" dirty="0">
              <a:solidFill>
                <a:srgbClr val="0070C0"/>
              </a:solidFill>
            </a:endParaRPr>
          </a:p>
          <a:p>
            <a:r>
              <a:rPr lang="en-US" sz="1000" b="1" dirty="0" smtClean="0">
                <a:solidFill>
                  <a:srgbClr val="0070C0"/>
                </a:solidFill>
              </a:rPr>
              <a:t>Hello World</a:t>
            </a:r>
          </a:p>
          <a:p>
            <a:endParaRPr lang="en-US" sz="1000" b="1" dirty="0"/>
          </a:p>
          <a:p>
            <a:r>
              <a:rPr lang="en-US" sz="1000" b="1" dirty="0" smtClean="0"/>
              <a:t>Now let’s try hitting the /</a:t>
            </a:r>
            <a:r>
              <a:rPr lang="en-US" sz="1000" b="1" dirty="0" err="1" smtClean="0"/>
              <a:t>helloWorld</a:t>
            </a:r>
            <a:r>
              <a:rPr lang="en-US" sz="1000" b="1" dirty="0" smtClean="0"/>
              <a:t> endpoint by passing an invalid language:</a:t>
            </a:r>
          </a:p>
          <a:p>
            <a:endParaRPr lang="en-US" sz="1000" b="1" dirty="0" smtClean="0"/>
          </a:p>
          <a:p>
            <a:pPr marL="171450" indent="-171450">
              <a:buFont typeface="Wingdings"/>
              <a:buChar char="Ø"/>
            </a:pPr>
            <a:r>
              <a:rPr lang="en-US" sz="1000" b="1" dirty="0" smtClean="0"/>
              <a:t>curl –v </a:t>
            </a:r>
            <a:r>
              <a:rPr lang="en-US" sz="1000" b="1" dirty="0" smtClean="0">
                <a:hlinkClick r:id="rId2"/>
              </a:rPr>
              <a:t>“http://localhost:9002/</a:t>
            </a:r>
            <a:r>
              <a:rPr lang="en-US" sz="1000" b="1" dirty="0" err="1" smtClean="0">
                <a:hlinkClick r:id="rId2"/>
              </a:rPr>
              <a:t>helloWorld?access_token</a:t>
            </a:r>
            <a:r>
              <a:rPr lang="en-US" sz="1000" b="1" dirty="0" smtClean="0">
                <a:hlinkClick r:id="rId2"/>
              </a:rPr>
              <a:t>=</a:t>
            </a:r>
            <a:r>
              <a:rPr lang="en-US" sz="1000" b="1" dirty="0" err="1" smtClean="0">
                <a:hlinkClick r:id="rId2"/>
              </a:rPr>
              <a:t>Token&amp;language</a:t>
            </a:r>
            <a:r>
              <a:rPr lang="en-US" sz="1000" b="1" dirty="0" smtClean="0">
                <a:hlinkClick r:id="rId2"/>
              </a:rPr>
              <a:t>=fi</a:t>
            </a:r>
            <a:r>
              <a:rPr lang="en-US" sz="1000" b="1" dirty="0" smtClean="0"/>
              <a:t>”</a:t>
            </a:r>
          </a:p>
          <a:p>
            <a:endParaRPr lang="en-US" sz="1000" b="1" dirty="0" smtClean="0"/>
          </a:p>
          <a:p>
            <a:r>
              <a:rPr lang="en-US" sz="1000" b="1" dirty="0" smtClean="0"/>
              <a:t>The response is something like the following, which shows an error message because Finnish isn’t one of the supported languages:</a:t>
            </a:r>
          </a:p>
          <a:p>
            <a:r>
              <a:rPr lang="en-US" sz="1000" b="1" dirty="0" smtClean="0">
                <a:solidFill>
                  <a:srgbClr val="0070C0"/>
                </a:solidFill>
              </a:rPr>
              <a:t>HTTP/1.1 200 OK</a:t>
            </a:r>
          </a:p>
          <a:p>
            <a:r>
              <a:rPr lang="en-US" sz="1000" b="1" dirty="0" smtClean="0">
                <a:solidFill>
                  <a:srgbClr val="0070C0"/>
                </a:solidFill>
              </a:rPr>
              <a:t>Content-Type: text/html; charset=utf-8</a:t>
            </a:r>
          </a:p>
          <a:p>
            <a:r>
              <a:rPr lang="en-US" sz="1000" b="1" dirty="0" smtClean="0">
                <a:solidFill>
                  <a:srgbClr val="0070C0"/>
                </a:solidFill>
              </a:rPr>
              <a:t>Content-Length: 27</a:t>
            </a:r>
          </a:p>
          <a:p>
            <a:r>
              <a:rPr lang="en-US" sz="1000" b="1" dirty="0" smtClean="0">
                <a:solidFill>
                  <a:srgbClr val="0070C0"/>
                </a:solidFill>
              </a:rPr>
              <a:t>Date: Mon, 25 Nov 2024 12:04:33 IST</a:t>
            </a:r>
          </a:p>
          <a:p>
            <a:r>
              <a:rPr lang="en-US" sz="1000" b="1" dirty="0" smtClean="0">
                <a:solidFill>
                  <a:srgbClr val="0070C0"/>
                </a:solidFill>
              </a:rPr>
              <a:t>Connection: keep-alive</a:t>
            </a:r>
          </a:p>
          <a:p>
            <a:endParaRPr lang="en-US" sz="1000" b="1" dirty="0">
              <a:solidFill>
                <a:srgbClr val="0070C0"/>
              </a:solidFill>
            </a:endParaRPr>
          </a:p>
          <a:p>
            <a:r>
              <a:rPr lang="en-US" sz="1000" b="1" dirty="0" smtClean="0">
                <a:solidFill>
                  <a:srgbClr val="0070C0"/>
                </a:solidFill>
              </a:rPr>
              <a:t>Error, invalid language: fi</a:t>
            </a:r>
          </a:p>
          <a:p>
            <a:endParaRPr lang="en-US" sz="1000" b="1" dirty="0"/>
          </a:p>
          <a:p>
            <a:r>
              <a:rPr lang="en-US" sz="1000" b="1" dirty="0" smtClean="0"/>
              <a:t>So far, so good. But as any bug hunter will notice, it seems that the error response of /</a:t>
            </a:r>
            <a:r>
              <a:rPr lang="en-US" sz="1000" b="1" dirty="0" err="1" smtClean="0"/>
              <a:t>helloWorld</a:t>
            </a:r>
            <a:r>
              <a:rPr lang="en-US" sz="1000" b="1" dirty="0" smtClean="0"/>
              <a:t> endpoint is designed in a way that the erroneous input bounces back into the response. Let’s try to push this further and pass a nasty payload.</a:t>
            </a:r>
          </a:p>
          <a:p>
            <a:pPr marL="171450" indent="-171450">
              <a:buFont typeface="Wingdings"/>
              <a:buChar char="Ø"/>
            </a:pPr>
            <a:r>
              <a:rPr lang="en-US" sz="1000" b="1" dirty="0" smtClean="0"/>
              <a:t>curl –v </a:t>
            </a:r>
            <a:r>
              <a:rPr lang="en-US" sz="1000" b="1" dirty="0" smtClean="0">
                <a:hlinkClick r:id="rId3"/>
              </a:rPr>
              <a:t>“http://localhost:9002/</a:t>
            </a:r>
            <a:r>
              <a:rPr lang="en-US" sz="1000" b="1" dirty="0" err="1" smtClean="0">
                <a:hlinkClick r:id="rId3"/>
              </a:rPr>
              <a:t>helloWorld?access_token</a:t>
            </a:r>
            <a:r>
              <a:rPr lang="en-US" sz="1000" b="1" dirty="0" smtClean="0">
                <a:hlinkClick r:id="rId3"/>
              </a:rPr>
              <a:t>=</a:t>
            </a:r>
            <a:r>
              <a:rPr lang="en-US" sz="1000" b="1" dirty="0" err="1" smtClean="0">
                <a:hlinkClick r:id="rId3"/>
              </a:rPr>
              <a:t>TOKEN&amp;language</a:t>
            </a:r>
            <a:r>
              <a:rPr lang="en-US" sz="1000" b="1" dirty="0" smtClean="0">
                <a:hlinkClick r:id="rId3"/>
              </a:rPr>
              <a:t>=&lt;script&gt;alert(‘XSS’) &lt; /script&gt;</a:t>
            </a:r>
            <a:r>
              <a:rPr lang="en-US" sz="1000" b="1" dirty="0" smtClean="0"/>
              <a:t>”</a:t>
            </a:r>
          </a:p>
          <a:p>
            <a:endParaRPr lang="en-US" sz="1000" b="1" dirty="0" smtClean="0"/>
          </a:p>
          <a:p>
            <a:r>
              <a:rPr lang="en-US" sz="1000" b="1" dirty="0" smtClean="0"/>
              <a:t>Which will yield:</a:t>
            </a:r>
          </a:p>
          <a:p>
            <a:endParaRPr lang="en-US" sz="1000" b="1" dirty="0" smtClean="0"/>
          </a:p>
          <a:p>
            <a:endParaRPr lang="en-US" sz="1000" b="1" dirty="0" smtClean="0"/>
          </a:p>
          <a:p>
            <a:endParaRPr lang="en-US" sz="1100" b="1" i="1" dirty="0"/>
          </a:p>
        </p:txBody>
      </p:sp>
    </p:spTree>
    <p:extLst>
      <p:ext uri="{BB962C8B-B14F-4D97-AF65-F5344CB8AC3E}">
        <p14:creationId xmlns:p14="http://schemas.microsoft.com/office/powerpoint/2010/main" val="1735153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2" name="TextBox 1"/>
          <p:cNvSpPr txBox="1"/>
          <p:nvPr/>
        </p:nvSpPr>
        <p:spPr>
          <a:xfrm>
            <a:off x="1104900" y="2495550"/>
            <a:ext cx="9744075" cy="4724370"/>
          </a:xfrm>
          <a:prstGeom prst="rect">
            <a:avLst/>
          </a:prstGeom>
          <a:noFill/>
        </p:spPr>
        <p:txBody>
          <a:bodyPr wrap="square" rtlCol="0">
            <a:spAutoFit/>
          </a:bodyPr>
          <a:lstStyle/>
          <a:p>
            <a:r>
              <a:rPr lang="en-US" sz="800" b="1" dirty="0" smtClean="0"/>
              <a:t>HTTP/1.1 200 OK</a:t>
            </a:r>
          </a:p>
          <a:p>
            <a:r>
              <a:rPr lang="en-US" sz="800" b="1" dirty="0" smtClean="0"/>
              <a:t>Content-Type: text/html; charset=utf-8</a:t>
            </a:r>
          </a:p>
          <a:p>
            <a:r>
              <a:rPr lang="en-US" sz="800" b="1" dirty="0" smtClean="0"/>
              <a:t>Content-Length: 59</a:t>
            </a:r>
          </a:p>
          <a:p>
            <a:r>
              <a:rPr lang="en-US" sz="800" b="1" dirty="0" smtClean="0"/>
              <a:t>Date: Mon, 25</a:t>
            </a:r>
            <a:r>
              <a:rPr lang="en-US" sz="800" b="1" baseline="30000" dirty="0" smtClean="0"/>
              <a:t>th</a:t>
            </a:r>
            <a:r>
              <a:rPr lang="en-US" sz="800" b="1" dirty="0" smtClean="0"/>
              <a:t> Nov 2024 12:13:45 IST</a:t>
            </a:r>
          </a:p>
          <a:p>
            <a:r>
              <a:rPr lang="en-US" sz="800" b="1" dirty="0" smtClean="0"/>
              <a:t>Connection: keep-alive</a:t>
            </a:r>
          </a:p>
          <a:p>
            <a:endParaRPr lang="en-US" sz="800" b="1" dirty="0" smtClean="0"/>
          </a:p>
          <a:p>
            <a:r>
              <a:rPr lang="en-US" sz="800" b="1" dirty="0" smtClean="0"/>
              <a:t>Error, invalid language: &lt;script&gt;alert(‘XSS’)&lt;/script&gt;</a:t>
            </a:r>
          </a:p>
          <a:p>
            <a:endParaRPr lang="en-US" sz="800" b="1" dirty="0"/>
          </a:p>
          <a:p>
            <a:r>
              <a:rPr lang="en-US" sz="800" b="1" dirty="0" smtClean="0"/>
              <a:t>As you can see, the provided payload is returned verbatim and unsanitized. At this point, the suspicion that this endpoint is susceptible to XSS is more than likely true, and the next step is pretty simple. In order to exploit this, an attacker would  forge a malicious URI pointing to the protected resource:</a:t>
            </a:r>
          </a:p>
          <a:p>
            <a:endParaRPr lang="en-US" sz="800" dirty="0"/>
          </a:p>
          <a:p>
            <a:r>
              <a:rPr lang="en-US" sz="800" dirty="0" smtClean="0">
                <a:hlinkClick r:id="rId2"/>
              </a:rPr>
              <a:t>http://localhost:9002/helloWorld?access_token=TOKEN&amp;language=&lt;script&gt;alert</a:t>
            </a:r>
            <a:r>
              <a:rPr lang="en-US" sz="800" dirty="0" smtClean="0"/>
              <a:t> (‘XSS’)&lt; /script&gt;</a:t>
            </a:r>
          </a:p>
          <a:p>
            <a:endParaRPr lang="en-US" sz="800" dirty="0"/>
          </a:p>
          <a:p>
            <a:r>
              <a:rPr lang="en-US" sz="800" dirty="0" smtClean="0">
                <a:solidFill>
                  <a:srgbClr val="0070C0"/>
                </a:solidFill>
              </a:rPr>
              <a:t>When the victim clicks on it, the attack is completed, forcing the JavaScript to execute.</a:t>
            </a:r>
          </a:p>
          <a:p>
            <a:r>
              <a:rPr lang="en-US" sz="800" b="1" dirty="0" smtClean="0">
                <a:solidFill>
                  <a:srgbClr val="00B050"/>
                </a:solidFill>
              </a:rPr>
              <a:t>In real scenario of attack, it would not contain a simple JavaScript alert, but would rather use some malicious code that, for example, would extract data to allow the attacker to impersonate an authenticated user. Our endpoint is clearly vulnerable to XSS attack, so we need to fix it. At this point, the recommended approach is to properly escape all </a:t>
            </a:r>
            <a:r>
              <a:rPr lang="en-US" sz="800" b="1" dirty="0" err="1" smtClean="0">
                <a:solidFill>
                  <a:srgbClr val="00B050"/>
                </a:solidFill>
              </a:rPr>
              <a:t>unstrusted</a:t>
            </a:r>
            <a:r>
              <a:rPr lang="en-US" sz="800" b="1" dirty="0" smtClean="0">
                <a:solidFill>
                  <a:srgbClr val="00B050"/>
                </a:solidFill>
              </a:rPr>
              <a:t> data. We ‘re using URL encoding here.</a:t>
            </a:r>
          </a:p>
          <a:p>
            <a:r>
              <a:rPr lang="en-US" sz="800" dirty="0" err="1" smtClean="0"/>
              <a:t>app.get</a:t>
            </a:r>
            <a:r>
              <a:rPr lang="en-US" sz="800" dirty="0" smtClean="0"/>
              <a:t> (“/</a:t>
            </a:r>
            <a:r>
              <a:rPr lang="en-US" sz="800" dirty="0" err="1" smtClean="0"/>
              <a:t>helloWorld</a:t>
            </a:r>
            <a:r>
              <a:rPr lang="en-US" sz="800" dirty="0" smtClean="0"/>
              <a:t>”, </a:t>
            </a:r>
            <a:r>
              <a:rPr lang="en-US" sz="800" dirty="0" err="1" smtClean="0"/>
              <a:t>getAccessToken</a:t>
            </a:r>
            <a:r>
              <a:rPr lang="en-US" sz="800" dirty="0" smtClean="0"/>
              <a:t>, function(</a:t>
            </a:r>
            <a:r>
              <a:rPr lang="en-US" sz="800" dirty="0" err="1" smtClean="0"/>
              <a:t>req</a:t>
            </a:r>
            <a:r>
              <a:rPr lang="en-US" sz="800" dirty="0" smtClean="0"/>
              <a:t>, res) {</a:t>
            </a:r>
          </a:p>
          <a:p>
            <a:r>
              <a:rPr lang="en-US" sz="800" dirty="0" smtClean="0"/>
              <a:t>if (</a:t>
            </a:r>
            <a:r>
              <a:rPr lang="en-US" sz="800" dirty="0" err="1" smtClean="0"/>
              <a:t>req.access_token</a:t>
            </a:r>
            <a:r>
              <a:rPr lang="en-US" sz="800" dirty="0" smtClean="0"/>
              <a:t>) {</a:t>
            </a:r>
          </a:p>
          <a:p>
            <a:r>
              <a:rPr lang="en-US" sz="800" dirty="0"/>
              <a:t> </a:t>
            </a:r>
            <a:r>
              <a:rPr lang="en-US" sz="800" dirty="0" smtClean="0"/>
              <a:t>         </a:t>
            </a:r>
            <a:r>
              <a:rPr lang="en-US" sz="800" dirty="0"/>
              <a:t> if (</a:t>
            </a:r>
            <a:r>
              <a:rPr lang="en-US" sz="800" dirty="0" err="1"/>
              <a:t>req.query.language</a:t>
            </a:r>
            <a:r>
              <a:rPr lang="en-US" sz="800" dirty="0"/>
              <a:t> == “en”) {</a:t>
            </a:r>
          </a:p>
          <a:p>
            <a:r>
              <a:rPr lang="en-US" sz="800" dirty="0"/>
              <a:t>                     </a:t>
            </a:r>
            <a:r>
              <a:rPr lang="en-US" sz="800" dirty="0" err="1"/>
              <a:t>res.send</a:t>
            </a:r>
            <a:r>
              <a:rPr lang="en-US" sz="800" dirty="0"/>
              <a:t>( ‘Hello World’ );</a:t>
            </a:r>
          </a:p>
          <a:p>
            <a:r>
              <a:rPr lang="en-US" sz="800" dirty="0"/>
              <a:t>} else if (</a:t>
            </a:r>
            <a:r>
              <a:rPr lang="en-US" sz="800" dirty="0" err="1"/>
              <a:t>req.query.language</a:t>
            </a:r>
            <a:r>
              <a:rPr lang="en-US" sz="800" dirty="0"/>
              <a:t> == “de”) {</a:t>
            </a:r>
          </a:p>
          <a:p>
            <a:r>
              <a:rPr lang="en-US" sz="800" dirty="0"/>
              <a:t>           </a:t>
            </a:r>
            <a:r>
              <a:rPr lang="en-US" sz="800" dirty="0" err="1"/>
              <a:t>res.send</a:t>
            </a:r>
            <a:r>
              <a:rPr lang="en-US" sz="800" dirty="0"/>
              <a:t>( ‘Hallo Welt’ );</a:t>
            </a:r>
          </a:p>
          <a:p>
            <a:r>
              <a:rPr lang="en-US" sz="800" dirty="0"/>
              <a:t>} else if (</a:t>
            </a:r>
            <a:r>
              <a:rPr lang="en-US" sz="800" dirty="0" err="1"/>
              <a:t>req.query.language</a:t>
            </a:r>
            <a:r>
              <a:rPr lang="en-US" sz="800" dirty="0"/>
              <a:t> == “it”) {</a:t>
            </a:r>
          </a:p>
          <a:p>
            <a:r>
              <a:rPr lang="en-US" sz="800" dirty="0"/>
              <a:t>           </a:t>
            </a:r>
            <a:r>
              <a:rPr lang="en-US" sz="800" dirty="0" err="1"/>
              <a:t>res.send</a:t>
            </a:r>
            <a:r>
              <a:rPr lang="en-US" sz="800" dirty="0"/>
              <a:t>( ‘Ciao Mondo’ );</a:t>
            </a:r>
          </a:p>
          <a:p>
            <a:r>
              <a:rPr lang="en-US" sz="800" dirty="0"/>
              <a:t>} else if (</a:t>
            </a:r>
            <a:r>
              <a:rPr lang="en-US" sz="800" dirty="0" err="1"/>
              <a:t>req.query.language</a:t>
            </a:r>
            <a:r>
              <a:rPr lang="en-US" sz="800" dirty="0"/>
              <a:t> == “</a:t>
            </a:r>
            <a:r>
              <a:rPr lang="en-US" sz="800" dirty="0" err="1"/>
              <a:t>fr</a:t>
            </a:r>
            <a:r>
              <a:rPr lang="en-US" sz="800" dirty="0"/>
              <a:t>”) {</a:t>
            </a:r>
          </a:p>
          <a:p>
            <a:r>
              <a:rPr lang="en-US" sz="800" dirty="0"/>
              <a:t>           </a:t>
            </a:r>
            <a:r>
              <a:rPr lang="en-US" sz="800" dirty="0" err="1"/>
              <a:t>res.send</a:t>
            </a:r>
            <a:r>
              <a:rPr lang="en-US" sz="800" dirty="0"/>
              <a:t>( ‘Bonjour monde’ );</a:t>
            </a:r>
          </a:p>
          <a:p>
            <a:r>
              <a:rPr lang="en-US" sz="800" dirty="0"/>
              <a:t>} else if (</a:t>
            </a:r>
            <a:r>
              <a:rPr lang="en-US" sz="800" dirty="0" err="1"/>
              <a:t>req.query.language</a:t>
            </a:r>
            <a:r>
              <a:rPr lang="en-US" sz="800" dirty="0"/>
              <a:t> == “</a:t>
            </a:r>
            <a:r>
              <a:rPr lang="en-US" sz="800" dirty="0" err="1"/>
              <a:t>es</a:t>
            </a:r>
            <a:r>
              <a:rPr lang="en-US" sz="800" dirty="0"/>
              <a:t>”) {</a:t>
            </a:r>
          </a:p>
          <a:p>
            <a:r>
              <a:rPr lang="en-US" sz="800" dirty="0"/>
              <a:t>           </a:t>
            </a:r>
            <a:r>
              <a:rPr lang="en-US" sz="800" dirty="0" err="1"/>
              <a:t>res.send</a:t>
            </a:r>
            <a:r>
              <a:rPr lang="en-US" sz="800" dirty="0"/>
              <a:t>( ‘</a:t>
            </a:r>
            <a:r>
              <a:rPr lang="en-US" sz="800" dirty="0" err="1"/>
              <a:t>Hola</a:t>
            </a:r>
            <a:r>
              <a:rPr lang="en-US" sz="800" dirty="0"/>
              <a:t> </a:t>
            </a:r>
            <a:r>
              <a:rPr lang="en-US" sz="800" dirty="0" err="1"/>
              <a:t>mundo</a:t>
            </a:r>
            <a:r>
              <a:rPr lang="en-US" sz="800" dirty="0"/>
              <a:t>’ );</a:t>
            </a:r>
          </a:p>
          <a:p>
            <a:r>
              <a:rPr lang="en-US" sz="800" dirty="0"/>
              <a:t>} else {</a:t>
            </a:r>
          </a:p>
          <a:p>
            <a:r>
              <a:rPr lang="en-US" sz="800" dirty="0"/>
              <a:t>          </a:t>
            </a:r>
            <a:r>
              <a:rPr lang="en-US" sz="800" dirty="0" err="1"/>
              <a:t>res.send</a:t>
            </a:r>
            <a:r>
              <a:rPr lang="en-US" sz="800" dirty="0"/>
              <a:t>(“Error, invalid language:  </a:t>
            </a:r>
            <a:r>
              <a:rPr lang="en-US" sz="800" dirty="0" smtClean="0"/>
              <a:t>“+ </a:t>
            </a:r>
          </a:p>
          <a:p>
            <a:r>
              <a:rPr lang="en-US" sz="800" dirty="0" smtClean="0"/>
              <a:t>               </a:t>
            </a:r>
            <a:r>
              <a:rPr lang="en-US" sz="800" dirty="0" err="1" smtClean="0"/>
              <a:t>querystring.escape</a:t>
            </a:r>
            <a:r>
              <a:rPr lang="en-US" sz="800" dirty="0" smtClean="0"/>
              <a:t>(</a:t>
            </a:r>
            <a:r>
              <a:rPr lang="en-US" sz="800" dirty="0" err="1" smtClean="0"/>
              <a:t>req.query.language</a:t>
            </a:r>
            <a:r>
              <a:rPr lang="en-US" sz="800" dirty="0" smtClean="0"/>
              <a:t>));</a:t>
            </a:r>
          </a:p>
          <a:p>
            <a:r>
              <a:rPr lang="en-US" sz="900" dirty="0" smtClean="0"/>
              <a:t>}</a:t>
            </a:r>
          </a:p>
          <a:p>
            <a:r>
              <a:rPr lang="en-US" sz="900" dirty="0" smtClean="0"/>
              <a:t>}</a:t>
            </a:r>
          </a:p>
          <a:p>
            <a:r>
              <a:rPr lang="en-US" sz="900" dirty="0" smtClean="0"/>
              <a:t>});</a:t>
            </a:r>
            <a:endParaRPr lang="en-US" sz="900" dirty="0"/>
          </a:p>
          <a:p>
            <a:endParaRPr lang="en-US" dirty="0"/>
          </a:p>
        </p:txBody>
      </p:sp>
    </p:spTree>
    <p:extLst>
      <p:ext uri="{BB962C8B-B14F-4D97-AF65-F5344CB8AC3E}">
        <p14:creationId xmlns:p14="http://schemas.microsoft.com/office/powerpoint/2010/main" val="948025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6" name="TextBox 5"/>
          <p:cNvSpPr txBox="1"/>
          <p:nvPr/>
        </p:nvSpPr>
        <p:spPr>
          <a:xfrm>
            <a:off x="1171575" y="2571750"/>
            <a:ext cx="9677400" cy="4247317"/>
          </a:xfrm>
          <a:prstGeom prst="rect">
            <a:avLst/>
          </a:prstGeom>
          <a:noFill/>
        </p:spPr>
        <p:txBody>
          <a:bodyPr wrap="square" rtlCol="0">
            <a:spAutoFit/>
          </a:bodyPr>
          <a:lstStyle/>
          <a:p>
            <a:r>
              <a:rPr lang="en-US" sz="900" b="1" dirty="0" smtClean="0"/>
              <a:t>With this fix in place now, the error response of the forged request would be some-thing like the following</a:t>
            </a:r>
          </a:p>
          <a:p>
            <a:r>
              <a:rPr lang="en-US" sz="900" dirty="0" smtClean="0"/>
              <a:t>HTTP/1.1 200 OK</a:t>
            </a:r>
          </a:p>
          <a:p>
            <a:r>
              <a:rPr lang="en-US" sz="900" dirty="0" smtClean="0"/>
              <a:t>X-Powered-By: Express</a:t>
            </a:r>
          </a:p>
          <a:p>
            <a:r>
              <a:rPr lang="en-US" sz="900" dirty="0" smtClean="0"/>
              <a:t>Content-Type: text/html; charset=utf-8</a:t>
            </a:r>
          </a:p>
          <a:p>
            <a:r>
              <a:rPr lang="en-US" sz="900" dirty="0" smtClean="0"/>
              <a:t>Content-Length: 80</a:t>
            </a:r>
          </a:p>
          <a:p>
            <a:r>
              <a:rPr lang="en-US" sz="900" dirty="0" smtClean="0"/>
              <a:t>Date: Mon, 25 Nov 2024 12:58:42 IST</a:t>
            </a:r>
          </a:p>
          <a:p>
            <a:r>
              <a:rPr lang="en-US" sz="900" dirty="0" smtClean="0"/>
              <a:t>Connection: keep-alive</a:t>
            </a:r>
          </a:p>
          <a:p>
            <a:endParaRPr lang="en-US" sz="900" dirty="0"/>
          </a:p>
          <a:p>
            <a:r>
              <a:rPr lang="en-US" sz="900" dirty="0" smtClean="0"/>
              <a:t>Error, invalid language:</a:t>
            </a:r>
          </a:p>
          <a:p>
            <a:r>
              <a:rPr lang="en-US" sz="900" dirty="0" smtClean="0"/>
              <a:t>%3Cscript%3Ealert( %E2%80%98XSS%E2%80%99) %3C%2Fscript%3E</a:t>
            </a:r>
          </a:p>
          <a:p>
            <a:endParaRPr lang="en-US" sz="900" dirty="0"/>
          </a:p>
          <a:p>
            <a:r>
              <a:rPr lang="en-US" sz="900" b="1" i="1" dirty="0" smtClean="0">
                <a:solidFill>
                  <a:srgbClr val="0070C0"/>
                </a:solidFill>
              </a:rPr>
              <a:t>Consequently, the browser will render the response without executing the rouge script. Are we done? Well, not quite yet. Output sanitization is the preferred approach for defending against XSS, but is it the only one?</a:t>
            </a:r>
          </a:p>
          <a:p>
            <a:r>
              <a:rPr lang="en-US" sz="900" b="1" dirty="0" smtClean="0"/>
              <a:t>The problem with output sanitization is that developers often forget about it, and even if they forget to validate one single input field, we’re back to square one in terms of XSS protection. </a:t>
            </a:r>
            <a:r>
              <a:rPr lang="en-US" sz="900" b="1" dirty="0" smtClean="0">
                <a:solidFill>
                  <a:srgbClr val="0070C0"/>
                </a:solidFill>
              </a:rPr>
              <a:t>Browser vendors try hard to stop XSS and ship a series of features as mitigation, one of the most important being returning the right Content-Type for the protected resource endpoint.</a:t>
            </a:r>
          </a:p>
          <a:p>
            <a:r>
              <a:rPr lang="en-US" sz="900" b="1" dirty="0" smtClean="0"/>
              <a:t>By definition, the Content-type entity-header field indicates the media type of the entity-body sent to the recipient or, in the case of the HEAD method, the media type that would have been sent had the request been a GET.</a:t>
            </a:r>
          </a:p>
          <a:p>
            <a:r>
              <a:rPr lang="en-US" sz="900" b="1" dirty="0" smtClean="0"/>
              <a:t>Returning the proper Content-Type might save a lot of headaches. Returning to our original unsanitized /</a:t>
            </a:r>
            <a:r>
              <a:rPr lang="en-US" sz="900" b="1" dirty="0" err="1" smtClean="0"/>
              <a:t>helloWorld</a:t>
            </a:r>
            <a:r>
              <a:rPr lang="en-US" sz="900" b="1" dirty="0" smtClean="0"/>
              <a:t> endpoint, let’s see how we can improve the situation. The original response looked like this:</a:t>
            </a:r>
          </a:p>
          <a:p>
            <a:endParaRPr lang="en-US" sz="900" b="1" dirty="0"/>
          </a:p>
          <a:p>
            <a:r>
              <a:rPr lang="en-US" sz="800" b="1" dirty="0" smtClean="0"/>
              <a:t>HTTP/1.1 200 OK</a:t>
            </a:r>
          </a:p>
          <a:p>
            <a:r>
              <a:rPr lang="en-US" sz="800" b="1" dirty="0" smtClean="0"/>
              <a:t>X-Powered-By: Express</a:t>
            </a:r>
          </a:p>
          <a:p>
            <a:r>
              <a:rPr lang="en-US" sz="800" b="1" dirty="0" smtClean="0">
                <a:solidFill>
                  <a:srgbClr val="00B050"/>
                </a:solidFill>
              </a:rPr>
              <a:t>Content-Type: text/html; charset=utf-8</a:t>
            </a:r>
          </a:p>
          <a:p>
            <a:r>
              <a:rPr lang="en-US" sz="800" b="1" dirty="0" smtClean="0"/>
              <a:t>Content-Length: 27</a:t>
            </a:r>
          </a:p>
          <a:p>
            <a:r>
              <a:rPr lang="en-US" sz="800" b="1" dirty="0" smtClean="0"/>
              <a:t>Date: Mon, 25 Nov 2024 01:14:23 IST</a:t>
            </a:r>
          </a:p>
          <a:p>
            <a:r>
              <a:rPr lang="en-US" sz="800" b="1" dirty="0" smtClean="0"/>
              <a:t>Connection: keep-alive</a:t>
            </a:r>
          </a:p>
          <a:p>
            <a:endParaRPr lang="en-US" sz="800" b="1" dirty="0"/>
          </a:p>
          <a:p>
            <a:r>
              <a:rPr lang="en-US" sz="800" b="1" dirty="0" smtClean="0"/>
              <a:t>Error, invalid language: fi</a:t>
            </a:r>
          </a:p>
          <a:p>
            <a:endParaRPr lang="en-US" sz="800" b="1" dirty="0" smtClean="0">
              <a:solidFill>
                <a:srgbClr val="00B050"/>
              </a:solidFill>
            </a:endParaRPr>
          </a:p>
          <a:p>
            <a:endParaRPr lang="en-US" sz="900" b="1" dirty="0" smtClean="0"/>
          </a:p>
        </p:txBody>
      </p:sp>
    </p:spTree>
    <p:extLst>
      <p:ext uri="{BB962C8B-B14F-4D97-AF65-F5344CB8AC3E}">
        <p14:creationId xmlns:p14="http://schemas.microsoft.com/office/powerpoint/2010/main" val="318100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3" name="TextBox 2"/>
          <p:cNvSpPr txBox="1"/>
          <p:nvPr/>
        </p:nvSpPr>
        <p:spPr>
          <a:xfrm>
            <a:off x="1171575" y="2495550"/>
            <a:ext cx="9677400" cy="4170372"/>
          </a:xfrm>
          <a:prstGeom prst="rect">
            <a:avLst/>
          </a:prstGeom>
          <a:noFill/>
        </p:spPr>
        <p:txBody>
          <a:bodyPr wrap="square" rtlCol="0">
            <a:spAutoFit/>
          </a:bodyPr>
          <a:lstStyle/>
          <a:p>
            <a:r>
              <a:rPr lang="en-US" sz="900" b="1" dirty="0" smtClean="0"/>
              <a:t>Here, the </a:t>
            </a:r>
            <a:r>
              <a:rPr lang="en-US" sz="900" b="1" dirty="0" smtClean="0">
                <a:solidFill>
                  <a:srgbClr val="00B050"/>
                </a:solidFill>
              </a:rPr>
              <a:t>Content-Type is text/html. </a:t>
            </a:r>
            <a:r>
              <a:rPr lang="en-US" sz="900" b="1" dirty="0" smtClean="0"/>
              <a:t>This might explain why the browser happily executed the rogue JavaScript in the shown XSS attack. Let’s try using a different Content-Type like </a:t>
            </a:r>
            <a:r>
              <a:rPr lang="en-US" sz="900" b="1" dirty="0" smtClean="0">
                <a:solidFill>
                  <a:srgbClr val="0070C0"/>
                </a:solidFill>
              </a:rPr>
              <a:t>application/</a:t>
            </a:r>
            <a:r>
              <a:rPr lang="en-US" sz="900" b="1" dirty="0" err="1" smtClean="0">
                <a:solidFill>
                  <a:srgbClr val="0070C0"/>
                </a:solidFill>
              </a:rPr>
              <a:t>json</a:t>
            </a:r>
            <a:r>
              <a:rPr lang="en-US" sz="900" b="1" dirty="0" smtClean="0"/>
              <a:t>:</a:t>
            </a:r>
          </a:p>
          <a:p>
            <a:endParaRPr lang="en-US" sz="900" b="1" dirty="0"/>
          </a:p>
          <a:p>
            <a:r>
              <a:rPr lang="en-US" sz="900" b="1" dirty="0" err="1" smtClean="0"/>
              <a:t>app.get</a:t>
            </a:r>
            <a:r>
              <a:rPr lang="en-US" sz="900" b="1" dirty="0" smtClean="0"/>
              <a:t>(“/</a:t>
            </a:r>
            <a:r>
              <a:rPr lang="en-US" sz="900" b="1" dirty="0" err="1" smtClean="0"/>
              <a:t>helloWorld</a:t>
            </a:r>
            <a:r>
              <a:rPr lang="en-US" sz="900" b="1" dirty="0" smtClean="0"/>
              <a:t>”, </a:t>
            </a:r>
            <a:r>
              <a:rPr lang="en-US" sz="900" b="1" dirty="0" err="1" smtClean="0"/>
              <a:t>getAccessToken</a:t>
            </a:r>
            <a:r>
              <a:rPr lang="en-US" sz="900" b="1" dirty="0" smtClean="0"/>
              <a:t>, function(</a:t>
            </a:r>
            <a:r>
              <a:rPr lang="en-US" sz="900" b="1" dirty="0" err="1" smtClean="0"/>
              <a:t>req</a:t>
            </a:r>
            <a:r>
              <a:rPr lang="en-US" sz="900" b="1" dirty="0" smtClean="0"/>
              <a:t>, res) {</a:t>
            </a:r>
          </a:p>
          <a:p>
            <a:r>
              <a:rPr lang="en-US" sz="900" b="1" dirty="0"/>
              <a:t> </a:t>
            </a:r>
            <a:r>
              <a:rPr lang="en-US" sz="900" b="1" dirty="0" smtClean="0"/>
              <a:t>     if (</a:t>
            </a:r>
            <a:r>
              <a:rPr lang="en-US" sz="900" b="1" dirty="0" err="1" smtClean="0"/>
              <a:t>req.access_token</a:t>
            </a:r>
            <a:r>
              <a:rPr lang="en-US" sz="900" b="1" dirty="0" smtClean="0"/>
              <a:t>) {</a:t>
            </a:r>
          </a:p>
          <a:p>
            <a:endParaRPr lang="en-US" sz="900" b="1" dirty="0"/>
          </a:p>
          <a:p>
            <a:r>
              <a:rPr lang="en-US" sz="900" b="1" dirty="0" smtClean="0"/>
              <a:t>           </a:t>
            </a:r>
            <a:r>
              <a:rPr lang="en-US" sz="900" b="1" dirty="0" err="1" smtClean="0"/>
              <a:t>var</a:t>
            </a:r>
            <a:r>
              <a:rPr lang="en-US" sz="900" b="1" dirty="0" smtClean="0"/>
              <a:t> resource = {</a:t>
            </a:r>
          </a:p>
          <a:p>
            <a:r>
              <a:rPr lang="en-US" sz="900" b="1" dirty="0"/>
              <a:t> </a:t>
            </a:r>
            <a:r>
              <a:rPr lang="en-US" sz="900" b="1" dirty="0" smtClean="0"/>
              <a:t>                         “greeting” : “”</a:t>
            </a:r>
          </a:p>
          <a:p>
            <a:r>
              <a:rPr lang="en-US" sz="900" b="1" dirty="0"/>
              <a:t> </a:t>
            </a:r>
            <a:r>
              <a:rPr lang="en-US" sz="900" b="1" dirty="0" smtClean="0"/>
              <a:t>          };</a:t>
            </a:r>
          </a:p>
          <a:p>
            <a:r>
              <a:rPr lang="en-US" sz="800" b="1" dirty="0"/>
              <a:t> </a:t>
            </a:r>
            <a:r>
              <a:rPr lang="en-US" sz="800" b="1" dirty="0" smtClean="0"/>
              <a:t>          </a:t>
            </a:r>
            <a:r>
              <a:rPr lang="en-US" sz="800" dirty="0"/>
              <a:t> if (</a:t>
            </a:r>
            <a:r>
              <a:rPr lang="en-US" sz="800" dirty="0" err="1"/>
              <a:t>req.query.language</a:t>
            </a:r>
            <a:r>
              <a:rPr lang="en-US" sz="800" dirty="0"/>
              <a:t> == “en”) {</a:t>
            </a:r>
          </a:p>
          <a:p>
            <a:r>
              <a:rPr lang="en-US" sz="800" dirty="0"/>
              <a:t>                     </a:t>
            </a:r>
            <a:r>
              <a:rPr lang="en-US" sz="800" dirty="0" err="1" smtClean="0"/>
              <a:t>resource.greeting</a:t>
            </a:r>
            <a:r>
              <a:rPr lang="en-US" sz="800" dirty="0" smtClean="0"/>
              <a:t> = ‘Hello World’ ;</a:t>
            </a:r>
            <a:endParaRPr lang="en-US" sz="800" dirty="0"/>
          </a:p>
          <a:p>
            <a:r>
              <a:rPr lang="en-US" sz="800" dirty="0"/>
              <a:t>} else if (</a:t>
            </a:r>
            <a:r>
              <a:rPr lang="en-US" sz="800" dirty="0" err="1"/>
              <a:t>req.query.language</a:t>
            </a:r>
            <a:r>
              <a:rPr lang="en-US" sz="800" dirty="0"/>
              <a:t> == “de”) {</a:t>
            </a:r>
          </a:p>
          <a:p>
            <a:r>
              <a:rPr lang="en-US" sz="800" dirty="0"/>
              <a:t>           </a:t>
            </a:r>
            <a:r>
              <a:rPr lang="en-US" sz="800" dirty="0" err="1" smtClean="0"/>
              <a:t>resource.greeting</a:t>
            </a:r>
            <a:r>
              <a:rPr lang="en-US" sz="800" dirty="0" smtClean="0"/>
              <a:t> = ‘Hallo </a:t>
            </a:r>
            <a:r>
              <a:rPr lang="en-US" sz="800" dirty="0"/>
              <a:t>Welt’ </a:t>
            </a:r>
            <a:r>
              <a:rPr lang="en-US" sz="800" dirty="0" smtClean="0"/>
              <a:t>;</a:t>
            </a:r>
            <a:endParaRPr lang="en-US" sz="800" dirty="0"/>
          </a:p>
          <a:p>
            <a:r>
              <a:rPr lang="en-US" sz="800" dirty="0"/>
              <a:t>} else if (</a:t>
            </a:r>
            <a:r>
              <a:rPr lang="en-US" sz="800" dirty="0" err="1"/>
              <a:t>req.query.language</a:t>
            </a:r>
            <a:r>
              <a:rPr lang="en-US" sz="800" dirty="0"/>
              <a:t> == “it”) {</a:t>
            </a:r>
          </a:p>
          <a:p>
            <a:r>
              <a:rPr lang="en-US" sz="800" dirty="0"/>
              <a:t>           </a:t>
            </a:r>
            <a:r>
              <a:rPr lang="en-US" sz="800" dirty="0" err="1" smtClean="0"/>
              <a:t>resource.greeting</a:t>
            </a:r>
            <a:r>
              <a:rPr lang="en-US" sz="800" dirty="0" smtClean="0"/>
              <a:t> = ‘Ciao </a:t>
            </a:r>
            <a:r>
              <a:rPr lang="en-US" sz="800" dirty="0"/>
              <a:t>Mondo’ </a:t>
            </a:r>
            <a:r>
              <a:rPr lang="en-US" sz="800" dirty="0" smtClean="0"/>
              <a:t>;</a:t>
            </a:r>
            <a:endParaRPr lang="en-US" sz="800" dirty="0"/>
          </a:p>
          <a:p>
            <a:r>
              <a:rPr lang="en-US" sz="800" dirty="0"/>
              <a:t>} else if (</a:t>
            </a:r>
            <a:r>
              <a:rPr lang="en-US" sz="800" dirty="0" err="1"/>
              <a:t>req.query.language</a:t>
            </a:r>
            <a:r>
              <a:rPr lang="en-US" sz="800" dirty="0"/>
              <a:t> == “</a:t>
            </a:r>
            <a:r>
              <a:rPr lang="en-US" sz="800" dirty="0" err="1"/>
              <a:t>fr</a:t>
            </a:r>
            <a:r>
              <a:rPr lang="en-US" sz="800" dirty="0"/>
              <a:t>”) {</a:t>
            </a:r>
          </a:p>
          <a:p>
            <a:r>
              <a:rPr lang="en-US" sz="800" dirty="0"/>
              <a:t>           </a:t>
            </a:r>
            <a:r>
              <a:rPr lang="en-US" sz="800" dirty="0" err="1" smtClean="0"/>
              <a:t>resource.greeting</a:t>
            </a:r>
            <a:r>
              <a:rPr lang="en-US" sz="800" dirty="0" smtClean="0"/>
              <a:t> = ‘Bonjour </a:t>
            </a:r>
            <a:r>
              <a:rPr lang="en-US" sz="800" dirty="0"/>
              <a:t>monde’ </a:t>
            </a:r>
            <a:r>
              <a:rPr lang="en-US" sz="800" dirty="0" smtClean="0"/>
              <a:t>;</a:t>
            </a:r>
            <a:endParaRPr lang="en-US" sz="800" dirty="0"/>
          </a:p>
          <a:p>
            <a:r>
              <a:rPr lang="en-US" sz="800" dirty="0"/>
              <a:t>} else if (</a:t>
            </a:r>
            <a:r>
              <a:rPr lang="en-US" sz="800" dirty="0" err="1"/>
              <a:t>req.query.language</a:t>
            </a:r>
            <a:r>
              <a:rPr lang="en-US" sz="800" dirty="0"/>
              <a:t> == “</a:t>
            </a:r>
            <a:r>
              <a:rPr lang="en-US" sz="800" dirty="0" err="1"/>
              <a:t>es</a:t>
            </a:r>
            <a:r>
              <a:rPr lang="en-US" sz="800" dirty="0"/>
              <a:t>”) {</a:t>
            </a:r>
          </a:p>
          <a:p>
            <a:r>
              <a:rPr lang="en-US" sz="800" dirty="0"/>
              <a:t>           </a:t>
            </a:r>
            <a:r>
              <a:rPr lang="en-US" sz="800" dirty="0" err="1" smtClean="0"/>
              <a:t>resource.greeting</a:t>
            </a:r>
            <a:r>
              <a:rPr lang="en-US" sz="800" dirty="0" smtClean="0"/>
              <a:t> = ‘</a:t>
            </a:r>
            <a:r>
              <a:rPr lang="en-US" sz="800" dirty="0" err="1" smtClean="0"/>
              <a:t>Hola</a:t>
            </a:r>
            <a:r>
              <a:rPr lang="en-US" sz="800" dirty="0" smtClean="0"/>
              <a:t> </a:t>
            </a:r>
            <a:r>
              <a:rPr lang="en-US" sz="800" dirty="0" err="1"/>
              <a:t>mundo</a:t>
            </a:r>
            <a:r>
              <a:rPr lang="en-US" sz="800" dirty="0"/>
              <a:t>’ );</a:t>
            </a:r>
          </a:p>
          <a:p>
            <a:r>
              <a:rPr lang="en-US" sz="800" dirty="0"/>
              <a:t>} else {</a:t>
            </a:r>
          </a:p>
          <a:p>
            <a:r>
              <a:rPr lang="en-US" sz="800" dirty="0"/>
              <a:t>          </a:t>
            </a:r>
            <a:r>
              <a:rPr lang="en-US" sz="800" dirty="0" err="1" smtClean="0"/>
              <a:t>resource.greeting</a:t>
            </a:r>
            <a:r>
              <a:rPr lang="en-US" sz="800" dirty="0" smtClean="0"/>
              <a:t> = “Error, invalid language: “+</a:t>
            </a:r>
          </a:p>
          <a:p>
            <a:r>
              <a:rPr lang="en-US" sz="800" b="1" dirty="0"/>
              <a:t> </a:t>
            </a:r>
            <a:r>
              <a:rPr lang="en-US" sz="800" b="1" dirty="0" smtClean="0"/>
              <a:t>         </a:t>
            </a:r>
            <a:r>
              <a:rPr lang="en-US" sz="800" b="1" dirty="0" err="1" smtClean="0"/>
              <a:t>req.query.language</a:t>
            </a:r>
            <a:r>
              <a:rPr lang="en-US" sz="800" b="1" dirty="0" smtClean="0"/>
              <a:t>;</a:t>
            </a:r>
          </a:p>
          <a:p>
            <a:r>
              <a:rPr lang="en-US" sz="800" b="1" dirty="0" smtClean="0"/>
              <a:t>}</a:t>
            </a:r>
          </a:p>
          <a:p>
            <a:r>
              <a:rPr lang="en-US" sz="800" b="1" dirty="0"/>
              <a:t> </a:t>
            </a:r>
            <a:r>
              <a:rPr lang="en-US" sz="800" b="1" dirty="0" smtClean="0"/>
              <a:t>         </a:t>
            </a:r>
            <a:r>
              <a:rPr lang="en-US" sz="800" b="1" dirty="0" err="1" smtClean="0"/>
              <a:t>res.json</a:t>
            </a:r>
            <a:r>
              <a:rPr lang="en-US" sz="800" b="1" dirty="0" smtClean="0"/>
              <a:t>(resource) ;</a:t>
            </a:r>
          </a:p>
          <a:p>
            <a:r>
              <a:rPr lang="en-US" sz="800" b="1" dirty="0"/>
              <a:t>}</a:t>
            </a:r>
            <a:endParaRPr lang="en-US" sz="800" b="1" dirty="0" smtClean="0"/>
          </a:p>
          <a:p>
            <a:r>
              <a:rPr lang="en-US" sz="800" b="1" dirty="0" smtClean="0"/>
              <a:t>});</a:t>
            </a:r>
          </a:p>
          <a:p>
            <a:endParaRPr lang="en-US" sz="800" b="1" dirty="0"/>
          </a:p>
          <a:p>
            <a:r>
              <a:rPr lang="en-US" sz="800" b="1" dirty="0" smtClean="0"/>
              <a:t>In this case ,</a:t>
            </a:r>
          </a:p>
          <a:p>
            <a:endParaRPr lang="en-US" sz="800" b="1" dirty="0"/>
          </a:p>
          <a:p>
            <a:pPr marL="171450" indent="-171450">
              <a:buFont typeface="Wingdings"/>
              <a:buChar char="Ø"/>
            </a:pPr>
            <a:r>
              <a:rPr lang="en-US" sz="800" b="1" dirty="0" smtClean="0"/>
              <a:t>curl –v </a:t>
            </a:r>
            <a:r>
              <a:rPr lang="en-US" sz="800" b="1" dirty="0" smtClean="0">
                <a:hlinkClick r:id="rId2"/>
              </a:rPr>
              <a:t>“http://localhost:9002/</a:t>
            </a:r>
            <a:r>
              <a:rPr lang="en-US" sz="800" b="1" dirty="0" err="1" smtClean="0">
                <a:hlinkClick r:id="rId2"/>
              </a:rPr>
              <a:t>helloWorld?access_token</a:t>
            </a:r>
            <a:r>
              <a:rPr lang="en-US" sz="800" b="1" dirty="0" smtClean="0">
                <a:hlinkClick r:id="rId2"/>
              </a:rPr>
              <a:t>=</a:t>
            </a:r>
            <a:r>
              <a:rPr lang="en-US" sz="800" b="1" dirty="0" err="1" smtClean="0">
                <a:hlinkClick r:id="rId2"/>
              </a:rPr>
              <a:t>TOKEN&amp;language</a:t>
            </a:r>
            <a:r>
              <a:rPr lang="en-US" sz="800" b="1" dirty="0" smtClean="0">
                <a:hlinkClick r:id="rId2"/>
              </a:rPr>
              <a:t>=en</a:t>
            </a:r>
            <a:r>
              <a:rPr lang="en-US" sz="800" b="1" dirty="0" smtClean="0"/>
              <a:t>”</a:t>
            </a:r>
          </a:p>
          <a:p>
            <a:endParaRPr lang="en-US" sz="800" b="1" dirty="0" smtClean="0"/>
          </a:p>
          <a:p>
            <a:r>
              <a:rPr lang="en-US" sz="800" b="1" dirty="0" smtClean="0"/>
              <a:t>Will return</a:t>
            </a:r>
            <a:endParaRPr lang="en-US" sz="800" b="1" dirty="0"/>
          </a:p>
        </p:txBody>
      </p:sp>
    </p:spTree>
    <p:extLst>
      <p:ext uri="{BB962C8B-B14F-4D97-AF65-F5344CB8AC3E}">
        <p14:creationId xmlns:p14="http://schemas.microsoft.com/office/powerpoint/2010/main" val="2448925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2" name="TextBox 1"/>
          <p:cNvSpPr txBox="1"/>
          <p:nvPr/>
        </p:nvSpPr>
        <p:spPr>
          <a:xfrm>
            <a:off x="1095375" y="2495550"/>
            <a:ext cx="9753600" cy="4524315"/>
          </a:xfrm>
          <a:prstGeom prst="rect">
            <a:avLst/>
          </a:prstGeom>
          <a:noFill/>
        </p:spPr>
        <p:txBody>
          <a:bodyPr wrap="square" rtlCol="0">
            <a:spAutoFit/>
          </a:bodyPr>
          <a:lstStyle/>
          <a:p>
            <a:r>
              <a:rPr lang="en-US" sz="900" b="1" dirty="0" smtClean="0"/>
              <a:t>HTTP/1.1 200 OK</a:t>
            </a:r>
          </a:p>
          <a:p>
            <a:r>
              <a:rPr lang="en-US" sz="900" b="1" dirty="0" smtClean="0"/>
              <a:t>X-Powered-By: Express</a:t>
            </a:r>
          </a:p>
          <a:p>
            <a:r>
              <a:rPr lang="en-US" sz="900" b="1" dirty="0" smtClean="0"/>
              <a:t>Content-Type: application/</a:t>
            </a:r>
            <a:r>
              <a:rPr lang="en-US" sz="900" b="1" dirty="0" err="1" smtClean="0"/>
              <a:t>json</a:t>
            </a:r>
            <a:r>
              <a:rPr lang="en-US" sz="900" b="1" dirty="0" smtClean="0"/>
              <a:t>; charset=utf-8</a:t>
            </a:r>
          </a:p>
          <a:p>
            <a:r>
              <a:rPr lang="en-US" sz="900" b="1" dirty="0" smtClean="0"/>
              <a:t>Content-Length: 33</a:t>
            </a:r>
          </a:p>
          <a:p>
            <a:r>
              <a:rPr lang="en-US" sz="900" b="1" dirty="0" smtClean="0"/>
              <a:t>Date: Mon, 25 Nov 2024 16:55:54 IST</a:t>
            </a:r>
          </a:p>
          <a:p>
            <a:r>
              <a:rPr lang="en-US" sz="900" b="1" dirty="0" smtClean="0"/>
              <a:t>Connection: keep-alive</a:t>
            </a:r>
          </a:p>
          <a:p>
            <a:endParaRPr lang="en-US" sz="900" b="1" dirty="0"/>
          </a:p>
          <a:p>
            <a:r>
              <a:rPr lang="en-US" sz="900" b="1" dirty="0" smtClean="0"/>
              <a:t>{ “greeting”: “Hello World” }</a:t>
            </a:r>
          </a:p>
          <a:p>
            <a:r>
              <a:rPr lang="en-US" sz="900" b="1" dirty="0" smtClean="0"/>
              <a:t>And</a:t>
            </a:r>
          </a:p>
          <a:p>
            <a:endParaRPr lang="en-US" sz="900" b="1" dirty="0"/>
          </a:p>
          <a:p>
            <a:pPr marL="171450" indent="-171450">
              <a:buFont typeface="Wingdings"/>
              <a:buChar char="Ø"/>
            </a:pPr>
            <a:r>
              <a:rPr lang="en-US" sz="900" b="1" dirty="0" smtClean="0"/>
              <a:t>curl –v </a:t>
            </a:r>
            <a:r>
              <a:rPr lang="en-US" sz="900" b="1" dirty="0" smtClean="0">
                <a:hlinkClick r:id="rId2"/>
              </a:rPr>
              <a:t>“http://localhost:9002/helloWorld?access_token=TOKEN&amp;language=&lt;script&gt;alert (‘XSS’) &lt; /script&gt;</a:t>
            </a:r>
            <a:r>
              <a:rPr lang="en-US" sz="900" b="1" dirty="0" smtClean="0"/>
              <a:t>”</a:t>
            </a:r>
          </a:p>
          <a:p>
            <a:r>
              <a:rPr lang="en-US" sz="900" b="1" dirty="0" smtClean="0"/>
              <a:t>Will yield the following output:</a:t>
            </a:r>
          </a:p>
          <a:p>
            <a:endParaRPr lang="en-US" sz="900" b="1" dirty="0" smtClean="0"/>
          </a:p>
          <a:p>
            <a:r>
              <a:rPr lang="en-US" sz="900" b="1" dirty="0" smtClean="0"/>
              <a:t>HTTP/1.1 200 OK</a:t>
            </a:r>
          </a:p>
          <a:p>
            <a:r>
              <a:rPr lang="en-US" sz="900" b="1" dirty="0" smtClean="0"/>
              <a:t>X-Powered-By: Express</a:t>
            </a:r>
          </a:p>
          <a:p>
            <a:r>
              <a:rPr lang="en-US" sz="900" b="1" dirty="0" smtClean="0"/>
              <a:t>Content-Type: application/</a:t>
            </a:r>
            <a:r>
              <a:rPr lang="en-US" sz="900" b="1" dirty="0" err="1" smtClean="0"/>
              <a:t>json</a:t>
            </a:r>
            <a:r>
              <a:rPr lang="en-US" sz="900" b="1" dirty="0" smtClean="0"/>
              <a:t>; charset=utf-8</a:t>
            </a:r>
          </a:p>
          <a:p>
            <a:r>
              <a:rPr lang="en-US" sz="900" b="1" dirty="0" smtClean="0"/>
              <a:t>Content-Length: 76</a:t>
            </a:r>
          </a:p>
          <a:p>
            <a:r>
              <a:rPr lang="en-US" sz="900" b="1" dirty="0" smtClean="0"/>
              <a:t>Date: Mon, 25 Nov 2024 17:01:45 IST</a:t>
            </a:r>
          </a:p>
          <a:p>
            <a:r>
              <a:rPr lang="en-US" sz="900" b="1" dirty="0" smtClean="0"/>
              <a:t>Connection: keep-alive</a:t>
            </a:r>
          </a:p>
          <a:p>
            <a:endParaRPr lang="en-US" sz="900" b="1" dirty="0" smtClean="0"/>
          </a:p>
          <a:p>
            <a:r>
              <a:rPr lang="en-US" sz="900" b="1" dirty="0" smtClean="0"/>
              <a:t>{“greeting”: “Error, invalid language: &lt;script&gt;alert (‘XSS”) &lt;/script&gt;” }</a:t>
            </a:r>
          </a:p>
          <a:p>
            <a:endParaRPr lang="en-US" sz="900" b="1" dirty="0"/>
          </a:p>
          <a:p>
            <a:r>
              <a:rPr lang="en-US" sz="900" b="1" dirty="0" smtClean="0">
                <a:solidFill>
                  <a:srgbClr val="0070C0"/>
                </a:solidFill>
              </a:rPr>
              <a:t>Notice that the output string isn’t sanitized or encoded in any way, but it is now enclosed in a JSON string value. If we try this straight in the browser, we can appreciate that having the proper Content-Type immediately stops the attack on its own.</a:t>
            </a:r>
            <a:endParaRPr lang="en-US" sz="900" b="1" dirty="0">
              <a:solidFill>
                <a:srgbClr val="0070C0"/>
              </a:solidFill>
            </a:endParaRPr>
          </a:p>
          <a:p>
            <a:endParaRPr lang="en-US" sz="900" b="1" dirty="0" smtClean="0"/>
          </a:p>
          <a:p>
            <a:r>
              <a:rPr lang="en-US" sz="900" b="1" dirty="0" smtClean="0"/>
              <a:t>This happens because browsers respect the “contract” associated with the application/</a:t>
            </a:r>
            <a:r>
              <a:rPr lang="en-US" sz="900" b="1" dirty="0" err="1" smtClean="0"/>
              <a:t>json</a:t>
            </a:r>
            <a:r>
              <a:rPr lang="en-US" sz="900" b="1" dirty="0" smtClean="0"/>
              <a:t> Content-Type and refuse to execute JavaScript if the returned resource is in this form. It’s still entirely possible for a poorly written client application to inject the JSON output into an HTML page without escaping the string, which would lead to the execution of the malicious code. As we said, this is just a mitigation, and it’s still a good practice to always sanitize the output. We combine these into the following:</a:t>
            </a:r>
          </a:p>
          <a:p>
            <a:endParaRPr lang="en-US" sz="900" b="1" dirty="0" smtClean="0"/>
          </a:p>
          <a:p>
            <a:endParaRPr lang="en-US" sz="900" b="1" dirty="0" smtClean="0"/>
          </a:p>
          <a:p>
            <a:endParaRPr lang="en-US" dirty="0"/>
          </a:p>
        </p:txBody>
      </p:sp>
    </p:spTree>
    <p:extLst>
      <p:ext uri="{BB962C8B-B14F-4D97-AF65-F5344CB8AC3E}">
        <p14:creationId xmlns:p14="http://schemas.microsoft.com/office/powerpoint/2010/main" val="414237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5" name="TextBox 4"/>
          <p:cNvSpPr txBox="1"/>
          <p:nvPr/>
        </p:nvSpPr>
        <p:spPr>
          <a:xfrm>
            <a:off x="1171575" y="2495550"/>
            <a:ext cx="9677400" cy="569387"/>
          </a:xfrm>
          <a:prstGeom prst="rect">
            <a:avLst/>
          </a:prstGeom>
          <a:noFill/>
        </p:spPr>
        <p:txBody>
          <a:bodyPr wrap="square" rtlCol="0">
            <a:spAutoFit/>
          </a:bodyPr>
          <a:lstStyle/>
          <a:p>
            <a:endParaRPr lang="en-US" sz="1000" b="1" dirty="0" smtClean="0"/>
          </a:p>
          <a:p>
            <a:endParaRPr lang="en-US" sz="1000" b="1" dirty="0" smtClean="0"/>
          </a:p>
          <a:p>
            <a:endParaRPr lang="en-US" sz="1100" b="1" i="1" dirty="0"/>
          </a:p>
        </p:txBody>
      </p:sp>
      <p:sp>
        <p:nvSpPr>
          <p:cNvPr id="2" name="TextBox 1"/>
          <p:cNvSpPr txBox="1"/>
          <p:nvPr/>
        </p:nvSpPr>
        <p:spPr>
          <a:xfrm>
            <a:off x="1095375" y="2495550"/>
            <a:ext cx="9753600" cy="4247317"/>
          </a:xfrm>
          <a:prstGeom prst="rect">
            <a:avLst/>
          </a:prstGeom>
          <a:noFill/>
        </p:spPr>
        <p:txBody>
          <a:bodyPr wrap="square" rtlCol="0">
            <a:spAutoFit/>
          </a:bodyPr>
          <a:lstStyle/>
          <a:p>
            <a:r>
              <a:rPr lang="en-US" sz="900" b="1" dirty="0" err="1"/>
              <a:t>app.get</a:t>
            </a:r>
            <a:r>
              <a:rPr lang="en-US" sz="900" b="1" dirty="0"/>
              <a:t>(“/</a:t>
            </a:r>
            <a:r>
              <a:rPr lang="en-US" sz="900" b="1" dirty="0" err="1"/>
              <a:t>helloWorld</a:t>
            </a:r>
            <a:r>
              <a:rPr lang="en-US" sz="900" b="1" dirty="0"/>
              <a:t>”, </a:t>
            </a:r>
            <a:r>
              <a:rPr lang="en-US" sz="900" b="1" dirty="0" err="1"/>
              <a:t>getAccessToken</a:t>
            </a:r>
            <a:r>
              <a:rPr lang="en-US" sz="900" b="1" dirty="0"/>
              <a:t>, function(</a:t>
            </a:r>
            <a:r>
              <a:rPr lang="en-US" sz="900" b="1" dirty="0" err="1"/>
              <a:t>req</a:t>
            </a:r>
            <a:r>
              <a:rPr lang="en-US" sz="900" b="1" dirty="0"/>
              <a:t>, res) {</a:t>
            </a:r>
          </a:p>
          <a:p>
            <a:r>
              <a:rPr lang="en-US" sz="900" b="1" dirty="0"/>
              <a:t>      if (</a:t>
            </a:r>
            <a:r>
              <a:rPr lang="en-US" sz="900" b="1" dirty="0" err="1"/>
              <a:t>req.access_token</a:t>
            </a:r>
            <a:r>
              <a:rPr lang="en-US" sz="900" b="1" dirty="0"/>
              <a:t>) {</a:t>
            </a:r>
          </a:p>
          <a:p>
            <a:endParaRPr lang="en-US" sz="900" b="1" dirty="0"/>
          </a:p>
          <a:p>
            <a:r>
              <a:rPr lang="en-US" sz="900" b="1" dirty="0"/>
              <a:t>           </a:t>
            </a:r>
            <a:r>
              <a:rPr lang="en-US" sz="900" b="1" dirty="0" err="1"/>
              <a:t>var</a:t>
            </a:r>
            <a:r>
              <a:rPr lang="en-US" sz="900" b="1" dirty="0"/>
              <a:t> resource = {</a:t>
            </a:r>
          </a:p>
          <a:p>
            <a:r>
              <a:rPr lang="en-US" sz="900" b="1" dirty="0"/>
              <a:t>                          “greeting” : “”</a:t>
            </a:r>
          </a:p>
          <a:p>
            <a:r>
              <a:rPr lang="en-US" sz="900" b="1" dirty="0"/>
              <a:t>           };</a:t>
            </a:r>
          </a:p>
          <a:p>
            <a:r>
              <a:rPr lang="en-US" sz="800" b="1" dirty="0"/>
              <a:t>           </a:t>
            </a:r>
            <a:r>
              <a:rPr lang="en-US" sz="800" dirty="0"/>
              <a:t> if (</a:t>
            </a:r>
            <a:r>
              <a:rPr lang="en-US" sz="800" dirty="0" err="1"/>
              <a:t>req.query.language</a:t>
            </a:r>
            <a:r>
              <a:rPr lang="en-US" sz="800" dirty="0"/>
              <a:t> == “en”) {</a:t>
            </a:r>
          </a:p>
          <a:p>
            <a:r>
              <a:rPr lang="en-US" sz="800" dirty="0"/>
              <a:t>                     </a:t>
            </a:r>
            <a:r>
              <a:rPr lang="en-US" sz="800" dirty="0" err="1"/>
              <a:t>resource.greeting</a:t>
            </a:r>
            <a:r>
              <a:rPr lang="en-US" sz="800" dirty="0"/>
              <a:t> = ‘Hello World’ ;</a:t>
            </a:r>
          </a:p>
          <a:p>
            <a:r>
              <a:rPr lang="en-US" sz="800" dirty="0"/>
              <a:t>} else if (</a:t>
            </a:r>
            <a:r>
              <a:rPr lang="en-US" sz="800" dirty="0" err="1"/>
              <a:t>req.query.language</a:t>
            </a:r>
            <a:r>
              <a:rPr lang="en-US" sz="800" dirty="0"/>
              <a:t> == “de”) {</a:t>
            </a:r>
          </a:p>
          <a:p>
            <a:r>
              <a:rPr lang="en-US" sz="800" dirty="0"/>
              <a:t>           </a:t>
            </a:r>
            <a:r>
              <a:rPr lang="en-US" sz="800" dirty="0" err="1"/>
              <a:t>resource.greeting</a:t>
            </a:r>
            <a:r>
              <a:rPr lang="en-US" sz="800" dirty="0"/>
              <a:t> = ‘Hallo Welt’ ;</a:t>
            </a:r>
          </a:p>
          <a:p>
            <a:r>
              <a:rPr lang="en-US" sz="800" dirty="0"/>
              <a:t>} else if (</a:t>
            </a:r>
            <a:r>
              <a:rPr lang="en-US" sz="800" dirty="0" err="1"/>
              <a:t>req.query.language</a:t>
            </a:r>
            <a:r>
              <a:rPr lang="en-US" sz="800" dirty="0"/>
              <a:t> == “it”) {</a:t>
            </a:r>
          </a:p>
          <a:p>
            <a:r>
              <a:rPr lang="en-US" sz="800" dirty="0"/>
              <a:t>           </a:t>
            </a:r>
            <a:r>
              <a:rPr lang="en-US" sz="800" dirty="0" err="1"/>
              <a:t>resource.greeting</a:t>
            </a:r>
            <a:r>
              <a:rPr lang="en-US" sz="800" dirty="0"/>
              <a:t> = ‘Ciao Mondo’ ;</a:t>
            </a:r>
          </a:p>
          <a:p>
            <a:r>
              <a:rPr lang="en-US" sz="800" dirty="0"/>
              <a:t>} else if (</a:t>
            </a:r>
            <a:r>
              <a:rPr lang="en-US" sz="800" dirty="0" err="1"/>
              <a:t>req.query.language</a:t>
            </a:r>
            <a:r>
              <a:rPr lang="en-US" sz="800" dirty="0"/>
              <a:t> == “</a:t>
            </a:r>
            <a:r>
              <a:rPr lang="en-US" sz="800" dirty="0" err="1"/>
              <a:t>fr</a:t>
            </a:r>
            <a:r>
              <a:rPr lang="en-US" sz="800" dirty="0"/>
              <a:t>”) {</a:t>
            </a:r>
          </a:p>
          <a:p>
            <a:r>
              <a:rPr lang="en-US" sz="800" dirty="0"/>
              <a:t>           </a:t>
            </a:r>
            <a:r>
              <a:rPr lang="en-US" sz="800" dirty="0" err="1"/>
              <a:t>resource.greeting</a:t>
            </a:r>
            <a:r>
              <a:rPr lang="en-US" sz="800" dirty="0"/>
              <a:t> = ‘Bonjour monde’ ;</a:t>
            </a:r>
          </a:p>
          <a:p>
            <a:r>
              <a:rPr lang="en-US" sz="800" dirty="0"/>
              <a:t>} else if (</a:t>
            </a:r>
            <a:r>
              <a:rPr lang="en-US" sz="800" dirty="0" err="1"/>
              <a:t>req.query.language</a:t>
            </a:r>
            <a:r>
              <a:rPr lang="en-US" sz="800" dirty="0"/>
              <a:t> == “</a:t>
            </a:r>
            <a:r>
              <a:rPr lang="en-US" sz="800" dirty="0" err="1"/>
              <a:t>es</a:t>
            </a:r>
            <a:r>
              <a:rPr lang="en-US" sz="800" dirty="0"/>
              <a:t>”) {</a:t>
            </a:r>
          </a:p>
          <a:p>
            <a:r>
              <a:rPr lang="en-US" sz="800" dirty="0"/>
              <a:t>           </a:t>
            </a:r>
            <a:r>
              <a:rPr lang="en-US" sz="800" dirty="0" err="1"/>
              <a:t>resource.greeting</a:t>
            </a:r>
            <a:r>
              <a:rPr lang="en-US" sz="800" dirty="0"/>
              <a:t> = ‘</a:t>
            </a:r>
            <a:r>
              <a:rPr lang="en-US" sz="800" dirty="0" err="1"/>
              <a:t>Hola</a:t>
            </a:r>
            <a:r>
              <a:rPr lang="en-US" sz="800" dirty="0"/>
              <a:t> </a:t>
            </a:r>
            <a:r>
              <a:rPr lang="en-US" sz="800" dirty="0" err="1"/>
              <a:t>mundo</a:t>
            </a:r>
            <a:r>
              <a:rPr lang="en-US" sz="800" dirty="0"/>
              <a:t>’ );</a:t>
            </a:r>
          </a:p>
          <a:p>
            <a:r>
              <a:rPr lang="en-US" sz="800" dirty="0"/>
              <a:t>} else {</a:t>
            </a:r>
          </a:p>
          <a:p>
            <a:r>
              <a:rPr lang="en-US" sz="800" dirty="0"/>
              <a:t>          </a:t>
            </a:r>
            <a:r>
              <a:rPr lang="en-US" sz="800" dirty="0" err="1"/>
              <a:t>resource.greeting</a:t>
            </a:r>
            <a:r>
              <a:rPr lang="en-US" sz="800" dirty="0"/>
              <a:t> = “Error, invalid language: </a:t>
            </a:r>
            <a:r>
              <a:rPr lang="en-US" sz="800" dirty="0" smtClean="0"/>
              <a:t>“+ </a:t>
            </a:r>
            <a:r>
              <a:rPr lang="en-US" sz="800" b="1" dirty="0" err="1" smtClean="0"/>
              <a:t>querystring</a:t>
            </a:r>
            <a:r>
              <a:rPr lang="en-US" sz="800" dirty="0" smtClean="0"/>
              <a:t>.</a:t>
            </a:r>
            <a:endParaRPr lang="en-US" sz="800" dirty="0"/>
          </a:p>
          <a:p>
            <a:r>
              <a:rPr lang="en-US" sz="800" b="1" dirty="0"/>
              <a:t>          </a:t>
            </a:r>
            <a:r>
              <a:rPr lang="en-US" sz="800" b="1" dirty="0" smtClean="0"/>
              <a:t>escape(</a:t>
            </a:r>
            <a:r>
              <a:rPr lang="en-US" sz="800" b="1" dirty="0" err="1" smtClean="0"/>
              <a:t>req.query.language</a:t>
            </a:r>
            <a:r>
              <a:rPr lang="en-US" sz="800" b="1" dirty="0" smtClean="0"/>
              <a:t>) ;</a:t>
            </a:r>
            <a:endParaRPr lang="en-US" sz="800" b="1" dirty="0"/>
          </a:p>
          <a:p>
            <a:r>
              <a:rPr lang="en-US" sz="800" b="1" dirty="0" smtClean="0"/>
              <a:t>}</a:t>
            </a:r>
          </a:p>
          <a:p>
            <a:r>
              <a:rPr lang="en-US" sz="800" b="1" dirty="0"/>
              <a:t>}</a:t>
            </a:r>
          </a:p>
          <a:p>
            <a:r>
              <a:rPr lang="en-US" sz="800" b="1" dirty="0"/>
              <a:t>          </a:t>
            </a:r>
            <a:r>
              <a:rPr lang="en-US" sz="800" b="1" dirty="0" err="1"/>
              <a:t>res.json</a:t>
            </a:r>
            <a:r>
              <a:rPr lang="en-US" sz="800" b="1" dirty="0"/>
              <a:t>(resource) ;</a:t>
            </a:r>
          </a:p>
          <a:p>
            <a:r>
              <a:rPr lang="en-US" sz="800" b="1" dirty="0"/>
              <a:t>}</a:t>
            </a:r>
          </a:p>
          <a:p>
            <a:r>
              <a:rPr lang="en-US" sz="800" b="1" dirty="0"/>
              <a:t>});</a:t>
            </a:r>
          </a:p>
          <a:p>
            <a:endParaRPr lang="en-US" sz="900" b="1" dirty="0" smtClean="0"/>
          </a:p>
          <a:p>
            <a:r>
              <a:rPr lang="en-US" sz="900" b="1" dirty="0" smtClean="0"/>
              <a:t>This is definitely an improvement, but there is still something more we can do to dial the security up to eleven. One other useful response header supported by all the browsers, with the exception of Mozilla Firefox, is </a:t>
            </a:r>
            <a:r>
              <a:rPr lang="en-US" sz="900" b="1" dirty="0" smtClean="0">
                <a:solidFill>
                  <a:srgbClr val="0070C0"/>
                </a:solidFill>
              </a:rPr>
              <a:t>X-Content-Type-Options: </a:t>
            </a:r>
            <a:r>
              <a:rPr lang="en-US" sz="900" b="1" dirty="0" err="1" smtClean="0">
                <a:solidFill>
                  <a:srgbClr val="0070C0"/>
                </a:solidFill>
              </a:rPr>
              <a:t>nosniff</a:t>
            </a:r>
            <a:r>
              <a:rPr lang="en-US" sz="900" b="1" dirty="0" smtClean="0">
                <a:solidFill>
                  <a:srgbClr val="0070C0"/>
                </a:solidFill>
              </a:rPr>
              <a:t>.</a:t>
            </a:r>
          </a:p>
          <a:p>
            <a:r>
              <a:rPr lang="en-US" sz="900" b="1" dirty="0" smtClean="0"/>
              <a:t>This security header was introduced by Internet Explorer to prevent browsers from MIME-sniffing a response away from the declared Content-Type(just in case). Another security header is </a:t>
            </a:r>
            <a:r>
              <a:rPr lang="en-US" sz="900" b="1" dirty="0" smtClean="0">
                <a:solidFill>
                  <a:srgbClr val="0070C0"/>
                </a:solidFill>
              </a:rPr>
              <a:t>X-XSS Protection</a:t>
            </a:r>
            <a:r>
              <a:rPr lang="en-US" sz="900" b="1" dirty="0" smtClean="0"/>
              <a:t>, which automatically enables the XSS filter built into most recent web browsers (again with the exception of Mozilla Firefox). Let’s see how we can integrate these headers in our endpoint.</a:t>
            </a:r>
          </a:p>
          <a:p>
            <a:endParaRPr lang="en-US" dirty="0"/>
          </a:p>
        </p:txBody>
      </p:sp>
    </p:spTree>
    <p:extLst>
      <p:ext uri="{BB962C8B-B14F-4D97-AF65-F5344CB8AC3E}">
        <p14:creationId xmlns:p14="http://schemas.microsoft.com/office/powerpoint/2010/main" val="120364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0C9AB-22E5-4B15-9968-9BFD9A52E7CB}">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E904B8-1FB4-44AD-B9D5-D31AAFA711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2190</Words>
  <Application>Microsoft Office PowerPoint</Application>
  <PresentationFormat>Custom</PresentationFormat>
  <Paragraphs>286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2024-11-25T12:46:59Z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