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9"/>
  </p:handoutMasterIdLst>
  <p:sldIdLst>
    <p:sldId id="289" r:id="rId5"/>
    <p:sldId id="290" r:id="rId6"/>
    <p:sldId id="302" r:id="rId7"/>
    <p:sldId id="29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72" y="-72"/>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a16="http://schemas.microsoft.com/office/drawing/2014/main" xmlns=""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xmlns=""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xmlns=""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xmlns=""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xmlns=""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3E35BBCA-FB90-42AF-995A-AA6CE87BD6E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xmlns=""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xmlns="" id="{1F778D16-894A-4379-8B5B-DC2423451519}"/>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7AA20A23-A33B-4A1B-9162-707282E5359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xmlns=""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xmlns="" id="{09C8060D-32CA-4A3C-9EAF-A2D3801AB86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xmlns="">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C6103AFC-AC4C-4756-AEEE-B0D669AC8C8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xmlns=""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xmlns=""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xmlns="">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DE512D6-1B42-4E1C-AEE3-478A340AC162}"/>
              </a:ext>
            </a:extLst>
          </p:cNvPr>
          <p:cNvSpPr>
            <a:spLocks noGrp="1"/>
          </p:cNvSpPr>
          <p:nvPr>
            <p:ph type="body" sz="quarter" idx="10"/>
          </p:nvPr>
        </p:nvSpPr>
        <p:spPr>
          <a:xfrm>
            <a:off x="2441448" y="876301"/>
            <a:ext cx="7826502" cy="2695574"/>
          </a:xfrm>
        </p:spPr>
        <p:txBody>
          <a:bodyPr>
            <a:normAutofit fontScale="92500"/>
          </a:bodyPr>
          <a:lstStyle/>
          <a:p>
            <a:r>
              <a:rPr lang="en-US" dirty="0">
                <a:latin typeface="Blackadder ITC" pitchFamily="82" charset="0"/>
              </a:rPr>
              <a:t>CSRF attack against the client | PF 54 part 2</a:t>
            </a:r>
            <a:endParaRPr lang="en-US" dirty="0">
              <a:latin typeface="Blackadder ITC" pitchFamily="82" charset="0"/>
            </a:endParaRPr>
          </a:p>
        </p:txBody>
      </p:sp>
    </p:spTree>
    <p:extLst>
      <p:ext uri="{BB962C8B-B14F-4D97-AF65-F5344CB8AC3E}">
        <p14:creationId xmlns:p14="http://schemas.microsoft.com/office/powerpoint/2010/main" val="24375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155DC304-4CC2-4AA6-99F0-241F19673CE7}"/>
              </a:ext>
              <a:ext uri="{C183D7F6-B498-43B3-948B-1728B52AA6E4}">
                <adec:decorative xmlns:adec="http://schemas.microsoft.com/office/drawing/2017/decorative" xmlns=""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p:cNvSpPr txBox="1"/>
          <p:nvPr/>
        </p:nvSpPr>
        <p:spPr>
          <a:xfrm>
            <a:off x="85725" y="133350"/>
            <a:ext cx="8010525" cy="5078313"/>
          </a:xfrm>
          <a:prstGeom prst="rect">
            <a:avLst/>
          </a:prstGeom>
          <a:noFill/>
        </p:spPr>
        <p:txBody>
          <a:bodyPr wrap="square" rtlCol="0">
            <a:spAutoFit/>
          </a:bodyPr>
          <a:lstStyle/>
          <a:p>
            <a:r>
              <a:rPr lang="en-US" sz="1200" b="1" dirty="0" smtClean="0"/>
              <a:t>What is cross-site request forgery (CSRF)  then, and why should we pay attention to it?</a:t>
            </a:r>
          </a:p>
          <a:p>
            <a:endParaRPr lang="en-US" sz="1200" b="1" dirty="0"/>
          </a:p>
          <a:p>
            <a:r>
              <a:rPr lang="en-US" sz="1200" b="1" dirty="0" smtClean="0"/>
              <a:t>CSRF is one of the most common attacks on the Internet, and it’s also listed in the OWASP Top Ten, a list of the current 10 most dangerous web application security flaws and effective methods for dealing with them.</a:t>
            </a:r>
          </a:p>
          <a:p>
            <a:endParaRPr lang="en-US" sz="1200" b="1" dirty="0"/>
          </a:p>
          <a:p>
            <a:r>
              <a:rPr lang="en-US" sz="1200" b="1" dirty="0" smtClean="0"/>
              <a:t>In a CSRF attack targeting an </a:t>
            </a:r>
            <a:r>
              <a:rPr lang="en-US" sz="1200" b="1" dirty="0" err="1" smtClean="0"/>
              <a:t>Oauth</a:t>
            </a:r>
            <a:r>
              <a:rPr lang="en-US" sz="1200" b="1" dirty="0" smtClean="0"/>
              <a:t> flow, the attacker doesn’t directly obtain the authorization code from the authorization server; instead, they exploit the user’s session to trick the server into providing the code. Here’s how it can happen:</a:t>
            </a:r>
          </a:p>
          <a:p>
            <a:endParaRPr lang="en-US" sz="1200" b="1" dirty="0"/>
          </a:p>
          <a:p>
            <a:pPr marL="228600" indent="-228600">
              <a:buAutoNum type="arabicPeriod"/>
            </a:pPr>
            <a:r>
              <a:rPr lang="en-US" sz="1200" b="1" dirty="0" smtClean="0">
                <a:solidFill>
                  <a:srgbClr val="0070C0"/>
                </a:solidFill>
              </a:rPr>
              <a:t>User logs In</a:t>
            </a:r>
            <a:r>
              <a:rPr lang="en-US" sz="1200" b="1" dirty="0" smtClean="0"/>
              <a:t>: The user logs into an application that uses </a:t>
            </a:r>
            <a:r>
              <a:rPr lang="en-US" sz="1200" b="1" dirty="0" err="1" smtClean="0"/>
              <a:t>Oauth</a:t>
            </a:r>
            <a:r>
              <a:rPr lang="en-US" sz="1200" b="1" dirty="0" smtClean="0"/>
              <a:t> to connect to a service.</a:t>
            </a:r>
          </a:p>
          <a:p>
            <a:pPr marL="228600" indent="-228600">
              <a:buAutoNum type="arabicPeriod"/>
            </a:pPr>
            <a:r>
              <a:rPr lang="en-US" sz="1200" b="1" dirty="0" smtClean="0">
                <a:solidFill>
                  <a:srgbClr val="0070C0"/>
                </a:solidFill>
              </a:rPr>
              <a:t>Authorization Request</a:t>
            </a:r>
            <a:r>
              <a:rPr lang="en-US" sz="1200" b="1" dirty="0" smtClean="0"/>
              <a:t>: The app redirects the user to the authorization server (e.g. PingFederate) to request access. The user grants permission, and the server prepares to send back an authorization code.</a:t>
            </a:r>
          </a:p>
          <a:p>
            <a:pPr marL="228600" indent="-228600">
              <a:buAutoNum type="arabicPeriod"/>
            </a:pPr>
            <a:r>
              <a:rPr lang="en-US" sz="1200" b="1" dirty="0" smtClean="0">
                <a:solidFill>
                  <a:srgbClr val="0070C0"/>
                </a:solidFill>
              </a:rPr>
              <a:t>Malicious website</a:t>
            </a:r>
            <a:r>
              <a:rPr lang="en-US" sz="1200" b="1" dirty="0" smtClean="0"/>
              <a:t>: The user is tricked into visiting a malicious website while still logged into the original application and the authorization server.</a:t>
            </a:r>
          </a:p>
          <a:p>
            <a:pPr marL="228600" indent="-228600">
              <a:buAutoNum type="arabicPeriod"/>
            </a:pPr>
            <a:r>
              <a:rPr lang="en-US" sz="1200" b="1" dirty="0" smtClean="0">
                <a:solidFill>
                  <a:srgbClr val="0070C0"/>
                </a:solidFill>
              </a:rPr>
              <a:t>Sending a Request</a:t>
            </a:r>
            <a:r>
              <a:rPr lang="en-US" sz="1200" b="1" dirty="0" smtClean="0"/>
              <a:t>: The malicious website can automatically send a request to the authorization server using the user’s browser. This request is crafted to look legitimate, and because the user is logged in, the authorization server processes it.</a:t>
            </a:r>
          </a:p>
          <a:p>
            <a:pPr marL="228600" indent="-228600">
              <a:buAutoNum type="arabicPeriod"/>
            </a:pPr>
            <a:r>
              <a:rPr lang="en-US" sz="1200" b="1" dirty="0" smtClean="0">
                <a:solidFill>
                  <a:srgbClr val="0070C0"/>
                </a:solidFill>
              </a:rPr>
              <a:t>Receiving the Code</a:t>
            </a:r>
            <a:r>
              <a:rPr lang="en-US" sz="1200" b="1" dirty="0" smtClean="0"/>
              <a:t>: The authorization server might send the authorization code back to the malicious site if the request is not properly validated, allowing the attacker to capture it.</a:t>
            </a:r>
          </a:p>
          <a:p>
            <a:pPr marL="228600" indent="-228600">
              <a:buAutoNum type="arabicPeriod"/>
            </a:pPr>
            <a:endParaRPr lang="en-US" sz="1200" b="1" dirty="0"/>
          </a:p>
          <a:p>
            <a:r>
              <a:rPr lang="en-US" sz="1200" b="1" dirty="0" smtClean="0">
                <a:solidFill>
                  <a:schemeClr val="accent3">
                    <a:lumMod val="75000"/>
                  </a:schemeClr>
                </a:solidFill>
              </a:rPr>
              <a:t>Why this Works</a:t>
            </a:r>
          </a:p>
          <a:p>
            <a:pPr marL="171450" indent="-171450">
              <a:buFont typeface="Wingdings" pitchFamily="2" charset="2"/>
              <a:buChar char="§"/>
            </a:pPr>
            <a:r>
              <a:rPr lang="en-US" sz="1200" b="1" dirty="0" smtClean="0">
                <a:solidFill>
                  <a:srgbClr val="0070C0"/>
                </a:solidFill>
              </a:rPr>
              <a:t>Browser Trust</a:t>
            </a:r>
            <a:r>
              <a:rPr lang="en-US" sz="1200" b="1" dirty="0" smtClean="0"/>
              <a:t>: The authorization server trusts request coming from the user’s browser because the user is already authenticated.</a:t>
            </a:r>
          </a:p>
          <a:p>
            <a:pPr marL="171450" indent="-171450">
              <a:buFont typeface="Wingdings" pitchFamily="2" charset="2"/>
              <a:buChar char="§"/>
            </a:pPr>
            <a:r>
              <a:rPr lang="en-US" sz="1200" b="1" dirty="0" smtClean="0">
                <a:solidFill>
                  <a:srgbClr val="0070C0"/>
                </a:solidFill>
              </a:rPr>
              <a:t>Lack of Protection</a:t>
            </a:r>
            <a:r>
              <a:rPr lang="en-US" sz="1200" b="1" dirty="0" smtClean="0"/>
              <a:t>: If the app doesn’t implement CSRF protections, like checking a </a:t>
            </a:r>
            <a:r>
              <a:rPr lang="en-US" sz="1200" b="1" i="1" dirty="0" smtClean="0">
                <a:solidFill>
                  <a:schemeClr val="accent3"/>
                </a:solidFill>
              </a:rPr>
              <a:t>state </a:t>
            </a:r>
            <a:r>
              <a:rPr lang="en-US" sz="1200" b="1" dirty="0" smtClean="0"/>
              <a:t>parameter</a:t>
            </a:r>
            <a:r>
              <a:rPr lang="en-US" sz="1200" b="1" i="1" dirty="0" smtClean="0">
                <a:solidFill>
                  <a:schemeClr val="accent3"/>
                </a:solidFill>
              </a:rPr>
              <a:t> </a:t>
            </a:r>
            <a:r>
              <a:rPr lang="en-US" sz="1200" b="1" dirty="0" smtClean="0"/>
              <a:t>or using anti-CSRF tokens, it can be tricked into thinking the request is valid.</a:t>
            </a:r>
          </a:p>
        </p:txBody>
      </p:sp>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4">
            <a:extLst>
              <a:ext uri="{FF2B5EF4-FFF2-40B4-BE49-F238E27FC236}">
                <a16:creationId xmlns:a16="http://schemas.microsoft.com/office/drawing/2014/main" xmlns="" id="{868E2822-F0BF-D949-B8E2-C5C9D5994043}"/>
              </a:ext>
              <a:ext uri="{C183D7F6-B498-43B3-948B-1728B52AA6E4}">
                <adec:decorative xmlns:adec="http://schemas.microsoft.com/office/drawing/2017/decorative" xmlns=""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p:cNvSpPr txBox="1"/>
          <p:nvPr/>
        </p:nvSpPr>
        <p:spPr>
          <a:xfrm>
            <a:off x="4238625" y="438150"/>
            <a:ext cx="6419850" cy="2031325"/>
          </a:xfrm>
          <a:prstGeom prst="rect">
            <a:avLst/>
          </a:prstGeom>
          <a:noFill/>
        </p:spPr>
        <p:txBody>
          <a:bodyPr wrap="square" rtlCol="0">
            <a:spAutoFit/>
          </a:bodyPr>
          <a:lstStyle/>
          <a:p>
            <a:r>
              <a:rPr lang="en-US" sz="1400" dirty="0" smtClean="0">
                <a:solidFill>
                  <a:srgbClr val="FFFF00"/>
                </a:solidFill>
              </a:rPr>
              <a:t>The mitigation for an </a:t>
            </a:r>
            <a:r>
              <a:rPr lang="en-US" sz="1400" dirty="0" err="1" smtClean="0">
                <a:solidFill>
                  <a:srgbClr val="FFFF00"/>
                </a:solidFill>
              </a:rPr>
              <a:t>Oauth</a:t>
            </a:r>
            <a:r>
              <a:rPr lang="en-US" sz="1400" dirty="0" smtClean="0">
                <a:solidFill>
                  <a:srgbClr val="FFFF00"/>
                </a:solidFill>
              </a:rPr>
              <a:t> client is to generate an unguessable </a:t>
            </a:r>
            <a:r>
              <a:rPr lang="en-US" sz="1400" i="1" dirty="0" smtClean="0">
                <a:solidFill>
                  <a:schemeClr val="accent1">
                    <a:lumMod val="20000"/>
                    <a:lumOff val="80000"/>
                  </a:schemeClr>
                </a:solidFill>
              </a:rPr>
              <a:t>state</a:t>
            </a:r>
            <a:r>
              <a:rPr lang="en-US" sz="1400" dirty="0" smtClean="0">
                <a:solidFill>
                  <a:schemeClr val="accent1">
                    <a:lumMod val="20000"/>
                    <a:lumOff val="80000"/>
                  </a:schemeClr>
                </a:solidFill>
              </a:rPr>
              <a:t> </a:t>
            </a:r>
            <a:r>
              <a:rPr lang="en-US" sz="1400" dirty="0" smtClean="0">
                <a:solidFill>
                  <a:srgbClr val="FFFF00"/>
                </a:solidFill>
              </a:rPr>
              <a:t>parameter and pass it along to the first call to the authorizations server. The authorization server is required by the specification to return this value as-is as one of the parameters to the redirect URI. Then when the redirect URI is called, the clients checks the value of the </a:t>
            </a:r>
            <a:r>
              <a:rPr lang="en-US" sz="1400" i="1" dirty="0" smtClean="0">
                <a:solidFill>
                  <a:schemeClr val="accent1">
                    <a:lumMod val="20000"/>
                    <a:lumOff val="80000"/>
                  </a:schemeClr>
                </a:solidFill>
              </a:rPr>
              <a:t>state</a:t>
            </a:r>
            <a:r>
              <a:rPr lang="en-US" sz="1400" dirty="0" smtClean="0">
                <a:solidFill>
                  <a:schemeClr val="accent1">
                    <a:lumMod val="20000"/>
                    <a:lumOff val="80000"/>
                  </a:schemeClr>
                </a:solidFill>
              </a:rPr>
              <a:t> </a:t>
            </a:r>
            <a:r>
              <a:rPr lang="en-US" sz="1400" dirty="0" smtClean="0">
                <a:solidFill>
                  <a:srgbClr val="FFFF00"/>
                </a:solidFill>
              </a:rPr>
              <a:t>parameter.</a:t>
            </a:r>
          </a:p>
          <a:p>
            <a:endParaRPr lang="en-US" sz="1400" dirty="0">
              <a:solidFill>
                <a:srgbClr val="FFFF00"/>
              </a:solidFill>
            </a:endParaRPr>
          </a:p>
          <a:p>
            <a:r>
              <a:rPr lang="en-US" sz="1400" dirty="0" smtClean="0">
                <a:solidFill>
                  <a:srgbClr val="FFFF00"/>
                </a:solidFill>
              </a:rPr>
              <a:t>If it’s absent or if it doesn’t match the value originally passed, the client can terminate the flow with an error. This prevents an attacker from using their own authorization code and injecting it into an unsuspecting victim’s client.</a:t>
            </a:r>
            <a:endParaRPr lang="en-US" sz="1400" dirty="0">
              <a:solidFill>
                <a:srgbClr val="FFFF00"/>
              </a:solidFill>
            </a:endParaRPr>
          </a:p>
        </p:txBody>
      </p:sp>
    </p:spTree>
    <p:extLst>
      <p:ext uri="{BB962C8B-B14F-4D97-AF65-F5344CB8AC3E}">
        <p14:creationId xmlns:p14="http://schemas.microsoft.com/office/powerpoint/2010/main" val="217473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E904B8-1FB4-44AD-B9D5-D31AAFA711A4}">
  <ds:schemaRefs>
    <ds:schemaRef ds:uri="http://schemas.microsoft.com/sharepoint/v3/contenttype/forms"/>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40C9AB-22E5-4B15-9968-9BFD9A52E7CB}">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Custom</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2024-11-04T08:52:16Z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