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2" r:id="rId3"/>
    <p:sldId id="271" r:id="rId4"/>
  </p:sldIdLst>
  <p:sldSz cx="18288000" cy="10287000"/>
  <p:notesSz cx="6858000" cy="9144000"/>
  <p:embeddedFontLst>
    <p:embeddedFont>
      <p:font typeface="Times New Roman Condensed Italics" charset="0"/>
      <p:regular r:id="rId5"/>
    </p:embeddedFont>
    <p:embeddedFont>
      <p:font typeface="Calibri" pitchFamily="34" charset="0"/>
      <p:regular r:id="rId6"/>
      <p:bold r:id="rId7"/>
      <p:italic r:id="rId8"/>
      <p:boldItalic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9" d="100"/>
          <a:sy n="49" d="100"/>
        </p:scale>
        <p:origin x="-57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Freeform 2"/>
          <p:cNvSpPr/>
          <p:nvPr/>
        </p:nvSpPr>
        <p:spPr>
          <a:xfrm>
            <a:off x="4490515" y="-2377820"/>
            <a:ext cx="19285436" cy="15042640"/>
          </a:xfrm>
          <a:custGeom>
            <a:avLst/>
            <a:gdLst/>
            <a:ahLst/>
            <a:cxnLst/>
            <a:rect l="l" t="t" r="r" b="b"/>
            <a:pathLst>
              <a:path w="19285436" h="15042640">
                <a:moveTo>
                  <a:pt x="0" y="0"/>
                </a:moveTo>
                <a:lnTo>
                  <a:pt x="19285437" y="0"/>
                </a:lnTo>
                <a:lnTo>
                  <a:pt x="19285437" y="15042640"/>
                </a:lnTo>
                <a:lnTo>
                  <a:pt x="0" y="1504264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883057" y="1811750"/>
            <a:ext cx="12375743" cy="5884111"/>
          </a:xfrm>
          <a:prstGeom prst="rect">
            <a:avLst/>
          </a:prstGeom>
        </p:spPr>
        <p:txBody>
          <a:bodyPr wrap="square" lIns="0" tIns="0" rIns="0" bIns="0" rtlCol="0" anchor="t">
            <a:spAutoFit/>
          </a:bodyPr>
          <a:lstStyle/>
          <a:p>
            <a:pPr>
              <a:lnSpc>
                <a:spcPct val="150000"/>
              </a:lnSpc>
            </a:pPr>
            <a:r>
              <a:rPr lang="en-US" sz="8800" b="1" dirty="0"/>
              <a:t>Risks and considerations of using bearer tokens | PF 57 part 2</a:t>
            </a:r>
            <a:endParaRPr lang="en-US" sz="8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4" name="Freeform 4"/>
          <p:cNvSpPr/>
          <p:nvPr/>
        </p:nvSpPr>
        <p:spPr>
          <a:xfrm>
            <a:off x="12210852" y="-1063244"/>
            <a:ext cx="8434028" cy="6114306"/>
          </a:xfrm>
          <a:custGeom>
            <a:avLst/>
            <a:gdLst/>
            <a:ahLst/>
            <a:cxnLst/>
            <a:rect l="l" t="t" r="r" b="b"/>
            <a:pathLst>
              <a:path w="8434028" h="6114306">
                <a:moveTo>
                  <a:pt x="0" y="0"/>
                </a:moveTo>
                <a:lnTo>
                  <a:pt x="8434028" y="0"/>
                </a:lnTo>
                <a:lnTo>
                  <a:pt x="8434028" y="6114305"/>
                </a:lnTo>
                <a:lnTo>
                  <a:pt x="0" y="6114305"/>
                </a:lnTo>
                <a:lnTo>
                  <a:pt x="0" y="0"/>
                </a:lnTo>
                <a:close/>
              </a:path>
            </a:pathLst>
          </a:custGeom>
          <a:blipFill>
            <a:blip r:embed="rId2">
              <a:extLst>
                <a:ext uri="{96DAC541-7B7A-43D3-8B79-37D633B846F1}">
                  <asvg:svgBlip xmlns:asvg="http://schemas.microsoft.com/office/drawing/2016/SVG/main" xmlns="" r:embed="rId3"/>
                </a:ext>
              </a:extLst>
            </a:blip>
            <a:stretch>
              <a:fillRect t="-93483" r="-128662" b="-52540"/>
            </a:stretch>
          </a:blipFill>
        </p:spPr>
      </p:sp>
      <p:sp>
        <p:nvSpPr>
          <p:cNvPr id="2" name="TextBox 1"/>
          <p:cNvSpPr txBox="1"/>
          <p:nvPr/>
        </p:nvSpPr>
        <p:spPr>
          <a:xfrm>
            <a:off x="381000" y="952500"/>
            <a:ext cx="17678400" cy="707886"/>
          </a:xfrm>
          <a:prstGeom prst="rect">
            <a:avLst/>
          </a:prstGeom>
          <a:noFill/>
        </p:spPr>
        <p:txBody>
          <a:bodyPr wrap="square" rtlCol="0">
            <a:spAutoFit/>
          </a:bodyPr>
          <a:lstStyle/>
          <a:p>
            <a:endParaRPr lang="en-US" sz="2000" b="1" dirty="0"/>
          </a:p>
          <a:p>
            <a:endParaRPr lang="en-US" sz="2000" b="1" dirty="0"/>
          </a:p>
        </p:txBody>
      </p:sp>
      <p:sp>
        <p:nvSpPr>
          <p:cNvPr id="3" name="TextBox 2"/>
          <p:cNvSpPr txBox="1"/>
          <p:nvPr/>
        </p:nvSpPr>
        <p:spPr>
          <a:xfrm>
            <a:off x="685800" y="647700"/>
            <a:ext cx="17145000" cy="7725192"/>
          </a:xfrm>
          <a:prstGeom prst="rect">
            <a:avLst/>
          </a:prstGeom>
          <a:noFill/>
        </p:spPr>
        <p:txBody>
          <a:bodyPr wrap="square" rtlCol="0">
            <a:spAutoFit/>
          </a:bodyPr>
          <a:lstStyle/>
          <a:p>
            <a:r>
              <a:rPr lang="en-US" sz="2000" b="1" dirty="0" smtClean="0"/>
              <a:t>Bearer tokens have characteristics similar to the session cookies used in browsers. Unfortunately, misunderstanding this parallelism leads to all sorts of security problems. </a:t>
            </a:r>
          </a:p>
          <a:p>
            <a:r>
              <a:rPr lang="en-US" sz="2000" b="1" dirty="0" smtClean="0"/>
              <a:t>When an attacker is able to intercept an access token, they are able to access all resources covered by the scope of that particular token. A client using a bearer token doesn’t need to prove possession of any additional security items, such as cryptographic key material. Apart from token hijacking, the following threats associated with </a:t>
            </a:r>
            <a:r>
              <a:rPr lang="en-US" sz="2000" b="1" dirty="0" err="1" smtClean="0"/>
              <a:t>Oauth’s</a:t>
            </a:r>
            <a:r>
              <a:rPr lang="en-US" sz="2000" b="1" dirty="0" smtClean="0"/>
              <a:t> bearer tokens are common to many other token-based protocols:</a:t>
            </a:r>
          </a:p>
          <a:p>
            <a:endParaRPr lang="en-US" sz="2000" b="1" dirty="0"/>
          </a:p>
          <a:p>
            <a:pPr marL="342900" indent="-342900">
              <a:buFont typeface="Wingdings" pitchFamily="2" charset="2"/>
              <a:buChar char="Ø"/>
            </a:pPr>
            <a:r>
              <a:rPr lang="en-US" sz="2400" b="1" dirty="0" smtClean="0">
                <a:solidFill>
                  <a:srgbClr val="0070C0"/>
                </a:solidFill>
              </a:rPr>
              <a:t>Token forgery</a:t>
            </a:r>
            <a:r>
              <a:rPr lang="en-US" sz="2000" b="1" dirty="0" smtClean="0"/>
              <a:t>: An attacker may manufacture its own bogus token or modify an existing valid one, causing the resource server to grant inappropriate access to the client. For example, an attacker can craft a token to gain access to information they weren’t able to view before. Alternatively, an attacker could modify the token and extend the validity of the token itself.</a:t>
            </a:r>
          </a:p>
          <a:p>
            <a:pPr marL="342900" indent="-342900">
              <a:buFont typeface="Wingdings" pitchFamily="2" charset="2"/>
              <a:buChar char="Ø"/>
            </a:pPr>
            <a:endParaRPr lang="en-US" sz="2000" b="1" dirty="0"/>
          </a:p>
          <a:p>
            <a:pPr marL="342900" indent="-342900">
              <a:buFont typeface="Wingdings" pitchFamily="2" charset="2"/>
              <a:buChar char="Ø"/>
            </a:pPr>
            <a:r>
              <a:rPr lang="en-US" sz="2400" b="1" dirty="0">
                <a:solidFill>
                  <a:srgbClr val="0070C0"/>
                </a:solidFill>
              </a:rPr>
              <a:t>Token replay: </a:t>
            </a:r>
            <a:r>
              <a:rPr lang="en-US" sz="2000" b="1" dirty="0"/>
              <a:t>An attacker </a:t>
            </a:r>
            <a:r>
              <a:rPr lang="en-US" sz="2000" b="1" dirty="0" smtClean="0"/>
              <a:t>attempts to use an old token that was already used in the past and is supposed to be expired. The resource server shouldn’t return any valid data in this case; instead, it should return an error.  In a concrete scenario, an attacker legitimately obtains an access token in the first place and they’ll try to reuse it long after the token has expired.</a:t>
            </a:r>
          </a:p>
          <a:p>
            <a:pPr marL="342900" indent="-342900">
              <a:buFont typeface="Wingdings" pitchFamily="2" charset="2"/>
              <a:buChar char="Ø"/>
            </a:pPr>
            <a:endParaRPr lang="en-US" sz="2000" b="1" dirty="0"/>
          </a:p>
          <a:p>
            <a:pPr marL="342900" indent="-342900">
              <a:buFont typeface="Wingdings" pitchFamily="2" charset="2"/>
              <a:buChar char="Ø"/>
            </a:pPr>
            <a:r>
              <a:rPr lang="en-US" sz="2400" b="1" dirty="0">
                <a:solidFill>
                  <a:srgbClr val="0070C0"/>
                </a:solidFill>
              </a:rPr>
              <a:t>Token redirect: </a:t>
            </a:r>
            <a:r>
              <a:rPr lang="en-US" sz="2000" b="1" dirty="0"/>
              <a:t>An attacker </a:t>
            </a:r>
            <a:r>
              <a:rPr lang="en-US" sz="2000" b="1" dirty="0" smtClean="0"/>
              <a:t>uses a token generated for consumption by one resource server to gain access to a different resource server that mistakenly believes the token to be valid for it. In this case, an attacker legitimately obtains an access token for a specific resource server and they try to present this access token to a different one.</a:t>
            </a:r>
          </a:p>
          <a:p>
            <a:pPr marL="342900" indent="-342900">
              <a:buFont typeface="Wingdings" pitchFamily="2" charset="2"/>
              <a:buChar char="Ø"/>
            </a:pPr>
            <a:endParaRPr lang="en-US" sz="2000" b="1" dirty="0"/>
          </a:p>
          <a:p>
            <a:pPr marL="342900" indent="-342900">
              <a:buFont typeface="Wingdings" pitchFamily="2" charset="2"/>
              <a:buChar char="Ø"/>
            </a:pPr>
            <a:r>
              <a:rPr lang="en-US" sz="2400" b="1" dirty="0">
                <a:solidFill>
                  <a:srgbClr val="0070C0"/>
                </a:solidFill>
              </a:rPr>
              <a:t>Token  disclosure: </a:t>
            </a:r>
            <a:r>
              <a:rPr lang="en-US" sz="2000" b="1" dirty="0"/>
              <a:t>A token might </a:t>
            </a:r>
            <a:r>
              <a:rPr lang="en-US" sz="2000" b="1" dirty="0" smtClean="0"/>
              <a:t>contain sensitive information about the system and the attacker is then something that they couldn’t know otherwise. Information disclosure can be considered a minor problem compared with the previous one, but it’s still something we need to care about.</a:t>
            </a:r>
          </a:p>
          <a:p>
            <a:pPr marL="342900" indent="-342900">
              <a:buFont typeface="Wingdings" pitchFamily="2" charset="2"/>
              <a:buChar char="Ø"/>
            </a:pPr>
            <a:endParaRPr lang="en-US" sz="2000" b="1" dirty="0"/>
          </a:p>
          <a:p>
            <a:endParaRPr lang="en-US" sz="2000" b="1" dirty="0" smtClean="0"/>
          </a:p>
          <a:p>
            <a:r>
              <a:rPr lang="en-US" sz="2000" b="1" dirty="0" smtClean="0"/>
              <a:t>The foregoing are all severe threats that apply to tokens. How can we protect bearer tokens at rest and in transit? Security as an afterthought never works, and it’s important the implementer makes the right choices in the early phase of any project.</a:t>
            </a:r>
            <a:endParaRPr lang="en-US" sz="20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Freeform 2"/>
          <p:cNvSpPr/>
          <p:nvPr/>
        </p:nvSpPr>
        <p:spPr>
          <a:xfrm>
            <a:off x="4490515" y="-2377820"/>
            <a:ext cx="19285436" cy="15042640"/>
          </a:xfrm>
          <a:custGeom>
            <a:avLst/>
            <a:gdLst/>
            <a:ahLst/>
            <a:cxnLst/>
            <a:rect l="l" t="t" r="r" b="b"/>
            <a:pathLst>
              <a:path w="19285436" h="15042640">
                <a:moveTo>
                  <a:pt x="0" y="0"/>
                </a:moveTo>
                <a:lnTo>
                  <a:pt x="19285437" y="0"/>
                </a:lnTo>
                <a:lnTo>
                  <a:pt x="19285437" y="15042640"/>
                </a:lnTo>
                <a:lnTo>
                  <a:pt x="0" y="15042640"/>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TextBox 3"/>
          <p:cNvSpPr txBox="1"/>
          <p:nvPr/>
        </p:nvSpPr>
        <p:spPr>
          <a:xfrm>
            <a:off x="819150" y="2700805"/>
            <a:ext cx="16440150" cy="3444776"/>
          </a:xfrm>
          <a:prstGeom prst="rect">
            <a:avLst/>
          </a:prstGeom>
        </p:spPr>
        <p:txBody>
          <a:bodyPr lIns="0" tIns="0" rIns="0" bIns="0" rtlCol="0" anchor="t">
            <a:spAutoFit/>
          </a:bodyPr>
          <a:lstStyle/>
          <a:p>
            <a:pPr algn="l">
              <a:lnSpc>
                <a:spcPts val="25368"/>
              </a:lnSpc>
              <a:spcBef>
                <a:spcPct val="0"/>
              </a:spcBef>
            </a:pPr>
            <a:r>
              <a:rPr lang="en-US" sz="18120" i="1" spc="-906">
                <a:solidFill>
                  <a:srgbClr val="0E4714"/>
                </a:solidFill>
                <a:latin typeface="Times New Roman Condensed Italics"/>
                <a:ea typeface="Times New Roman Condensed Italics"/>
                <a:cs typeface="Times New Roman Condensed Italics"/>
                <a:sym typeface="Times New Roman Condensed Italic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4525</TotalTime>
  <Words>412</Words>
  <Application>Microsoft Office PowerPoint</Application>
  <PresentationFormat>Custom</PresentationFormat>
  <Paragraphs>15</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Times New Roman Condensed Italics</vt:lpstr>
      <vt:lpstr>Calibri</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Minimalist Professional Tech Start-Up Pitch Deck Presentation</dc:title>
  <dc:creator>DELL</dc:creator>
  <cp:lastModifiedBy>DELL</cp:lastModifiedBy>
  <cp:revision>22</cp:revision>
  <dcterms:created xsi:type="dcterms:W3CDTF">2006-08-16T00:00:00Z</dcterms:created>
  <dcterms:modified xsi:type="dcterms:W3CDTF">2025-01-19T16:47:45Z</dcterms:modified>
  <dc:identifier>DAGbpITqgfg</dc:identifier>
</cp:coreProperties>
</file>