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handoutMasterIdLst>
    <p:handoutMasterId r:id="rId9"/>
  </p:handoutMasterIdLst>
  <p:sldIdLst>
    <p:sldId id="289" r:id="rId5"/>
    <p:sldId id="301" r:id="rId6"/>
    <p:sldId id="29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3725" autoAdjust="0"/>
  </p:normalViewPr>
  <p:slideViewPr>
    <p:cSldViewPr snapToGrid="0" showGuides="1">
      <p:cViewPr>
        <p:scale>
          <a:sx n="100" d="100"/>
          <a:sy n="100" d="100"/>
        </p:scale>
        <p:origin x="-72" y="72"/>
      </p:cViewPr>
      <p:guideLst>
        <p:guide orient="horz" pos="1344"/>
        <p:guide orient="horz" pos="3744"/>
        <p:guide pos="576"/>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8/16/2020</a:t>
            </a:fld>
            <a:endParaRPr lang="en-US"/>
          </a:p>
        </p:txBody>
      </p:sp>
      <p:sp>
        <p:nvSpPr>
          <p:cNvPr id="4" name="Footer Placeholder 3">
            <a:extLst>
              <a:ext uri="{FF2B5EF4-FFF2-40B4-BE49-F238E27FC236}">
                <a16:creationId xmlns=""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0210D-83D2-471B-81E0-B38492A2407A}" type="datetimeFigureOut">
              <a:rPr lang="en-US" smtClean="0"/>
              <a:t>11/16/2024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D1CDC-0135-4DEE-88E9-18F0333577F3}" type="slidenum">
              <a:rPr lang="en-US" smtClean="0"/>
              <a:t>‹#›</a:t>
            </a:fld>
            <a:endParaRPr lang="en-US"/>
          </a:p>
        </p:txBody>
      </p:sp>
    </p:spTree>
    <p:extLst>
      <p:ext uri="{BB962C8B-B14F-4D97-AF65-F5344CB8AC3E}">
        <p14:creationId xmlns:p14="http://schemas.microsoft.com/office/powerpoint/2010/main" val="47163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dirty="0"/>
              <a:t>Click to edit Master text</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3E35BBCA-FB90-42AF-995A-AA6CE87BD6E8}"/>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 xmlns:a16="http://schemas.microsoft.com/office/drawing/2014/main" id="{1F778D16-894A-4379-8B5B-DC2423451519}"/>
              </a:ext>
              <a:ext uri="{C183D7F6-B498-43B3-948B-1728B52AA6E4}">
                <adec:decorative xmlns=""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7AA20A23-A33B-4A1B-9162-707282E53592}"/>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 xmlns:a16="http://schemas.microsoft.com/office/drawing/2014/main" id="{09C8060D-32CA-4A3C-9EAF-A2D3801AB86B}"/>
              </a:ext>
              <a:ext uri="{C183D7F6-B498-43B3-948B-1728B52AA6E4}">
                <adec:decorative xmlns=""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 xmlns:a16="http://schemas.microsoft.com/office/drawing/2014/main" id="{C6103AFC-AC4C-4756-AEEE-B0D669AC8C89}"/>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EDE512D6-1B42-4E1C-AEE3-478A340AC162}"/>
              </a:ext>
            </a:extLst>
          </p:cNvPr>
          <p:cNvSpPr>
            <a:spLocks noGrp="1"/>
          </p:cNvSpPr>
          <p:nvPr>
            <p:ph type="body" sz="quarter" idx="10"/>
          </p:nvPr>
        </p:nvSpPr>
        <p:spPr>
          <a:xfrm>
            <a:off x="2250948" y="1095376"/>
            <a:ext cx="7826502" cy="2695574"/>
          </a:xfrm>
        </p:spPr>
        <p:txBody>
          <a:bodyPr>
            <a:normAutofit/>
          </a:bodyPr>
          <a:lstStyle/>
          <a:p>
            <a:r>
              <a:rPr lang="en-US" sz="6000" dirty="0" smtClean="0">
                <a:latin typeface="Bahnschrift SemiBold Condensed" pitchFamily="34" charset="0"/>
              </a:rPr>
              <a:t>Theft of authorization codes | </a:t>
            </a:r>
            <a:r>
              <a:rPr lang="en-US" sz="6000" dirty="0">
                <a:latin typeface="Bahnschrift SemiBold Condensed" pitchFamily="34" charset="0"/>
              </a:rPr>
              <a:t>PF 54 part 5</a:t>
            </a:r>
            <a:endParaRPr lang="en-US" sz="6000" dirty="0">
              <a:latin typeface="Bahnschrift SemiBold Condensed" pitchFamily="34" charset="0"/>
            </a:endParaRPr>
          </a:p>
        </p:txBody>
      </p:sp>
    </p:spTree>
    <p:extLst>
      <p:ext uri="{BB962C8B-B14F-4D97-AF65-F5344CB8AC3E}">
        <p14:creationId xmlns:p14="http://schemas.microsoft.com/office/powerpoint/2010/main" val="2437550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0150" y="2495550"/>
            <a:ext cx="9601200" cy="1569660"/>
          </a:xfrm>
          <a:prstGeom prst="rect">
            <a:avLst/>
          </a:prstGeom>
          <a:noFill/>
        </p:spPr>
        <p:txBody>
          <a:bodyPr wrap="square" rtlCol="0">
            <a:spAutoFit/>
          </a:bodyPr>
          <a:lstStyle/>
          <a:p>
            <a:r>
              <a:rPr lang="en-US" sz="1200" b="1" dirty="0" smtClean="0"/>
              <a:t>If the attacker hijacked the authorization code, can they “steal” anything, such as the resource owner’s personal information as email, contact information, and so on? Not quite yet. Remember that the authorization code is still an intermediate step between the </a:t>
            </a:r>
            <a:r>
              <a:rPr lang="en-US" sz="1200" b="1" dirty="0" err="1" smtClean="0"/>
              <a:t>Oauth</a:t>
            </a:r>
            <a:r>
              <a:rPr lang="en-US" sz="1200" b="1" dirty="0" smtClean="0"/>
              <a:t> client and the access token, which is the final goal of the attacker. To trade the authorization code for an access token, the </a:t>
            </a:r>
            <a:r>
              <a:rPr lang="en-US" sz="1200" b="1" dirty="0" err="1" smtClean="0"/>
              <a:t>client_secret</a:t>
            </a:r>
            <a:r>
              <a:rPr lang="en-US" sz="1200" b="1" dirty="0" smtClean="0"/>
              <a:t> is needed and this is something that must be closely protected. But if the client is a </a:t>
            </a:r>
            <a:r>
              <a:rPr lang="en-US" sz="1200" b="1" i="1" dirty="0" smtClean="0">
                <a:solidFill>
                  <a:srgbClr val="FF0000"/>
                </a:solidFill>
              </a:rPr>
              <a:t>public client</a:t>
            </a:r>
            <a:r>
              <a:rPr lang="en-US" sz="1200" b="1" dirty="0" smtClean="0"/>
              <a:t>, it will have no client secret and therefore the authorization code can be used by anyone.</a:t>
            </a:r>
          </a:p>
          <a:p>
            <a:endParaRPr lang="en-US" sz="1200" b="1" dirty="0"/>
          </a:p>
          <a:p>
            <a:r>
              <a:rPr lang="en-US" sz="1200" b="1" dirty="0" smtClean="0"/>
              <a:t>With a </a:t>
            </a:r>
            <a:r>
              <a:rPr lang="en-US" sz="1200" b="1" i="1" dirty="0" smtClean="0">
                <a:solidFill>
                  <a:srgbClr val="FF0000"/>
                </a:solidFill>
              </a:rPr>
              <a:t>confidential client</a:t>
            </a:r>
            <a:r>
              <a:rPr lang="en-US" sz="1200" b="1" dirty="0" smtClean="0"/>
              <a:t>, an attacker can either try to maliciously obtain the client secret or attempt to trick the </a:t>
            </a:r>
            <a:r>
              <a:rPr lang="en-US" sz="1200" b="1" dirty="0" err="1" smtClean="0"/>
              <a:t>Oauth</a:t>
            </a:r>
            <a:r>
              <a:rPr lang="en-US" sz="1200" b="1" dirty="0" smtClean="0"/>
              <a:t> client into performing a sort of CSRF similar to the one we have seen in previous section.</a:t>
            </a:r>
            <a:endParaRPr lang="en-US" sz="1200" b="1" dirty="0"/>
          </a:p>
        </p:txBody>
      </p:sp>
    </p:spTree>
    <p:extLst>
      <p:ext uri="{BB962C8B-B14F-4D97-AF65-F5344CB8AC3E}">
        <p14:creationId xmlns:p14="http://schemas.microsoft.com/office/powerpoint/2010/main" val="524939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049" y="2775142"/>
            <a:ext cx="6857999" cy="685800"/>
          </a:xfrm>
        </p:spPr>
        <p:txBody>
          <a:bodyPr>
            <a:noAutofit/>
          </a:bodyPr>
          <a:lstStyle/>
          <a:p>
            <a:r>
              <a:rPr lang="en-US" sz="6000" dirty="0" smtClean="0">
                <a:solidFill>
                  <a:srgbClr val="00B0F0"/>
                </a:solidFill>
              </a:rPr>
              <a:t>Thanks </a:t>
            </a:r>
            <a:r>
              <a:rPr lang="en-US" sz="6000" dirty="0" smtClean="0">
                <a:solidFill>
                  <a:srgbClr val="FFFF00"/>
                </a:solidFill>
                <a:sym typeface="Wingdings" pitchFamily="2" charset="2"/>
              </a:rPr>
              <a:t></a:t>
            </a:r>
            <a:endParaRPr lang="en-US" sz="6000" dirty="0">
              <a:solidFill>
                <a:srgbClr val="FFFF00"/>
              </a:solidFill>
            </a:endParaRPr>
          </a:p>
        </p:txBody>
      </p:sp>
    </p:spTree>
    <p:extLst>
      <p:ext uri="{BB962C8B-B14F-4D97-AF65-F5344CB8AC3E}">
        <p14:creationId xmlns:p14="http://schemas.microsoft.com/office/powerpoint/2010/main" val="3669335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0C9AB-22E5-4B15-9968-9BFD9A52E7CB}">
  <ds:schemaRefs>
    <ds:schemaRef ds:uri="http://purl.org/dc/terms/"/>
    <ds:schemaRef ds:uri="http://schemas.microsoft.com/office/2006/documentManagement/types"/>
    <ds:schemaRef ds:uri="71af3243-3dd4-4a8d-8c0d-dd76da1f02a5"/>
    <ds:schemaRef ds:uri="http://purl.org/dc/elements/1.1/"/>
    <ds:schemaRef ds:uri="http://schemas.microsoft.com/office/2006/metadata/properties"/>
    <ds:schemaRef ds:uri="http://schemas.openxmlformats.org/package/2006/metadata/core-properties"/>
    <ds:schemaRef ds:uri="16c05727-aa75-4e4a-9b5f-8a80a116589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DC9E6C82-D0C1-4F22-874F-B9325F072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E904B8-1FB4-44AD-B9D5-D31AAFA711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165</Words>
  <Application>Microsoft Office PowerPoint</Application>
  <PresentationFormat>Custom</PresentationFormat>
  <Paragraphs>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2020-08-16T23:01:46Z</dcterms:created>
  <dcterms:modified xsi:type="dcterms:W3CDTF">2024-11-16T11:42:22Z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