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11/relationships/webextensiontaskpanes" Target="ppt/webextensions/taskpanes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89" r:id="rId5"/>
    <p:sldId id="301" r:id="rId6"/>
    <p:sldId id="29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44" userDrawn="1">
          <p15:clr>
            <a:srgbClr val="A4A3A4"/>
          </p15:clr>
        </p15:guide>
        <p15:guide id="2" pos="576" userDrawn="1">
          <p15:clr>
            <a:srgbClr val="A4A3A4"/>
          </p15:clr>
        </p15:guide>
        <p15:guide id="8" orient="horz" pos="3744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82" autoAdjust="0"/>
    <p:restoredTop sz="93725" autoAdjust="0"/>
  </p:normalViewPr>
  <p:slideViewPr>
    <p:cSldViewPr snapToGrid="0" showGuides="1">
      <p:cViewPr>
        <p:scale>
          <a:sx n="100" d="100"/>
          <a:sy n="100" d="100"/>
        </p:scale>
        <p:origin x="-72" y="744"/>
      </p:cViewPr>
      <p:guideLst>
        <p:guide orient="horz" pos="1344"/>
        <p:guide orient="horz" pos="3744"/>
        <p:guide pos="576"/>
        <p:guide pos="3840"/>
      </p:guideLst>
    </p:cSldViewPr>
  </p:slideViewPr>
  <p:outlineViewPr>
    <p:cViewPr>
      <p:scale>
        <a:sx n="33" d="100"/>
        <a:sy n="33" d="100"/>
      </p:scale>
      <p:origin x="0" y="-59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29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165DC31D-6BBA-1E40-9A7E-1FE0A421F3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609E10C-1649-9148-9887-C4B5DF38CE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65657-3F36-724B-A332-D448C4527D30}" type="datetimeFigureOut">
              <a:t>8/16/2020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09E7DC-2FE3-FA48-929A-C3D3179E1E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1F40692-4B9B-A444-A85B-911AF05DE3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0D8CC-6079-CB40-AF25-90B118481B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16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0210D-83D2-471B-81E0-B38492A2407A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D1CDC-0135-4DEE-88E9-18F03335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3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90ADDF-D82C-4780-9143-87E5F529D8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8648" y="813816"/>
            <a:ext cx="6400800" cy="640080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text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D12B550A-AB53-4D15-A89E-6EEBB5151B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41448" y="1655064"/>
            <a:ext cx="7315200" cy="1143000"/>
          </a:xfrm>
        </p:spPr>
        <p:txBody>
          <a:bodyPr/>
          <a:lstStyle>
            <a:lvl1pPr algn="ctr">
              <a:defRPr sz="8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7CDE1EB1-91FE-4CB8-81BD-5BBBFC22C6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8648" y="3027707"/>
            <a:ext cx="6858000" cy="640080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86028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E11DAB-71A2-44C9-B830-25E19DC583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1"/>
            <a:ext cx="6400800" cy="6858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5F9B5FD0-EA88-4EA1-89FF-A0346C36D9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400" y="2203704"/>
            <a:ext cx="6400800" cy="420624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85711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FEE24C-B229-452F-B387-BA3429761C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9119" y="946653"/>
            <a:ext cx="6857999" cy="653547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FCEFA7B-7934-4EAA-8C20-7D9B03B9E5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89120" y="1981933"/>
            <a:ext cx="6858000" cy="423367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93050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3E35BBCA-FB90-42AF-995A-AA6CE87BD6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13643"/>
          <a:stretch>
            <a:fillRect/>
          </a:stretch>
        </p:blipFill>
        <p:spPr>
          <a:xfrm>
            <a:off x="914400" y="466647"/>
            <a:ext cx="10563726" cy="6391353"/>
          </a:xfrm>
          <a:custGeom>
            <a:avLst/>
            <a:gdLst>
              <a:gd name="connsiteX0" fmla="*/ 0 w 10563726"/>
              <a:gd name="connsiteY0" fmla="*/ 0 h 6391353"/>
              <a:gd name="connsiteX1" fmla="*/ 10563726 w 10563726"/>
              <a:gd name="connsiteY1" fmla="*/ 0 h 6391353"/>
              <a:gd name="connsiteX2" fmla="*/ 10563726 w 10563726"/>
              <a:gd name="connsiteY2" fmla="*/ 6391353 h 6391353"/>
              <a:gd name="connsiteX3" fmla="*/ 0 w 10563726"/>
              <a:gd name="connsiteY3" fmla="*/ 6391353 h 639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63726" h="6391353">
                <a:moveTo>
                  <a:pt x="0" y="0"/>
                </a:moveTo>
                <a:lnTo>
                  <a:pt x="10563726" y="0"/>
                </a:lnTo>
                <a:lnTo>
                  <a:pt x="10563726" y="6391353"/>
                </a:lnTo>
                <a:lnTo>
                  <a:pt x="0" y="639135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F399BE-6A96-4D58-AF62-861F9AE20C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31718" y="1460692"/>
            <a:ext cx="7772402" cy="685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0AE12991-70DA-442D-98F3-6739146463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31720" y="2724912"/>
            <a:ext cx="7772401" cy="36576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1F778D16-894A-4379-8B5B-DC24234515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3021930" y="2240374"/>
            <a:ext cx="6148139" cy="19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xmlns="" id="{5106A418-68CC-4D3D-9032-696498842F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1"/>
            <a:ext cx="6400800" cy="6858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9E93C440-01C8-4E08-A98E-D76F10D08BF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1913064"/>
            <a:ext cx="6858001" cy="427939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56047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7AA20A23-A33B-4A1B-9162-707282E535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15602"/>
          <a:stretch>
            <a:fillRect/>
          </a:stretch>
        </p:blipFill>
        <p:spPr>
          <a:xfrm>
            <a:off x="1066800" y="523183"/>
            <a:ext cx="10058400" cy="6334817"/>
          </a:xfrm>
          <a:custGeom>
            <a:avLst/>
            <a:gdLst>
              <a:gd name="connsiteX0" fmla="*/ 0 w 10058400"/>
              <a:gd name="connsiteY0" fmla="*/ 0 h 6334817"/>
              <a:gd name="connsiteX1" fmla="*/ 10058400 w 10058400"/>
              <a:gd name="connsiteY1" fmla="*/ 0 h 6334817"/>
              <a:gd name="connsiteX2" fmla="*/ 10058400 w 10058400"/>
              <a:gd name="connsiteY2" fmla="*/ 6334817 h 6334817"/>
              <a:gd name="connsiteX3" fmla="*/ 0 w 10058400"/>
              <a:gd name="connsiteY3" fmla="*/ 6334817 h 6334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8400" h="6334817">
                <a:moveTo>
                  <a:pt x="0" y="0"/>
                </a:moveTo>
                <a:lnTo>
                  <a:pt x="10058400" y="0"/>
                </a:lnTo>
                <a:lnTo>
                  <a:pt x="10058400" y="6334817"/>
                </a:lnTo>
                <a:lnTo>
                  <a:pt x="0" y="6334817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B136F446-5EA3-48C4-AA8D-AB9850B03B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31718" y="1460692"/>
            <a:ext cx="7772402" cy="68580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66B70600-CFB5-4805-BC68-5AE22166B5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31720" y="2951305"/>
            <a:ext cx="7772400" cy="3456432"/>
          </a:xfrm>
        </p:spPr>
        <p:txBody>
          <a:bodyPr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09C8060D-32CA-4A3C-9EAF-A2D3801AB8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3021930" y="2240374"/>
            <a:ext cx="6148139" cy="19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2250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72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6CC92641-A8C8-41F9-8E1C-7C929693C6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9119" y="946653"/>
            <a:ext cx="6857999" cy="653547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97CC55B6-E9DA-4B68-A0D8-957F46B465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89120" y="2062956"/>
            <a:ext cx="6858000" cy="423367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63045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xmlns="" id="{C6103AFC-AC4C-4756-AEEE-B0D669AC8C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44880"/>
          <a:stretch>
            <a:fillRect/>
          </a:stretch>
        </p:blipFill>
        <p:spPr>
          <a:xfrm>
            <a:off x="878302" y="469222"/>
            <a:ext cx="10424160" cy="6388778"/>
          </a:xfrm>
          <a:custGeom>
            <a:avLst/>
            <a:gdLst>
              <a:gd name="connsiteX0" fmla="*/ 0 w 10424160"/>
              <a:gd name="connsiteY0" fmla="*/ 0 h 6388778"/>
              <a:gd name="connsiteX1" fmla="*/ 10424160 w 10424160"/>
              <a:gd name="connsiteY1" fmla="*/ 0 h 6388778"/>
              <a:gd name="connsiteX2" fmla="*/ 10424160 w 10424160"/>
              <a:gd name="connsiteY2" fmla="*/ 6388778 h 6388778"/>
              <a:gd name="connsiteX3" fmla="*/ 0 w 10424160"/>
              <a:gd name="connsiteY3" fmla="*/ 6388778 h 6388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4160" h="6388778">
                <a:moveTo>
                  <a:pt x="0" y="0"/>
                </a:moveTo>
                <a:lnTo>
                  <a:pt x="10424160" y="0"/>
                </a:lnTo>
                <a:lnTo>
                  <a:pt x="10424160" y="6388778"/>
                </a:lnTo>
                <a:lnTo>
                  <a:pt x="0" y="6388778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A4604EF9-570E-48F5-BA06-DEB9EB7F7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599" y="1460692"/>
            <a:ext cx="6857999" cy="685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F0B30880-FB83-4FD8-B7A4-675D68A479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600" y="2438570"/>
            <a:ext cx="6858000" cy="395020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83818394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29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A9775E2-26ED-4CEF-94F6-7C85D113D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46653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F32AB5-76E2-49F4-96EE-B419AF1F0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294859"/>
            <a:ext cx="10058400" cy="3720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6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576" userDrawn="1">
          <p15:clr>
            <a:srgbClr val="F26B43"/>
          </p15:clr>
        </p15:guide>
        <p15:guide id="2" pos="576" userDrawn="1">
          <p15:clr>
            <a:srgbClr val="F26B43"/>
          </p15:clr>
        </p15:guide>
        <p15:guide id="3" pos="7104" userDrawn="1">
          <p15:clr>
            <a:srgbClr val="F26B43"/>
          </p15:clr>
        </p15:guide>
        <p15:guide id="4" orient="horz" pos="3744" userDrawn="1">
          <p15:clr>
            <a:srgbClr val="F26B43"/>
          </p15:clr>
        </p15:guide>
        <p15:guide id="5" pos="2760" userDrawn="1">
          <p15:clr>
            <a:srgbClr val="F26B43"/>
          </p15:clr>
        </p15:guide>
        <p15:guide id="6" pos="4944" userDrawn="1">
          <p15:clr>
            <a:srgbClr val="F26B43"/>
          </p15:clr>
        </p15:guide>
        <p15:guide id="7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E512D6-1B42-4E1C-AEE3-478A340AC1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50948" y="1095376"/>
            <a:ext cx="7826502" cy="2695574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Bahnschrift SemiBold Condensed" pitchFamily="34" charset="0"/>
              </a:rPr>
              <a:t>Design of a protected resource endpoint | PF 55 part 2</a:t>
            </a:r>
            <a:endParaRPr lang="en-US" sz="5400" dirty="0">
              <a:latin typeface="Bahnschrift SemiBold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55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2476500"/>
            <a:ext cx="968692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Designing a web API is a rather complex exercise(as it is for any API) and many factors should be taken in consideration. In this section, we’ll see how to design a safe web API that leverages all the help provided in a modern browser. If you’re designing a REST API in which the result response is driven by some user input, the risk of encountering an XSS vulnerability is high.</a:t>
            </a:r>
          </a:p>
          <a:p>
            <a:endParaRPr lang="en-US" sz="1200" b="1" dirty="0" smtClean="0"/>
          </a:p>
          <a:p>
            <a:r>
              <a:rPr lang="en-US" sz="1200" b="1" dirty="0" smtClean="0"/>
              <a:t>We need to leverage as much as possible the features provided by modern browsers in combination with some common best practices at any point that a resource is exposed on the web.</a:t>
            </a:r>
          </a:p>
          <a:p>
            <a:r>
              <a:rPr lang="en-US" sz="1200" b="1" dirty="0" smtClean="0"/>
              <a:t>As a concrete example, we’re going to introduce a new endpoint (/</a:t>
            </a:r>
            <a:r>
              <a:rPr lang="en-US" sz="1200" b="1" dirty="0" err="1" smtClean="0"/>
              <a:t>helloWorld</a:t>
            </a:r>
            <a:r>
              <a:rPr lang="en-US" sz="1200" b="1" dirty="0" smtClean="0"/>
              <a:t>) together with a new scope (greeting). This new API will look like:</a:t>
            </a:r>
          </a:p>
          <a:p>
            <a:endParaRPr lang="en-US" sz="1200" b="1" dirty="0" smtClean="0"/>
          </a:p>
          <a:p>
            <a:r>
              <a:rPr lang="en-US" sz="1200" b="1" dirty="0" smtClean="0">
                <a:solidFill>
                  <a:srgbClr val="0070C0"/>
                </a:solidFill>
              </a:rPr>
              <a:t>GET /</a:t>
            </a:r>
            <a:r>
              <a:rPr lang="en-US" sz="1200" b="1" dirty="0" err="1" smtClean="0">
                <a:solidFill>
                  <a:srgbClr val="0070C0"/>
                </a:solidFill>
              </a:rPr>
              <a:t>helloWorld?language</a:t>
            </a:r>
            <a:r>
              <a:rPr lang="en-US" sz="1200" b="1" dirty="0" smtClean="0">
                <a:solidFill>
                  <a:srgbClr val="0070C0"/>
                </a:solidFill>
              </a:rPr>
              <a:t>={language}</a:t>
            </a:r>
          </a:p>
          <a:p>
            <a:r>
              <a:rPr lang="en-US" sz="1100" b="1" dirty="0" smtClean="0"/>
              <a:t>This endpoint is rather simple: it greets the user in language taken as input. </a:t>
            </a:r>
            <a:r>
              <a:rPr lang="en-US" sz="1100" b="1" dirty="0" smtClean="0">
                <a:solidFill>
                  <a:srgbClr val="0070C0"/>
                </a:solidFill>
              </a:rPr>
              <a:t>Currently supported languages are found below. Other language inputs will produce an error.</a:t>
            </a:r>
          </a:p>
          <a:p>
            <a:endParaRPr lang="en-US" sz="1200" b="1" dirty="0" smtClean="0"/>
          </a:p>
          <a:p>
            <a:endParaRPr lang="en-US" sz="1200" b="1" dirty="0"/>
          </a:p>
          <a:p>
            <a:endParaRPr lang="en-US" sz="12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473256"/>
              </p:ext>
            </p:extLst>
          </p:nvPr>
        </p:nvGraphicFramePr>
        <p:xfrm>
          <a:off x="4070350" y="4638675"/>
          <a:ext cx="3025775" cy="1762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150"/>
                <a:gridCol w="1571625"/>
              </a:tblGrid>
              <a:tr h="39052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Key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Value</a:t>
                      </a:r>
                      <a:endParaRPr lang="en-US" sz="1400" dirty="0"/>
                    </a:p>
                  </a:txBody>
                  <a:tcPr/>
                </a:tc>
              </a:tr>
              <a:tr h="27300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English</a:t>
                      </a:r>
                      <a:endParaRPr lang="en-US" sz="1200" dirty="0"/>
                    </a:p>
                  </a:txBody>
                  <a:tcPr/>
                </a:tc>
              </a:tr>
              <a:tr h="27300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German</a:t>
                      </a:r>
                      <a:endParaRPr lang="en-US" sz="1200" dirty="0"/>
                    </a:p>
                  </a:txBody>
                  <a:tcPr/>
                </a:tc>
              </a:tr>
              <a:tr h="27300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Italian</a:t>
                      </a:r>
                      <a:endParaRPr lang="en-US" sz="1200" dirty="0"/>
                    </a:p>
                  </a:txBody>
                  <a:tcPr/>
                </a:tc>
              </a:tr>
              <a:tr h="273009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French</a:t>
                      </a:r>
                      <a:endParaRPr lang="en-US" sz="1200" dirty="0"/>
                    </a:p>
                  </a:txBody>
                  <a:tcPr/>
                </a:tc>
              </a:tr>
              <a:tr h="273009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Spanish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93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0049" y="2775142"/>
            <a:ext cx="6857999" cy="685800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rgbClr val="00B0F0"/>
                </a:solidFill>
              </a:rPr>
              <a:t>Thanks </a:t>
            </a:r>
            <a:r>
              <a:rPr lang="en-US" sz="6000" dirty="0" smtClean="0">
                <a:solidFill>
                  <a:srgbClr val="FFFF00"/>
                </a:solidFill>
                <a:sym typeface="Wingdings" pitchFamily="2" charset="2"/>
              </a:rPr>
              <a:t></a:t>
            </a:r>
            <a:endParaRPr lang="en-US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3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ack to school">
      <a:dk1>
        <a:sysClr val="windowText" lastClr="000000"/>
      </a:dk1>
      <a:lt1>
        <a:sysClr val="window" lastClr="FFFFFF"/>
      </a:lt1>
      <a:dk2>
        <a:srgbClr val="445EA2"/>
      </a:dk2>
      <a:lt2>
        <a:srgbClr val="EBEBEB"/>
      </a:lt2>
      <a:accent1>
        <a:srgbClr val="4495A2"/>
      </a:accent1>
      <a:accent2>
        <a:srgbClr val="7CA655"/>
      </a:accent2>
      <a:accent3>
        <a:srgbClr val="DFB240"/>
      </a:accent3>
      <a:accent4>
        <a:srgbClr val="DF8C40"/>
      </a:accent4>
      <a:accent5>
        <a:srgbClr val="DF5D40"/>
      </a:accent5>
      <a:accent6>
        <a:srgbClr val="8760AD"/>
      </a:accent6>
      <a:hlink>
        <a:srgbClr val="DF5D40"/>
      </a:hlink>
      <a:folHlink>
        <a:srgbClr val="8760AD"/>
      </a:folHlink>
    </a:clrScheme>
    <a:fontScheme name="Custom 30">
      <a:majorFont>
        <a:latin typeface="Kristen ITC"/>
        <a:ea typeface=""/>
        <a:cs typeface=""/>
      </a:majorFont>
      <a:minorFont>
        <a:latin typeface="Quir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04EE7CA-01E4-4C36-A155-A254FEC02701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E904B8-1FB4-44AD-B9D5-D31AAFA711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9E6C82-D0C1-4F22-874F-B9325F072B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240C9AB-22E5-4B15-9968-9BFD9A52E7CB}">
  <ds:schemaRefs>
    <ds:schemaRef ds:uri="http://purl.org/dc/terms/"/>
    <ds:schemaRef ds:uri="http://schemas.microsoft.com/office/2006/documentManagement/types"/>
    <ds:schemaRef ds:uri="71af3243-3dd4-4a8d-8c0d-dd76da1f02a5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Custom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Thanks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2020-08-16T23:01:46Z</dcterms:created>
  <dcterms:modified xsi:type="dcterms:W3CDTF">2024-11-22T12:28:46Z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