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6" r:id="rId4"/>
    <p:sldId id="267" r:id="rId5"/>
    <p:sldId id="268" r:id="rId6"/>
    <p:sldId id="269" r:id="rId7"/>
    <p:sldId id="270" r:id="rId8"/>
    <p:sldId id="265" r:id="rId9"/>
  </p:sldIdLst>
  <p:sldSz cx="18288000" cy="10287000"/>
  <p:notesSz cx="6858000" cy="9144000"/>
  <p:embeddedFontLst>
    <p:embeddedFont>
      <p:font typeface="Calibri" pitchFamily="34" charset="0"/>
      <p:regular r:id="rId10"/>
      <p:bold r:id="rId11"/>
      <p:italic r:id="rId12"/>
      <p:boldItalic r:id="rId13"/>
    </p:embeddedFont>
    <p:embeddedFont>
      <p:font typeface="League Spartan"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uth-server.com/authorize?client_id=abc123&amp;redirect_uri=http://malicious-site.com"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2356792" y="2705100"/>
            <a:ext cx="14712008" cy="2900794"/>
          </a:xfrm>
          <a:prstGeom prst="rect">
            <a:avLst/>
          </a:prstGeom>
        </p:spPr>
        <p:txBody>
          <a:bodyPr wrap="square" lIns="0" tIns="0" rIns="0" bIns="0" rtlCol="0" anchor="t">
            <a:spAutoFit/>
          </a:bodyPr>
          <a:lstStyle/>
          <a:p>
            <a:pPr algn="ctr">
              <a:lnSpc>
                <a:spcPts val="12049"/>
              </a:lnSpc>
            </a:pPr>
            <a:r>
              <a:rPr lang="en-US" sz="5400" b="1" spc="1136" dirty="0">
                <a:solidFill>
                  <a:srgbClr val="FFFFFF"/>
                </a:solidFill>
                <a:latin typeface="League Spartan"/>
                <a:ea typeface="League Spartan"/>
                <a:cs typeface="League Spartan"/>
                <a:sym typeface="League Spartan"/>
              </a:rPr>
              <a:t>Open redirector </a:t>
            </a:r>
            <a:endParaRPr lang="en-US" sz="5400" b="1" spc="1136" dirty="0" smtClean="0">
              <a:solidFill>
                <a:srgbClr val="FFFFFF"/>
              </a:solidFill>
              <a:latin typeface="League Spartan"/>
              <a:ea typeface="League Spartan"/>
              <a:cs typeface="League Spartan"/>
              <a:sym typeface="League Spartan"/>
            </a:endParaRPr>
          </a:p>
          <a:p>
            <a:pPr algn="ctr">
              <a:lnSpc>
                <a:spcPts val="12049"/>
              </a:lnSpc>
            </a:pPr>
            <a:r>
              <a:rPr lang="en-US" sz="5400" b="1" spc="1136" dirty="0" smtClean="0">
                <a:solidFill>
                  <a:srgbClr val="FFFFFF"/>
                </a:solidFill>
                <a:latin typeface="League Spartan"/>
                <a:ea typeface="League Spartan"/>
                <a:cs typeface="League Spartan"/>
                <a:sym typeface="League Spartan"/>
              </a:rPr>
              <a:t>| </a:t>
            </a:r>
            <a:r>
              <a:rPr lang="en-US" sz="5400" b="1" spc="1136" dirty="0">
                <a:solidFill>
                  <a:srgbClr val="FFFFFF"/>
                </a:solidFill>
                <a:latin typeface="League Spartan"/>
                <a:ea typeface="League Spartan"/>
                <a:cs typeface="League Spartan"/>
                <a:sym typeface="League Spartan"/>
              </a:rPr>
              <a:t>PF 56 part 5</a:t>
            </a:r>
            <a:endParaRPr lang="en-US" sz="5400" b="1" spc="1136" dirty="0">
              <a:solidFill>
                <a:srgbClr val="FFFFFF"/>
              </a:solidFill>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2" name="TextBox 1"/>
          <p:cNvSpPr txBox="1"/>
          <p:nvPr/>
        </p:nvSpPr>
        <p:spPr>
          <a:xfrm>
            <a:off x="152400" y="2933700"/>
            <a:ext cx="17830800" cy="7017306"/>
          </a:xfrm>
          <a:prstGeom prst="rect">
            <a:avLst/>
          </a:prstGeom>
          <a:noFill/>
        </p:spPr>
        <p:txBody>
          <a:bodyPr wrap="square" rtlCol="0">
            <a:spAutoFit/>
          </a:bodyPr>
          <a:lstStyle/>
          <a:p>
            <a:r>
              <a:rPr lang="en-US" b="1" i="1" dirty="0">
                <a:solidFill>
                  <a:schemeClr val="bg1"/>
                </a:solidFill>
              </a:rPr>
              <a:t>What is Open Redirector Vulnerability?</a:t>
            </a:r>
          </a:p>
          <a:p>
            <a:r>
              <a:rPr lang="en-US" dirty="0">
                <a:solidFill>
                  <a:schemeClr val="bg1"/>
                </a:solidFill>
              </a:rPr>
              <a:t>An </a:t>
            </a:r>
            <a:r>
              <a:rPr lang="en-US" b="1" dirty="0">
                <a:solidFill>
                  <a:schemeClr val="bg1"/>
                </a:solidFill>
              </a:rPr>
              <a:t>open redirector vulnerability</a:t>
            </a:r>
            <a:r>
              <a:rPr lang="en-US" dirty="0">
                <a:solidFill>
                  <a:schemeClr val="bg1"/>
                </a:solidFill>
              </a:rPr>
              <a:t> occurs when an authorization server allows redirecting users to any arbitrary URL without proper validation. This flaw can be exploited by attackers to mislead users or steal sensitive information, such as tokens, codes, or credentials, during the </a:t>
            </a:r>
            <a:r>
              <a:rPr lang="en-US" dirty="0" err="1">
                <a:solidFill>
                  <a:schemeClr val="bg1"/>
                </a:solidFill>
              </a:rPr>
              <a:t>OAuth</a:t>
            </a:r>
            <a:r>
              <a:rPr lang="en-US" dirty="0">
                <a:solidFill>
                  <a:schemeClr val="bg1"/>
                </a:solidFill>
              </a:rPr>
              <a:t> or </a:t>
            </a:r>
            <a:r>
              <a:rPr lang="en-US" dirty="0" err="1">
                <a:solidFill>
                  <a:schemeClr val="bg1"/>
                </a:solidFill>
              </a:rPr>
              <a:t>OpenID</a:t>
            </a:r>
            <a:r>
              <a:rPr lang="en-US" dirty="0">
                <a:solidFill>
                  <a:schemeClr val="bg1"/>
                </a:solidFill>
              </a:rPr>
              <a:t> Connect flow</a:t>
            </a:r>
            <a:r>
              <a:rPr lang="en-US" dirty="0" smtClean="0">
                <a:solidFill>
                  <a:schemeClr val="bg1"/>
                </a:solidFill>
              </a:rPr>
              <a:t>.</a:t>
            </a:r>
          </a:p>
          <a:p>
            <a:endParaRPr lang="en-US" dirty="0">
              <a:solidFill>
                <a:schemeClr val="bg1"/>
              </a:solidFill>
            </a:endParaRPr>
          </a:p>
          <a:p>
            <a:r>
              <a:rPr lang="en-US" b="1" i="1" dirty="0">
                <a:solidFill>
                  <a:schemeClr val="bg1"/>
                </a:solidFill>
              </a:rPr>
              <a:t>How the Vulnerability Happens</a:t>
            </a:r>
            <a:r>
              <a:rPr lang="en-US" b="1" i="1" dirty="0" smtClean="0">
                <a:solidFill>
                  <a:schemeClr val="bg1"/>
                </a:solidFill>
              </a:rPr>
              <a:t>:</a:t>
            </a:r>
          </a:p>
          <a:p>
            <a:endParaRPr lang="en-US" b="1" i="1" dirty="0">
              <a:solidFill>
                <a:schemeClr val="bg1"/>
              </a:solidFill>
            </a:endParaRPr>
          </a:p>
          <a:p>
            <a:pPr marL="285750" indent="-285750">
              <a:buFont typeface="Wingdings" pitchFamily="2" charset="2"/>
              <a:buChar char="q"/>
            </a:pPr>
            <a:r>
              <a:rPr lang="en-US" b="1" dirty="0">
                <a:solidFill>
                  <a:schemeClr val="bg1"/>
                </a:solidFill>
              </a:rPr>
              <a:t>Redirect URI Manipulation:</a:t>
            </a:r>
          </a:p>
          <a:p>
            <a:pPr marL="742950" lvl="1" indent="-285750">
              <a:buFont typeface="Wingdings" pitchFamily="2" charset="2"/>
              <a:buChar char="§"/>
            </a:pPr>
            <a:r>
              <a:rPr lang="en-US" b="1" dirty="0">
                <a:solidFill>
                  <a:schemeClr val="bg1"/>
                </a:solidFill>
              </a:rPr>
              <a:t>The attacker alters the </a:t>
            </a:r>
            <a:r>
              <a:rPr lang="en-US" b="1" dirty="0" err="1">
                <a:solidFill>
                  <a:schemeClr val="bg1"/>
                </a:solidFill>
              </a:rPr>
              <a:t>redirect_uri</a:t>
            </a:r>
            <a:r>
              <a:rPr lang="en-US" b="1" dirty="0">
                <a:solidFill>
                  <a:schemeClr val="bg1"/>
                </a:solidFill>
              </a:rPr>
              <a:t> parameter in an </a:t>
            </a:r>
            <a:r>
              <a:rPr lang="en-US" b="1" dirty="0" err="1">
                <a:solidFill>
                  <a:schemeClr val="bg1"/>
                </a:solidFill>
              </a:rPr>
              <a:t>OAuth</a:t>
            </a:r>
            <a:r>
              <a:rPr lang="en-US" b="1" dirty="0">
                <a:solidFill>
                  <a:schemeClr val="bg1"/>
                </a:solidFill>
              </a:rPr>
              <a:t> authorization request to point to their malicious website.</a:t>
            </a:r>
          </a:p>
          <a:p>
            <a:pPr marL="742950" lvl="1" indent="-285750">
              <a:buFont typeface="Wingdings" pitchFamily="2" charset="2"/>
              <a:buChar char="§"/>
            </a:pPr>
            <a:r>
              <a:rPr lang="en-US" b="1" dirty="0">
                <a:solidFill>
                  <a:schemeClr val="bg1"/>
                </a:solidFill>
              </a:rPr>
              <a:t>The authorization server does not verify the legitimacy of the redirect URI.</a:t>
            </a:r>
          </a:p>
          <a:p>
            <a:pPr marL="742950" lvl="1" indent="-285750">
              <a:buFont typeface="Wingdings" pitchFamily="2" charset="2"/>
              <a:buChar char="§"/>
            </a:pPr>
            <a:r>
              <a:rPr lang="en-US" b="1" dirty="0">
                <a:solidFill>
                  <a:schemeClr val="bg1"/>
                </a:solidFill>
              </a:rPr>
              <a:t>After authentication, users are redirected to the malicious site instead of the legitimate application.</a:t>
            </a:r>
          </a:p>
          <a:p>
            <a:pPr marL="285750" indent="-285750">
              <a:buFont typeface="Wingdings" pitchFamily="2" charset="2"/>
              <a:buChar char="q"/>
            </a:pPr>
            <a:r>
              <a:rPr lang="en-US" b="1" dirty="0">
                <a:solidFill>
                  <a:schemeClr val="bg1"/>
                </a:solidFill>
              </a:rPr>
              <a:t>Use of Fragments or </a:t>
            </a:r>
            <a:r>
              <a:rPr lang="en-US" b="1" dirty="0" err="1">
                <a:solidFill>
                  <a:schemeClr val="bg1"/>
                </a:solidFill>
              </a:rPr>
              <a:t>Referer</a:t>
            </a:r>
            <a:r>
              <a:rPr lang="en-US" b="1" dirty="0">
                <a:solidFill>
                  <a:schemeClr val="bg1"/>
                </a:solidFill>
              </a:rPr>
              <a:t> Headers:</a:t>
            </a:r>
          </a:p>
          <a:p>
            <a:pPr marL="742950" lvl="1" indent="-285750">
              <a:buFont typeface="Wingdings" pitchFamily="2" charset="2"/>
              <a:buChar char="§"/>
            </a:pPr>
            <a:r>
              <a:rPr lang="en-US" b="1" dirty="0">
                <a:solidFill>
                  <a:schemeClr val="bg1"/>
                </a:solidFill>
              </a:rPr>
              <a:t>Sensitive information (like access tokens or error details) might leak through URL fragments or </a:t>
            </a:r>
            <a:r>
              <a:rPr lang="en-US" b="1" dirty="0" err="1">
                <a:solidFill>
                  <a:schemeClr val="bg1"/>
                </a:solidFill>
              </a:rPr>
              <a:t>Referer</a:t>
            </a:r>
            <a:r>
              <a:rPr lang="en-US" b="1" dirty="0">
                <a:solidFill>
                  <a:schemeClr val="bg1"/>
                </a:solidFill>
              </a:rPr>
              <a:t> headers to malicious sites, especially during redirection.</a:t>
            </a:r>
          </a:p>
          <a:p>
            <a:endParaRPr lang="en-US" dirty="0" smtClean="0">
              <a:solidFill>
                <a:schemeClr val="bg1"/>
              </a:solidFill>
            </a:endParaRPr>
          </a:p>
          <a:p>
            <a:endParaRPr lang="en-US" b="1" dirty="0">
              <a:solidFill>
                <a:schemeClr val="bg1"/>
              </a:solidFill>
            </a:endParaRPr>
          </a:p>
          <a:p>
            <a:r>
              <a:rPr lang="en-US" b="1" dirty="0">
                <a:solidFill>
                  <a:schemeClr val="bg1"/>
                </a:solidFill>
              </a:rPr>
              <a:t>Consequences</a:t>
            </a:r>
            <a:r>
              <a:rPr lang="en-US" b="1" dirty="0" smtClean="0">
                <a:solidFill>
                  <a:schemeClr val="bg1"/>
                </a:solidFill>
              </a:rPr>
              <a:t>:</a:t>
            </a:r>
          </a:p>
          <a:p>
            <a:endParaRPr lang="en-US" b="1" dirty="0">
              <a:solidFill>
                <a:schemeClr val="bg1"/>
              </a:solidFill>
            </a:endParaRPr>
          </a:p>
          <a:p>
            <a:pPr marL="285750" indent="-285750">
              <a:buFont typeface="Wingdings" pitchFamily="2" charset="2"/>
              <a:buChar char="Ø"/>
            </a:pPr>
            <a:r>
              <a:rPr lang="en-US" b="1" dirty="0">
                <a:solidFill>
                  <a:schemeClr val="bg1"/>
                </a:solidFill>
              </a:rPr>
              <a:t>Phishing Attacks:</a:t>
            </a:r>
            <a:br>
              <a:rPr lang="en-US" b="1" dirty="0">
                <a:solidFill>
                  <a:schemeClr val="bg1"/>
                </a:solidFill>
              </a:rPr>
            </a:br>
            <a:r>
              <a:rPr lang="en-US" b="1" dirty="0">
                <a:solidFill>
                  <a:schemeClr val="bg1"/>
                </a:solidFill>
              </a:rPr>
              <a:t>Users are redirected to fake websites that mimic legitimate ones, where attackers can steal login credentials or other sensitive information.</a:t>
            </a:r>
          </a:p>
          <a:p>
            <a:pPr marL="285750" indent="-285750">
              <a:buFont typeface="Wingdings" pitchFamily="2" charset="2"/>
              <a:buChar char="Ø"/>
            </a:pPr>
            <a:r>
              <a:rPr lang="en-US" b="1" dirty="0">
                <a:solidFill>
                  <a:schemeClr val="bg1"/>
                </a:solidFill>
              </a:rPr>
              <a:t>Token or Authorization Code Theft:</a:t>
            </a:r>
            <a:br>
              <a:rPr lang="en-US" b="1" dirty="0">
                <a:solidFill>
                  <a:schemeClr val="bg1"/>
                </a:solidFill>
              </a:rPr>
            </a:br>
            <a:r>
              <a:rPr lang="en-US" b="1" dirty="0">
                <a:solidFill>
                  <a:schemeClr val="bg1"/>
                </a:solidFill>
              </a:rPr>
              <a:t>Attackers intercept tokens or authorization codes sent to the malicious redirect URI and use them to access the victim’s resources.</a:t>
            </a:r>
          </a:p>
          <a:p>
            <a:pPr marL="285750" indent="-285750">
              <a:buFont typeface="Wingdings" pitchFamily="2" charset="2"/>
              <a:buChar char="Ø"/>
            </a:pPr>
            <a:r>
              <a:rPr lang="en-US" b="1" dirty="0">
                <a:solidFill>
                  <a:schemeClr val="bg1"/>
                </a:solidFill>
              </a:rPr>
              <a:t>User Confusion and Trust Issues:</a:t>
            </a:r>
            <a:br>
              <a:rPr lang="en-US" b="1" dirty="0">
                <a:solidFill>
                  <a:schemeClr val="bg1"/>
                </a:solidFill>
              </a:rPr>
            </a:br>
            <a:r>
              <a:rPr lang="en-US" b="1" dirty="0">
                <a:solidFill>
                  <a:schemeClr val="bg1"/>
                </a:solidFill>
              </a:rPr>
              <a:t>Users might lose trust in the legitimate platform if they are redirected to malicious or suspicious sites.</a:t>
            </a:r>
          </a:p>
          <a:p>
            <a:pPr marL="285750" indent="-285750">
              <a:buFont typeface="Wingdings" pitchFamily="2" charset="2"/>
              <a:buChar char="Ø"/>
            </a:pPr>
            <a:r>
              <a:rPr lang="en-US" b="1" dirty="0">
                <a:solidFill>
                  <a:schemeClr val="bg1"/>
                </a:solidFill>
              </a:rPr>
              <a:t>Malware Distribution:</a:t>
            </a:r>
            <a:br>
              <a:rPr lang="en-US" b="1" dirty="0">
                <a:solidFill>
                  <a:schemeClr val="bg1"/>
                </a:solidFill>
              </a:rPr>
            </a:br>
            <a:r>
              <a:rPr lang="en-US" b="1" dirty="0">
                <a:solidFill>
                  <a:schemeClr val="bg1"/>
                </a:solidFill>
              </a:rPr>
              <a:t>Redirects can lead to malicious sites that deliver malware or spyware to users’ devices.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5" name="TextBox 4"/>
          <p:cNvSpPr txBox="1"/>
          <p:nvPr/>
        </p:nvSpPr>
        <p:spPr>
          <a:xfrm>
            <a:off x="228600" y="2720897"/>
            <a:ext cx="17907000" cy="3139321"/>
          </a:xfrm>
          <a:prstGeom prst="rect">
            <a:avLst/>
          </a:prstGeom>
          <a:solidFill>
            <a:schemeClr val="tx1">
              <a:lumMod val="95000"/>
              <a:lumOff val="5000"/>
            </a:schemeClr>
          </a:solidFill>
        </p:spPr>
        <p:txBody>
          <a:bodyPr wrap="square" rtlCol="0">
            <a:spAutoFit/>
          </a:bodyPr>
          <a:lstStyle/>
          <a:p>
            <a:r>
              <a:rPr lang="en-US" b="1" dirty="0">
                <a:solidFill>
                  <a:schemeClr val="bg1"/>
                </a:solidFill>
              </a:rPr>
              <a:t>Examples of Exploitation</a:t>
            </a:r>
            <a:r>
              <a:rPr lang="en-US" b="1" dirty="0" smtClean="0">
                <a:solidFill>
                  <a:schemeClr val="bg1"/>
                </a:solidFill>
              </a:rPr>
              <a:t>:</a:t>
            </a:r>
          </a:p>
          <a:p>
            <a:endParaRPr lang="en-US" b="1" dirty="0">
              <a:solidFill>
                <a:schemeClr val="bg1"/>
              </a:solidFill>
            </a:endParaRPr>
          </a:p>
          <a:p>
            <a:pPr marL="342900" indent="-342900">
              <a:buFont typeface="+mj-lt"/>
              <a:buAutoNum type="arabicPeriod"/>
            </a:pPr>
            <a:r>
              <a:rPr lang="en-US" b="1" dirty="0">
                <a:solidFill>
                  <a:schemeClr val="bg1"/>
                </a:solidFill>
              </a:rPr>
              <a:t>Crafted Malicious Link</a:t>
            </a:r>
            <a:r>
              <a:rPr lang="en-US" b="1" dirty="0" smtClean="0">
                <a:solidFill>
                  <a:schemeClr val="bg1"/>
                </a:solidFill>
              </a:rPr>
              <a:t>:</a:t>
            </a:r>
          </a:p>
          <a:p>
            <a:endParaRPr lang="en-US" b="1" dirty="0">
              <a:solidFill>
                <a:schemeClr val="bg1"/>
              </a:solidFill>
            </a:endParaRPr>
          </a:p>
          <a:p>
            <a:pPr marL="742950" lvl="1" indent="-285750">
              <a:buFont typeface="Wingdings" pitchFamily="2" charset="2"/>
              <a:buChar char="§"/>
            </a:pPr>
            <a:r>
              <a:rPr lang="en-US" dirty="0" smtClean="0">
                <a:solidFill>
                  <a:schemeClr val="bg1"/>
                </a:solidFill>
              </a:rPr>
              <a:t>The </a:t>
            </a:r>
            <a:r>
              <a:rPr lang="en-US" dirty="0">
                <a:solidFill>
                  <a:schemeClr val="bg1"/>
                </a:solidFill>
              </a:rPr>
              <a:t>attacker sends a crafted URL like</a:t>
            </a:r>
            <a:r>
              <a:rPr lang="en-US" dirty="0" smtClean="0">
                <a:solidFill>
                  <a:schemeClr val="bg1"/>
                </a:solidFill>
              </a:rPr>
              <a:t>::</a:t>
            </a:r>
          </a:p>
          <a:p>
            <a:pPr lvl="1"/>
            <a:r>
              <a:rPr lang="en-US" b="1" dirty="0">
                <a:solidFill>
                  <a:schemeClr val="bg1"/>
                </a:solidFill>
              </a:rPr>
              <a:t>      </a:t>
            </a:r>
            <a:r>
              <a:rPr lang="en-US" b="1" dirty="0">
                <a:solidFill>
                  <a:schemeClr val="bg1"/>
                </a:solidFill>
                <a:hlinkClick r:id="rId3"/>
              </a:rPr>
              <a:t>https://auth-server.com/authorize?client_id=abc123&amp;redirect_uri=http://</a:t>
            </a:r>
            <a:r>
              <a:rPr lang="en-US" b="1" dirty="0" smtClean="0">
                <a:solidFill>
                  <a:schemeClr val="bg1"/>
                </a:solidFill>
                <a:hlinkClick r:id="rId3"/>
              </a:rPr>
              <a:t>malicious-site.com</a:t>
            </a:r>
            <a:endParaRPr lang="en-US" b="1" dirty="0" smtClean="0">
              <a:solidFill>
                <a:schemeClr val="bg1"/>
              </a:solidFill>
            </a:endParaRPr>
          </a:p>
          <a:p>
            <a:pPr marL="742950" lvl="1" indent="-285750">
              <a:buFont typeface="Wingdings" pitchFamily="2" charset="2"/>
              <a:buChar char="§"/>
            </a:pPr>
            <a:r>
              <a:rPr lang="en-US" dirty="0">
                <a:solidFill>
                  <a:schemeClr val="bg1"/>
                </a:solidFill>
              </a:rPr>
              <a:t>When the user clicks the link, authenticates, and logs in, they are redirected to the attacker's malicious site</a:t>
            </a:r>
            <a:r>
              <a:rPr lang="en-US" dirty="0" smtClean="0">
                <a:solidFill>
                  <a:schemeClr val="bg1"/>
                </a:solidFill>
              </a:rPr>
              <a:t>.</a:t>
            </a:r>
            <a:endParaRPr lang="en-US" b="1" dirty="0">
              <a:solidFill>
                <a:schemeClr val="bg1"/>
              </a:solidFill>
            </a:endParaRPr>
          </a:p>
          <a:p>
            <a:pPr lvl="1"/>
            <a:endParaRPr lang="en-US" b="1" dirty="0">
              <a:solidFill>
                <a:schemeClr val="bg1"/>
              </a:solidFill>
            </a:endParaRPr>
          </a:p>
          <a:p>
            <a:pPr lvl="1"/>
            <a:r>
              <a:rPr lang="en-US" dirty="0" smtClean="0">
                <a:solidFill>
                  <a:schemeClr val="bg1"/>
                </a:solidFill>
              </a:rPr>
              <a:t>2. Token </a:t>
            </a:r>
            <a:r>
              <a:rPr lang="en-US" dirty="0">
                <a:solidFill>
                  <a:schemeClr val="bg1"/>
                </a:solidFill>
              </a:rPr>
              <a:t>Interception via Open </a:t>
            </a:r>
            <a:r>
              <a:rPr lang="en-US" dirty="0" smtClean="0">
                <a:solidFill>
                  <a:schemeClr val="bg1"/>
                </a:solidFill>
              </a:rPr>
              <a:t>Redirects:</a:t>
            </a:r>
          </a:p>
          <a:p>
            <a:pPr lvl="1"/>
            <a:endParaRPr lang="en-US" dirty="0" smtClean="0">
              <a:solidFill>
                <a:schemeClr val="bg1"/>
              </a:solidFill>
            </a:endParaRPr>
          </a:p>
          <a:p>
            <a:pPr marL="742950" lvl="1" indent="-285750">
              <a:buFont typeface="Wingdings" pitchFamily="2" charset="2"/>
              <a:buChar char="§"/>
            </a:pPr>
            <a:r>
              <a:rPr lang="en-US" dirty="0">
                <a:solidFill>
                  <a:schemeClr val="bg1"/>
                </a:solidFill>
              </a:rPr>
              <a:t>The malicious site intercepts sensitive tokens or codes during redirection and uses them to impersonate the user.</a:t>
            </a:r>
          </a:p>
        </p:txBody>
      </p:sp>
    </p:spTree>
    <p:extLst>
      <p:ext uri="{BB962C8B-B14F-4D97-AF65-F5344CB8AC3E}">
        <p14:creationId xmlns:p14="http://schemas.microsoft.com/office/powerpoint/2010/main" val="76265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2" name="TextBox 1"/>
          <p:cNvSpPr txBox="1"/>
          <p:nvPr/>
        </p:nvSpPr>
        <p:spPr>
          <a:xfrm>
            <a:off x="152400" y="2503378"/>
            <a:ext cx="17830800" cy="7848302"/>
          </a:xfrm>
          <a:prstGeom prst="rect">
            <a:avLst/>
          </a:prstGeom>
          <a:noFill/>
        </p:spPr>
        <p:txBody>
          <a:bodyPr wrap="square" rtlCol="0">
            <a:spAutoFit/>
          </a:bodyPr>
          <a:lstStyle/>
          <a:p>
            <a:r>
              <a:rPr lang="en-US" b="1" dirty="0">
                <a:solidFill>
                  <a:schemeClr val="bg1"/>
                </a:solidFill>
              </a:rPr>
              <a:t>Prevention Best Practices</a:t>
            </a:r>
            <a:r>
              <a:rPr lang="en-US" b="1" dirty="0" smtClean="0">
                <a:solidFill>
                  <a:schemeClr val="bg1"/>
                </a:solidFill>
              </a:rPr>
              <a:t>:</a:t>
            </a:r>
          </a:p>
          <a:p>
            <a:endParaRPr lang="en-US" b="1" dirty="0">
              <a:solidFill>
                <a:schemeClr val="bg1"/>
              </a:solidFill>
            </a:endParaRPr>
          </a:p>
          <a:p>
            <a:r>
              <a:rPr lang="en-US" b="1" dirty="0">
                <a:solidFill>
                  <a:schemeClr val="bg1"/>
                </a:solidFill>
              </a:rPr>
              <a:t>1. Strict Redirect URI Validation:</a:t>
            </a:r>
          </a:p>
          <a:p>
            <a:r>
              <a:rPr lang="en-US" b="1" dirty="0">
                <a:solidFill>
                  <a:schemeClr val="bg1"/>
                </a:solidFill>
              </a:rPr>
              <a:t>Only allow redirect URIs that are pre-registered and match exactly with the client application configuration.</a:t>
            </a:r>
          </a:p>
          <a:p>
            <a:r>
              <a:rPr lang="en-US" b="1" dirty="0">
                <a:solidFill>
                  <a:schemeClr val="bg1"/>
                </a:solidFill>
              </a:rPr>
              <a:t>Avoid allowing dynamic or user-controlled redirect URIs</a:t>
            </a:r>
            <a:r>
              <a:rPr lang="en-US" b="1" dirty="0" smtClean="0">
                <a:solidFill>
                  <a:schemeClr val="bg1"/>
                </a:solidFill>
              </a:rPr>
              <a:t>.</a:t>
            </a:r>
          </a:p>
          <a:p>
            <a:endParaRPr lang="en-US" b="1" dirty="0">
              <a:solidFill>
                <a:schemeClr val="bg1"/>
              </a:solidFill>
            </a:endParaRPr>
          </a:p>
          <a:p>
            <a:r>
              <a:rPr lang="en-US" b="1" dirty="0">
                <a:solidFill>
                  <a:schemeClr val="bg1"/>
                </a:solidFill>
              </a:rPr>
              <a:t>2. Use of Exact Matches:</a:t>
            </a:r>
          </a:p>
          <a:p>
            <a:r>
              <a:rPr lang="en-US" b="1" dirty="0">
                <a:solidFill>
                  <a:schemeClr val="bg1"/>
                </a:solidFill>
              </a:rPr>
              <a:t>Enforce strict URI comparison (including the query parameters) to prevent partial matches with malicious sites</a:t>
            </a:r>
            <a:r>
              <a:rPr lang="en-US" b="1" dirty="0" smtClean="0">
                <a:solidFill>
                  <a:schemeClr val="bg1"/>
                </a:solidFill>
              </a:rPr>
              <a:t>.</a:t>
            </a:r>
          </a:p>
          <a:p>
            <a:endParaRPr lang="en-US" b="1" dirty="0">
              <a:solidFill>
                <a:schemeClr val="bg1"/>
              </a:solidFill>
            </a:endParaRPr>
          </a:p>
          <a:p>
            <a:r>
              <a:rPr lang="en-US" b="1" dirty="0">
                <a:solidFill>
                  <a:schemeClr val="bg1"/>
                </a:solidFill>
              </a:rPr>
              <a:t>3. Logging and Monitoring:</a:t>
            </a:r>
          </a:p>
          <a:p>
            <a:r>
              <a:rPr lang="en-US" b="1" dirty="0">
                <a:solidFill>
                  <a:schemeClr val="bg1"/>
                </a:solidFill>
              </a:rPr>
              <a:t>Log all </a:t>
            </a:r>
            <a:r>
              <a:rPr lang="en-US" b="1" dirty="0" err="1">
                <a:solidFill>
                  <a:schemeClr val="bg1"/>
                </a:solidFill>
              </a:rPr>
              <a:t>redirect_uri</a:t>
            </a:r>
            <a:r>
              <a:rPr lang="en-US" b="1" dirty="0">
                <a:solidFill>
                  <a:schemeClr val="bg1"/>
                </a:solidFill>
              </a:rPr>
              <a:t> usage and monitor for suspicious patterns or unusual redirects.</a:t>
            </a:r>
          </a:p>
          <a:p>
            <a:r>
              <a:rPr lang="en-US" b="1" dirty="0">
                <a:solidFill>
                  <a:schemeClr val="bg1"/>
                </a:solidFill>
              </a:rPr>
              <a:t>Investigate repeated use of unregistered or invalid URIs</a:t>
            </a:r>
            <a:r>
              <a:rPr lang="en-US" b="1" dirty="0" smtClean="0">
                <a:solidFill>
                  <a:schemeClr val="bg1"/>
                </a:solidFill>
              </a:rPr>
              <a:t>.</a:t>
            </a:r>
          </a:p>
          <a:p>
            <a:endParaRPr lang="en-US" b="1" dirty="0">
              <a:solidFill>
                <a:schemeClr val="bg1"/>
              </a:solidFill>
            </a:endParaRPr>
          </a:p>
          <a:p>
            <a:r>
              <a:rPr lang="en-US" b="1" dirty="0">
                <a:solidFill>
                  <a:schemeClr val="bg1"/>
                </a:solidFill>
              </a:rPr>
              <a:t>4. Limit Sensitive Data Exposure:</a:t>
            </a:r>
          </a:p>
          <a:p>
            <a:r>
              <a:rPr lang="en-US" b="1" dirty="0">
                <a:solidFill>
                  <a:schemeClr val="bg1"/>
                </a:solidFill>
              </a:rPr>
              <a:t>Do not include sensitive information (like tokens or authorization codes) in URL fragments or query parameters.</a:t>
            </a:r>
          </a:p>
          <a:p>
            <a:r>
              <a:rPr lang="en-US" b="1" dirty="0">
                <a:solidFill>
                  <a:schemeClr val="bg1"/>
                </a:solidFill>
              </a:rPr>
              <a:t>Use POST requests or secure cookie storage for sensitive data transmission</a:t>
            </a:r>
            <a:r>
              <a:rPr lang="en-US" b="1" dirty="0" smtClean="0">
                <a:solidFill>
                  <a:schemeClr val="bg1"/>
                </a:solidFill>
              </a:rPr>
              <a:t>.</a:t>
            </a:r>
          </a:p>
          <a:p>
            <a:endParaRPr lang="en-US" b="1" dirty="0">
              <a:solidFill>
                <a:schemeClr val="bg1"/>
              </a:solidFill>
            </a:endParaRPr>
          </a:p>
          <a:p>
            <a:r>
              <a:rPr lang="en-US" b="1" dirty="0">
                <a:solidFill>
                  <a:schemeClr val="bg1"/>
                </a:solidFill>
              </a:rPr>
              <a:t>5. Whitelist Trusted Domains:</a:t>
            </a:r>
          </a:p>
          <a:p>
            <a:r>
              <a:rPr lang="en-US" b="1" dirty="0">
                <a:solidFill>
                  <a:schemeClr val="bg1"/>
                </a:solidFill>
              </a:rPr>
              <a:t>Create a list of trusted domains or base URIs and allow redirects only to these domains.</a:t>
            </a:r>
          </a:p>
          <a:p>
            <a:r>
              <a:rPr lang="en-US" b="1" dirty="0">
                <a:solidFill>
                  <a:schemeClr val="bg1"/>
                </a:solidFill>
              </a:rPr>
              <a:t>Block any attempt to redirect to unknown or untrusted domains</a:t>
            </a:r>
            <a:r>
              <a:rPr lang="en-US" b="1" dirty="0" smtClean="0">
                <a:solidFill>
                  <a:schemeClr val="bg1"/>
                </a:solidFill>
              </a:rPr>
              <a:t>.</a:t>
            </a:r>
          </a:p>
          <a:p>
            <a:endParaRPr lang="en-US" b="1" dirty="0">
              <a:solidFill>
                <a:schemeClr val="bg1"/>
              </a:solidFill>
            </a:endParaRPr>
          </a:p>
          <a:p>
            <a:r>
              <a:rPr lang="en-US" b="1" dirty="0">
                <a:solidFill>
                  <a:schemeClr val="bg1"/>
                </a:solidFill>
              </a:rPr>
              <a:t>6. Secure Error Handling:</a:t>
            </a:r>
          </a:p>
          <a:p>
            <a:r>
              <a:rPr lang="en-US" b="1" dirty="0">
                <a:solidFill>
                  <a:schemeClr val="bg1"/>
                </a:solidFill>
              </a:rPr>
              <a:t>When errors occur, avoid exposing sensitive information in the URL (like error details or tokens).</a:t>
            </a:r>
          </a:p>
          <a:p>
            <a:r>
              <a:rPr lang="en-US" b="1" dirty="0">
                <a:solidFill>
                  <a:schemeClr val="bg1"/>
                </a:solidFill>
              </a:rPr>
              <a:t>Redirect users to a neutral and secure error page</a:t>
            </a:r>
            <a:r>
              <a:rPr lang="en-US" b="1" dirty="0" smtClean="0">
                <a:solidFill>
                  <a:schemeClr val="bg1"/>
                </a:solidFill>
              </a:rPr>
              <a:t>.</a:t>
            </a:r>
          </a:p>
          <a:p>
            <a:endParaRPr lang="en-US" b="1" dirty="0">
              <a:solidFill>
                <a:schemeClr val="bg1"/>
              </a:solidFill>
            </a:endParaRPr>
          </a:p>
          <a:p>
            <a:r>
              <a:rPr lang="en-US" b="1" dirty="0">
                <a:solidFill>
                  <a:schemeClr val="bg1"/>
                </a:solidFill>
              </a:rPr>
              <a:t>7. Use PKCE (Proof Key for Code Exchange):</a:t>
            </a:r>
          </a:p>
          <a:p>
            <a:r>
              <a:rPr lang="en-US" b="1" dirty="0">
                <a:solidFill>
                  <a:schemeClr val="bg1"/>
                </a:solidFill>
              </a:rPr>
              <a:t>Require PKCE in the authorization process to secure the exchange of codes and reduce the impact of intercepted tokens.</a:t>
            </a:r>
          </a:p>
          <a:p>
            <a:endParaRPr lang="en-US" dirty="0"/>
          </a:p>
        </p:txBody>
      </p:sp>
    </p:spTree>
    <p:extLst>
      <p:ext uri="{BB962C8B-B14F-4D97-AF65-F5344CB8AC3E}">
        <p14:creationId xmlns:p14="http://schemas.microsoft.com/office/powerpoint/2010/main" val="125124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2" name="TextBox 1"/>
          <p:cNvSpPr txBox="1"/>
          <p:nvPr/>
        </p:nvSpPr>
        <p:spPr>
          <a:xfrm>
            <a:off x="152400" y="2503378"/>
            <a:ext cx="17830800" cy="8125301"/>
          </a:xfrm>
          <a:prstGeom prst="rect">
            <a:avLst/>
          </a:prstGeom>
          <a:noFill/>
        </p:spPr>
        <p:txBody>
          <a:bodyPr wrap="square" rtlCol="0">
            <a:spAutoFit/>
          </a:bodyPr>
          <a:lstStyle/>
          <a:p>
            <a:r>
              <a:rPr lang="en-US" b="1" dirty="0">
                <a:solidFill>
                  <a:schemeClr val="bg1"/>
                </a:solidFill>
              </a:rPr>
              <a:t>Key Takeaways</a:t>
            </a:r>
            <a:r>
              <a:rPr lang="en-US" b="1" dirty="0" smtClean="0">
                <a:solidFill>
                  <a:schemeClr val="bg1"/>
                </a:solidFill>
              </a:rPr>
              <a:t>:</a:t>
            </a:r>
          </a:p>
          <a:p>
            <a:endParaRPr lang="en-US" b="1" dirty="0">
              <a:solidFill>
                <a:schemeClr val="bg1"/>
              </a:solidFill>
            </a:endParaRPr>
          </a:p>
          <a:p>
            <a:pPr marL="285750" indent="-285750">
              <a:buFont typeface="Wingdings" pitchFamily="2" charset="2"/>
              <a:buChar char="v"/>
            </a:pPr>
            <a:r>
              <a:rPr lang="en-US" b="1" dirty="0">
                <a:solidFill>
                  <a:schemeClr val="bg1"/>
                </a:solidFill>
              </a:rPr>
              <a:t>Open redirect vulnerabilities can lead to phishing, token theft, and user impersonation.</a:t>
            </a:r>
          </a:p>
          <a:p>
            <a:pPr marL="285750" indent="-285750">
              <a:buFont typeface="Wingdings" pitchFamily="2" charset="2"/>
              <a:buChar char="v"/>
            </a:pPr>
            <a:r>
              <a:rPr lang="en-US" b="1" dirty="0">
                <a:solidFill>
                  <a:schemeClr val="bg1"/>
                </a:solidFill>
              </a:rPr>
              <a:t>Proper validation of redirect URIs is the most effective way to mitigate this risk.</a:t>
            </a:r>
          </a:p>
          <a:p>
            <a:pPr marL="285750" indent="-285750">
              <a:buFont typeface="Wingdings" pitchFamily="2" charset="2"/>
              <a:buChar char="v"/>
            </a:pPr>
            <a:r>
              <a:rPr lang="en-US" b="1" dirty="0">
                <a:solidFill>
                  <a:schemeClr val="bg1"/>
                </a:solidFill>
              </a:rPr>
              <a:t>Sensitive data should not be exposed through URLs, fragments, or </a:t>
            </a:r>
            <a:r>
              <a:rPr lang="en-US" b="1" dirty="0" err="1">
                <a:solidFill>
                  <a:schemeClr val="bg1"/>
                </a:solidFill>
              </a:rPr>
              <a:t>Referer</a:t>
            </a:r>
            <a:r>
              <a:rPr lang="en-US" b="1" dirty="0">
                <a:solidFill>
                  <a:schemeClr val="bg1"/>
                </a:solidFill>
              </a:rPr>
              <a:t> headers.</a:t>
            </a:r>
          </a:p>
          <a:p>
            <a:pPr marL="285750" indent="-285750">
              <a:buFont typeface="Wingdings" pitchFamily="2" charset="2"/>
              <a:buChar char="v"/>
            </a:pPr>
            <a:r>
              <a:rPr lang="en-US" b="1" dirty="0">
                <a:solidFill>
                  <a:schemeClr val="bg1"/>
                </a:solidFill>
              </a:rPr>
              <a:t>Constantly monitor and log redirect activity for potential misuse</a:t>
            </a:r>
            <a:r>
              <a:rPr lang="en-US" b="1" dirty="0" smtClean="0">
                <a:solidFill>
                  <a:schemeClr val="bg1"/>
                </a:solidFill>
              </a:rPr>
              <a:t>.</a:t>
            </a:r>
          </a:p>
          <a:p>
            <a:endParaRPr lang="en-US" b="1" dirty="0">
              <a:solidFill>
                <a:schemeClr val="bg1"/>
              </a:solidFill>
            </a:endParaRPr>
          </a:p>
          <a:p>
            <a:r>
              <a:rPr lang="en-US" b="1" dirty="0">
                <a:solidFill>
                  <a:schemeClr val="bg1"/>
                </a:solidFill>
              </a:rPr>
              <a:t>By implementing these measures, you can significantly reduce the risk of open redirector vulnerabilities in your authorization server.</a:t>
            </a:r>
          </a:p>
          <a:p>
            <a:endParaRPr lang="en-US" dirty="0" smtClean="0"/>
          </a:p>
          <a:p>
            <a:endParaRPr lang="en-US" dirty="0"/>
          </a:p>
          <a:p>
            <a:r>
              <a:rPr lang="en-US" dirty="0" smtClean="0"/>
              <a:t>====================================================================================================================================================</a:t>
            </a:r>
          </a:p>
          <a:p>
            <a:endParaRPr lang="en-US" dirty="0"/>
          </a:p>
          <a:p>
            <a:r>
              <a:rPr lang="en-US" b="1" dirty="0">
                <a:solidFill>
                  <a:schemeClr val="bg1"/>
                </a:solidFill>
              </a:rPr>
              <a:t>Handling Open Redirector </a:t>
            </a:r>
            <a:r>
              <a:rPr lang="en-US" b="1" dirty="0" smtClean="0">
                <a:solidFill>
                  <a:schemeClr val="bg1"/>
                </a:solidFill>
              </a:rPr>
              <a:t>Vulnerabilities</a:t>
            </a:r>
          </a:p>
          <a:p>
            <a:endParaRPr lang="en-US" b="1" dirty="0">
              <a:solidFill>
                <a:schemeClr val="bg1"/>
              </a:solidFill>
            </a:endParaRPr>
          </a:p>
          <a:p>
            <a:r>
              <a:rPr lang="en-US" b="1" dirty="0">
                <a:solidFill>
                  <a:schemeClr val="bg1"/>
                </a:solidFill>
              </a:rPr>
              <a:t>What Are the Risks?</a:t>
            </a:r>
          </a:p>
          <a:p>
            <a:r>
              <a:rPr lang="en-US" dirty="0">
                <a:solidFill>
                  <a:schemeClr val="bg1"/>
                </a:solidFill>
              </a:rPr>
              <a:t>When dealing with open redirector vulnerabilities, sensitive information such as </a:t>
            </a:r>
            <a:r>
              <a:rPr lang="en-US" b="1" dirty="0">
                <a:solidFill>
                  <a:schemeClr val="bg1"/>
                </a:solidFill>
              </a:rPr>
              <a:t>tokens</a:t>
            </a:r>
            <a:r>
              <a:rPr lang="en-US" dirty="0">
                <a:solidFill>
                  <a:schemeClr val="bg1"/>
                </a:solidFill>
              </a:rPr>
              <a:t> or </a:t>
            </a:r>
            <a:r>
              <a:rPr lang="en-US" b="1" dirty="0">
                <a:solidFill>
                  <a:schemeClr val="bg1"/>
                </a:solidFill>
              </a:rPr>
              <a:t>user data</a:t>
            </a:r>
            <a:r>
              <a:rPr lang="en-US" dirty="0">
                <a:solidFill>
                  <a:schemeClr val="bg1"/>
                </a:solidFill>
              </a:rPr>
              <a:t> can accidentally get exposed. This can happen in two key ways</a:t>
            </a:r>
            <a:r>
              <a:rPr lang="en-US" dirty="0" smtClean="0">
                <a:solidFill>
                  <a:schemeClr val="bg1"/>
                </a:solidFill>
              </a:rPr>
              <a:t>:</a:t>
            </a:r>
          </a:p>
          <a:p>
            <a:endParaRPr lang="en-US" dirty="0">
              <a:solidFill>
                <a:schemeClr val="bg1"/>
              </a:solidFill>
            </a:endParaRPr>
          </a:p>
          <a:p>
            <a:pPr marL="342900" indent="-342900">
              <a:buAutoNum type="arabicPeriod"/>
            </a:pPr>
            <a:r>
              <a:rPr lang="en-US" b="1" dirty="0" smtClean="0">
                <a:solidFill>
                  <a:schemeClr val="bg1"/>
                </a:solidFill>
              </a:rPr>
              <a:t>URL </a:t>
            </a:r>
            <a:r>
              <a:rPr lang="en-US" b="1" dirty="0">
                <a:solidFill>
                  <a:schemeClr val="bg1"/>
                </a:solidFill>
              </a:rPr>
              <a:t>Fragments</a:t>
            </a:r>
            <a:r>
              <a:rPr lang="en-US" b="1" dirty="0" smtClean="0">
                <a:solidFill>
                  <a:schemeClr val="bg1"/>
                </a:solidFill>
              </a:rPr>
              <a:t>:</a:t>
            </a:r>
          </a:p>
          <a:p>
            <a:endParaRPr lang="en-US" b="1" dirty="0">
              <a:solidFill>
                <a:schemeClr val="bg1"/>
              </a:solidFill>
            </a:endParaRPr>
          </a:p>
          <a:p>
            <a:pPr marL="285750" indent="-285750">
              <a:buFont typeface="Arial" pitchFamily="34" charset="0"/>
              <a:buChar char="•"/>
            </a:pPr>
            <a:r>
              <a:rPr lang="en-US" b="1" dirty="0">
                <a:solidFill>
                  <a:schemeClr val="bg1"/>
                </a:solidFill>
              </a:rPr>
              <a:t>Definition:</a:t>
            </a:r>
            <a:r>
              <a:rPr lang="en-US" dirty="0">
                <a:solidFill>
                  <a:schemeClr val="bg1"/>
                </a:solidFill>
              </a:rPr>
              <a:t/>
            </a:r>
            <a:br>
              <a:rPr lang="en-US" dirty="0">
                <a:solidFill>
                  <a:schemeClr val="bg1"/>
                </a:solidFill>
              </a:rPr>
            </a:br>
            <a:r>
              <a:rPr lang="en-US" dirty="0">
                <a:solidFill>
                  <a:schemeClr val="bg1"/>
                </a:solidFill>
              </a:rPr>
              <a:t>URL fragments are the part of a URL after the # symbol (e.g., https://example.com#access_token=abc123).</a:t>
            </a:r>
          </a:p>
          <a:p>
            <a:pPr marL="285750" indent="-285750">
              <a:buFont typeface="Arial" pitchFamily="34" charset="0"/>
              <a:buChar char="•"/>
            </a:pPr>
            <a:r>
              <a:rPr lang="en-US" b="1" dirty="0">
                <a:solidFill>
                  <a:schemeClr val="bg1"/>
                </a:solidFill>
              </a:rPr>
              <a:t>How Data Can Leak:</a:t>
            </a:r>
            <a:r>
              <a:rPr lang="en-US" dirty="0">
                <a:solidFill>
                  <a:schemeClr val="bg1"/>
                </a:solidFill>
              </a:rPr>
              <a:t/>
            </a:r>
            <a:br>
              <a:rPr lang="en-US" dirty="0">
                <a:solidFill>
                  <a:schemeClr val="bg1"/>
                </a:solidFill>
              </a:rPr>
            </a:br>
            <a:r>
              <a:rPr lang="en-US" dirty="0">
                <a:solidFill>
                  <a:schemeClr val="bg1"/>
                </a:solidFill>
              </a:rPr>
              <a:t>Some browsers or systems might unintentionally send fragments (like access tokens) to:</a:t>
            </a:r>
          </a:p>
          <a:p>
            <a:pPr lvl="1"/>
            <a:r>
              <a:rPr lang="en-US" dirty="0">
                <a:solidFill>
                  <a:schemeClr val="bg1"/>
                </a:solidFill>
              </a:rPr>
              <a:t>External websites.</a:t>
            </a:r>
          </a:p>
          <a:p>
            <a:pPr lvl="1"/>
            <a:r>
              <a:rPr lang="en-US" dirty="0">
                <a:solidFill>
                  <a:schemeClr val="bg1"/>
                </a:solidFill>
              </a:rPr>
              <a:t>Third-party tools or extensions.</a:t>
            </a:r>
          </a:p>
          <a:p>
            <a:pPr marL="285750" indent="-285750">
              <a:buFont typeface="Arial" pitchFamily="34" charset="0"/>
              <a:buChar char="•"/>
            </a:pPr>
            <a:r>
              <a:rPr lang="en-US" b="1" dirty="0">
                <a:solidFill>
                  <a:schemeClr val="bg1"/>
                </a:solidFill>
              </a:rPr>
              <a:t>Risk Example:</a:t>
            </a:r>
            <a:r>
              <a:rPr lang="en-US" dirty="0">
                <a:solidFill>
                  <a:schemeClr val="bg1"/>
                </a:solidFill>
              </a:rPr>
              <a:t/>
            </a:r>
            <a:br>
              <a:rPr lang="en-US" dirty="0">
                <a:solidFill>
                  <a:schemeClr val="bg1"/>
                </a:solidFill>
              </a:rPr>
            </a:br>
            <a:r>
              <a:rPr lang="en-US" dirty="0">
                <a:solidFill>
                  <a:schemeClr val="bg1"/>
                </a:solidFill>
              </a:rPr>
              <a:t>An attacker could intercept tokens from redirected URLs and misuse them.</a:t>
            </a:r>
          </a:p>
          <a:p>
            <a:endParaRPr lang="en-US" dirty="0">
              <a:solidFill>
                <a:schemeClr val="bg1"/>
              </a:solidFill>
            </a:endParaRPr>
          </a:p>
          <a:p>
            <a:endParaRPr lang="en-US" dirty="0"/>
          </a:p>
        </p:txBody>
      </p:sp>
    </p:spTree>
    <p:extLst>
      <p:ext uri="{BB962C8B-B14F-4D97-AF65-F5344CB8AC3E}">
        <p14:creationId xmlns:p14="http://schemas.microsoft.com/office/powerpoint/2010/main" val="21230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2" name="TextBox 1"/>
          <p:cNvSpPr txBox="1"/>
          <p:nvPr/>
        </p:nvSpPr>
        <p:spPr>
          <a:xfrm>
            <a:off x="183204" y="1790700"/>
            <a:ext cx="17830800" cy="8710077"/>
          </a:xfrm>
          <a:prstGeom prst="rect">
            <a:avLst/>
          </a:prstGeom>
          <a:noFill/>
        </p:spPr>
        <p:txBody>
          <a:bodyPr wrap="square" rtlCol="0">
            <a:spAutoFit/>
          </a:bodyPr>
          <a:lstStyle/>
          <a:p>
            <a:r>
              <a:rPr lang="en-US" b="1" dirty="0">
                <a:solidFill>
                  <a:schemeClr val="bg1"/>
                </a:solidFill>
              </a:rPr>
              <a:t>2. </a:t>
            </a:r>
            <a:r>
              <a:rPr lang="en-US" sz="2000" b="1" i="1" dirty="0" err="1">
                <a:solidFill>
                  <a:schemeClr val="bg1"/>
                </a:solidFill>
              </a:rPr>
              <a:t>Referer</a:t>
            </a:r>
            <a:r>
              <a:rPr lang="en-US" sz="2000" b="1" i="1" dirty="0">
                <a:solidFill>
                  <a:schemeClr val="bg1"/>
                </a:solidFill>
              </a:rPr>
              <a:t> Headers:</a:t>
            </a:r>
          </a:p>
          <a:p>
            <a:r>
              <a:rPr lang="en-US" b="1" dirty="0">
                <a:solidFill>
                  <a:schemeClr val="bg1"/>
                </a:solidFill>
              </a:rPr>
              <a:t>Definition:</a:t>
            </a:r>
            <a:r>
              <a:rPr lang="en-US" dirty="0">
                <a:solidFill>
                  <a:schemeClr val="bg1"/>
                </a:solidFill>
              </a:rPr>
              <a:t/>
            </a:r>
            <a:br>
              <a:rPr lang="en-US" dirty="0">
                <a:solidFill>
                  <a:schemeClr val="bg1"/>
                </a:solidFill>
              </a:rPr>
            </a:br>
            <a:r>
              <a:rPr lang="en-US" dirty="0">
                <a:solidFill>
                  <a:schemeClr val="bg1"/>
                </a:solidFill>
              </a:rPr>
              <a:t>The </a:t>
            </a:r>
            <a:r>
              <a:rPr lang="en-US" dirty="0" err="1">
                <a:solidFill>
                  <a:schemeClr val="bg1"/>
                </a:solidFill>
              </a:rPr>
              <a:t>Referer</a:t>
            </a:r>
            <a:r>
              <a:rPr lang="en-US" dirty="0">
                <a:solidFill>
                  <a:schemeClr val="bg1"/>
                </a:solidFill>
              </a:rPr>
              <a:t> header automatically shares the URL of the previous page with the next one when a user navigates to a new page.</a:t>
            </a:r>
          </a:p>
          <a:p>
            <a:r>
              <a:rPr lang="en-US" b="1" dirty="0">
                <a:solidFill>
                  <a:schemeClr val="bg1"/>
                </a:solidFill>
              </a:rPr>
              <a:t>How Data Can Leak:</a:t>
            </a:r>
            <a:r>
              <a:rPr lang="en-US" dirty="0">
                <a:solidFill>
                  <a:schemeClr val="bg1"/>
                </a:solidFill>
              </a:rPr>
              <a:t/>
            </a:r>
            <a:br>
              <a:rPr lang="en-US" dirty="0">
                <a:solidFill>
                  <a:schemeClr val="bg1"/>
                </a:solidFill>
              </a:rPr>
            </a:br>
            <a:r>
              <a:rPr lang="en-US" dirty="0">
                <a:solidFill>
                  <a:schemeClr val="bg1"/>
                </a:solidFill>
              </a:rPr>
              <a:t>If the previous page’s URL contains sensitive data (e.g., access tokens), this data might:</a:t>
            </a:r>
          </a:p>
          <a:p>
            <a:pPr lvl="1"/>
            <a:r>
              <a:rPr lang="en-US" dirty="0">
                <a:solidFill>
                  <a:schemeClr val="bg1"/>
                </a:solidFill>
              </a:rPr>
              <a:t>Be visible to the destination page, including untrusted sites.</a:t>
            </a:r>
          </a:p>
          <a:p>
            <a:pPr lvl="1"/>
            <a:r>
              <a:rPr lang="en-US" dirty="0">
                <a:solidFill>
                  <a:schemeClr val="bg1"/>
                </a:solidFill>
              </a:rPr>
              <a:t>Fall into the hands of attackers if the redirect is insecure.</a:t>
            </a:r>
          </a:p>
          <a:p>
            <a:r>
              <a:rPr lang="en-US" b="1" dirty="0">
                <a:solidFill>
                  <a:schemeClr val="bg1"/>
                </a:solidFill>
              </a:rPr>
              <a:t>Risk Example:</a:t>
            </a:r>
            <a:r>
              <a:rPr lang="en-US" dirty="0">
                <a:solidFill>
                  <a:schemeClr val="bg1"/>
                </a:solidFill>
              </a:rPr>
              <a:t/>
            </a:r>
            <a:br>
              <a:rPr lang="en-US" dirty="0">
                <a:solidFill>
                  <a:schemeClr val="bg1"/>
                </a:solidFill>
              </a:rPr>
            </a:br>
            <a:r>
              <a:rPr lang="en-US" dirty="0">
                <a:solidFill>
                  <a:schemeClr val="bg1"/>
                </a:solidFill>
              </a:rPr>
              <a:t>A malicious site could extract tokens or sensitive details from the </a:t>
            </a:r>
            <a:r>
              <a:rPr lang="en-US" dirty="0" err="1">
                <a:solidFill>
                  <a:schemeClr val="bg1"/>
                </a:solidFill>
              </a:rPr>
              <a:t>Referer</a:t>
            </a:r>
            <a:r>
              <a:rPr lang="en-US" dirty="0">
                <a:solidFill>
                  <a:schemeClr val="bg1"/>
                </a:solidFill>
              </a:rPr>
              <a:t> header</a:t>
            </a:r>
            <a:r>
              <a:rPr lang="en-US" dirty="0" smtClean="0">
                <a:solidFill>
                  <a:schemeClr val="bg1"/>
                </a:solidFill>
              </a:rPr>
              <a:t>.</a:t>
            </a:r>
          </a:p>
          <a:p>
            <a:endParaRPr lang="en-US" dirty="0">
              <a:solidFill>
                <a:schemeClr val="bg1"/>
              </a:solidFill>
            </a:endParaRPr>
          </a:p>
          <a:p>
            <a:r>
              <a:rPr lang="en-US" b="1" dirty="0">
                <a:solidFill>
                  <a:schemeClr val="bg1"/>
                </a:solidFill>
              </a:rPr>
              <a:t>Why Does This Matter for Open Redirectors?</a:t>
            </a:r>
          </a:p>
          <a:p>
            <a:r>
              <a:rPr lang="en-US" dirty="0">
                <a:solidFill>
                  <a:schemeClr val="bg1"/>
                </a:solidFill>
              </a:rPr>
              <a:t>When authorization servers redirect users to </a:t>
            </a:r>
            <a:r>
              <a:rPr lang="en-US" b="1" dirty="0">
                <a:solidFill>
                  <a:schemeClr val="bg1"/>
                </a:solidFill>
              </a:rPr>
              <a:t>untrusted or malicious sites</a:t>
            </a:r>
            <a:r>
              <a:rPr lang="en-US" dirty="0">
                <a:solidFill>
                  <a:schemeClr val="bg1"/>
                </a:solidFill>
              </a:rPr>
              <a:t> (due to an open redirector vulnerability), these sites could unintentionally gain access to sensitive data.</a:t>
            </a:r>
            <a:br>
              <a:rPr lang="en-US" dirty="0">
                <a:solidFill>
                  <a:schemeClr val="bg1"/>
                </a:solidFill>
              </a:rPr>
            </a:br>
            <a:r>
              <a:rPr lang="en-US" dirty="0">
                <a:solidFill>
                  <a:schemeClr val="bg1"/>
                </a:solidFill>
              </a:rPr>
              <a:t>This could lead to:</a:t>
            </a:r>
          </a:p>
          <a:p>
            <a:pPr marL="342900" indent="-342900">
              <a:buFont typeface="+mj-lt"/>
              <a:buAutoNum type="arabicPeriod"/>
            </a:pPr>
            <a:r>
              <a:rPr lang="en-US" b="1" dirty="0">
                <a:solidFill>
                  <a:schemeClr val="bg1"/>
                </a:solidFill>
              </a:rPr>
              <a:t>Exposure of Sensitive Information:</a:t>
            </a:r>
            <a:endParaRPr lang="en-US" dirty="0">
              <a:solidFill>
                <a:schemeClr val="bg1"/>
              </a:solidFill>
            </a:endParaRPr>
          </a:p>
          <a:p>
            <a:pPr lvl="1"/>
            <a:r>
              <a:rPr lang="en-US" dirty="0">
                <a:solidFill>
                  <a:schemeClr val="bg1"/>
                </a:solidFill>
              </a:rPr>
              <a:t>Access tokens.</a:t>
            </a:r>
          </a:p>
          <a:p>
            <a:pPr lvl="1"/>
            <a:r>
              <a:rPr lang="en-US" dirty="0">
                <a:solidFill>
                  <a:schemeClr val="bg1"/>
                </a:solidFill>
              </a:rPr>
              <a:t>Error details.</a:t>
            </a:r>
          </a:p>
          <a:p>
            <a:pPr marL="342900" indent="-342900">
              <a:buFont typeface="+mj-lt"/>
              <a:buAutoNum type="arabicPeriod"/>
            </a:pPr>
            <a:r>
              <a:rPr lang="en-US" b="1" dirty="0">
                <a:solidFill>
                  <a:schemeClr val="bg1"/>
                </a:solidFill>
              </a:rPr>
              <a:t>Security Breaches:</a:t>
            </a:r>
            <a:r>
              <a:rPr lang="en-US" dirty="0">
                <a:solidFill>
                  <a:schemeClr val="bg1"/>
                </a:solidFill>
              </a:rPr>
              <a:t/>
            </a:r>
            <a:br>
              <a:rPr lang="en-US" dirty="0">
                <a:solidFill>
                  <a:schemeClr val="bg1"/>
                </a:solidFill>
              </a:rPr>
            </a:br>
            <a:r>
              <a:rPr lang="en-US" dirty="0">
                <a:solidFill>
                  <a:schemeClr val="bg1"/>
                </a:solidFill>
              </a:rPr>
              <a:t>Attackers could misuse this data to impersonate users or access resources</a:t>
            </a:r>
            <a:r>
              <a:rPr lang="en-US" dirty="0" smtClean="0">
                <a:solidFill>
                  <a:schemeClr val="bg1"/>
                </a:solidFill>
              </a:rPr>
              <a:t>.</a:t>
            </a:r>
          </a:p>
          <a:p>
            <a:pPr marL="342900" indent="-342900">
              <a:buFont typeface="+mj-lt"/>
              <a:buAutoNum type="arabicPeriod"/>
            </a:pPr>
            <a:endParaRPr lang="en-US" dirty="0">
              <a:solidFill>
                <a:schemeClr val="bg1"/>
              </a:solidFill>
            </a:endParaRPr>
          </a:p>
          <a:p>
            <a:r>
              <a:rPr lang="en-US" sz="2000" b="1" dirty="0">
                <a:solidFill>
                  <a:schemeClr val="bg1"/>
                </a:solidFill>
              </a:rPr>
              <a:t>How to Prevent Open Redirector </a:t>
            </a:r>
            <a:r>
              <a:rPr lang="en-US" sz="2000" b="1" dirty="0" smtClean="0">
                <a:solidFill>
                  <a:schemeClr val="bg1"/>
                </a:solidFill>
              </a:rPr>
              <a:t>Vulnerabilities</a:t>
            </a:r>
            <a:endParaRPr lang="en-US" sz="2000" b="1" dirty="0">
              <a:solidFill>
                <a:schemeClr val="bg1"/>
              </a:solidFill>
            </a:endParaRPr>
          </a:p>
          <a:p>
            <a:r>
              <a:rPr lang="en-US" b="1" dirty="0">
                <a:solidFill>
                  <a:schemeClr val="bg1"/>
                </a:solidFill>
              </a:rPr>
              <a:t>1. Avoid Putting Sensitive Data in URL Fragments or Query Parameters</a:t>
            </a:r>
          </a:p>
          <a:p>
            <a:r>
              <a:rPr lang="en-US" dirty="0">
                <a:solidFill>
                  <a:schemeClr val="bg1"/>
                </a:solidFill>
              </a:rPr>
              <a:t>Store sensitive data securely:</a:t>
            </a:r>
          </a:p>
          <a:p>
            <a:pPr lvl="1"/>
            <a:r>
              <a:rPr lang="en-US" dirty="0">
                <a:solidFill>
                  <a:schemeClr val="bg1"/>
                </a:solidFill>
              </a:rPr>
              <a:t>Use </a:t>
            </a:r>
            <a:r>
              <a:rPr lang="en-US" b="1" dirty="0">
                <a:solidFill>
                  <a:schemeClr val="bg1"/>
                </a:solidFill>
              </a:rPr>
              <a:t>HTTP-only cookies</a:t>
            </a:r>
            <a:r>
              <a:rPr lang="en-US" dirty="0">
                <a:solidFill>
                  <a:schemeClr val="bg1"/>
                </a:solidFill>
              </a:rPr>
              <a:t> to store tokens.</a:t>
            </a:r>
          </a:p>
          <a:p>
            <a:pPr lvl="1"/>
            <a:r>
              <a:rPr lang="en-US" dirty="0">
                <a:solidFill>
                  <a:schemeClr val="bg1"/>
                </a:solidFill>
              </a:rPr>
              <a:t>Transmit data using </a:t>
            </a:r>
            <a:r>
              <a:rPr lang="en-US" b="1" dirty="0">
                <a:solidFill>
                  <a:schemeClr val="bg1"/>
                </a:solidFill>
              </a:rPr>
              <a:t>POST requests</a:t>
            </a:r>
            <a:r>
              <a:rPr lang="en-US" dirty="0">
                <a:solidFill>
                  <a:schemeClr val="bg1"/>
                </a:solidFill>
              </a:rPr>
              <a:t> instead of appending it to URLs.</a:t>
            </a:r>
          </a:p>
          <a:p>
            <a:r>
              <a:rPr lang="en-US" b="1" dirty="0">
                <a:solidFill>
                  <a:schemeClr val="bg1"/>
                </a:solidFill>
              </a:rPr>
              <a:t>2. Sanitize </a:t>
            </a:r>
            <a:r>
              <a:rPr lang="en-US" b="1" dirty="0" err="1">
                <a:solidFill>
                  <a:schemeClr val="bg1"/>
                </a:solidFill>
              </a:rPr>
              <a:t>Referer</a:t>
            </a:r>
            <a:r>
              <a:rPr lang="en-US" b="1" dirty="0">
                <a:solidFill>
                  <a:schemeClr val="bg1"/>
                </a:solidFill>
              </a:rPr>
              <a:t> Headers</a:t>
            </a:r>
          </a:p>
          <a:p>
            <a:r>
              <a:rPr lang="en-US" dirty="0">
                <a:solidFill>
                  <a:schemeClr val="bg1"/>
                </a:solidFill>
              </a:rPr>
              <a:t>Strip sensitive data out of URLs before any redirection occurs.</a:t>
            </a:r>
          </a:p>
          <a:p>
            <a:r>
              <a:rPr lang="en-US" dirty="0">
                <a:solidFill>
                  <a:schemeClr val="bg1"/>
                </a:solidFill>
              </a:rPr>
              <a:t>Ensure that </a:t>
            </a:r>
            <a:r>
              <a:rPr lang="en-US" dirty="0" err="1">
                <a:solidFill>
                  <a:schemeClr val="bg1"/>
                </a:solidFill>
              </a:rPr>
              <a:t>Referer</a:t>
            </a:r>
            <a:r>
              <a:rPr lang="en-US" dirty="0">
                <a:solidFill>
                  <a:schemeClr val="bg1"/>
                </a:solidFill>
              </a:rPr>
              <a:t> headers do not contain tokens or personal information.</a:t>
            </a:r>
          </a:p>
          <a:p>
            <a:r>
              <a:rPr lang="en-US" b="1" dirty="0">
                <a:solidFill>
                  <a:schemeClr val="bg1"/>
                </a:solidFill>
              </a:rPr>
              <a:t>3. Restrict Open Redirects</a:t>
            </a:r>
          </a:p>
          <a:p>
            <a:r>
              <a:rPr lang="en-US" dirty="0">
                <a:solidFill>
                  <a:schemeClr val="bg1"/>
                </a:solidFill>
              </a:rPr>
              <a:t>Only allow redirections to </a:t>
            </a:r>
            <a:r>
              <a:rPr lang="en-US" b="1" dirty="0">
                <a:solidFill>
                  <a:schemeClr val="bg1"/>
                </a:solidFill>
              </a:rPr>
              <a:t>trusted, pre-approved URLs</a:t>
            </a:r>
            <a:r>
              <a:rPr lang="en-US" dirty="0">
                <a:solidFill>
                  <a:schemeClr val="bg1"/>
                </a:solidFill>
              </a:rPr>
              <a:t>.</a:t>
            </a:r>
          </a:p>
          <a:p>
            <a:r>
              <a:rPr lang="en-US" dirty="0">
                <a:solidFill>
                  <a:schemeClr val="bg1"/>
                </a:solidFill>
              </a:rPr>
              <a:t>Validate and whitelist redirect URIs during </a:t>
            </a:r>
            <a:r>
              <a:rPr lang="en-US" dirty="0" err="1">
                <a:solidFill>
                  <a:schemeClr val="bg1"/>
                </a:solidFill>
              </a:rPr>
              <a:t>OAuth</a:t>
            </a:r>
            <a:r>
              <a:rPr lang="en-US" dirty="0">
                <a:solidFill>
                  <a:schemeClr val="bg1"/>
                </a:solidFill>
              </a:rPr>
              <a:t> flows.</a:t>
            </a:r>
          </a:p>
          <a:p>
            <a:endParaRPr lang="en-US" dirty="0"/>
          </a:p>
        </p:txBody>
      </p:sp>
    </p:spTree>
    <p:extLst>
      <p:ext uri="{BB962C8B-B14F-4D97-AF65-F5344CB8AC3E}">
        <p14:creationId xmlns:p14="http://schemas.microsoft.com/office/powerpoint/2010/main" val="168169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2" name="TextBox 1"/>
          <p:cNvSpPr txBox="1"/>
          <p:nvPr/>
        </p:nvSpPr>
        <p:spPr>
          <a:xfrm>
            <a:off x="171855" y="3619500"/>
            <a:ext cx="17830800" cy="1600438"/>
          </a:xfrm>
          <a:prstGeom prst="rect">
            <a:avLst/>
          </a:prstGeom>
          <a:noFill/>
        </p:spPr>
        <p:txBody>
          <a:bodyPr wrap="square" rtlCol="0">
            <a:spAutoFit/>
          </a:bodyPr>
          <a:lstStyle/>
          <a:p>
            <a:r>
              <a:rPr lang="en-US" sz="2000" b="1" dirty="0">
                <a:solidFill>
                  <a:schemeClr val="bg1"/>
                </a:solidFill>
              </a:rPr>
              <a:t>Key </a:t>
            </a:r>
            <a:r>
              <a:rPr lang="en-US" sz="2000" b="1" dirty="0" smtClean="0">
                <a:solidFill>
                  <a:schemeClr val="bg1"/>
                </a:solidFill>
              </a:rPr>
              <a:t>Takeaway</a:t>
            </a:r>
          </a:p>
          <a:p>
            <a:endParaRPr lang="en-US" sz="2000" b="1" dirty="0">
              <a:solidFill>
                <a:schemeClr val="bg1"/>
              </a:solidFill>
            </a:endParaRPr>
          </a:p>
          <a:p>
            <a:r>
              <a:rPr lang="en-US" sz="2000" dirty="0">
                <a:solidFill>
                  <a:schemeClr val="bg1"/>
                </a:solidFill>
              </a:rPr>
              <a:t>Implementing secure redirect practices is critical to protecting user data and preventing exploitation of open redirector vulnerabilities. By avoiding risky URL handling and restricting redirection targets, you can significantly reduce security risks.</a:t>
            </a:r>
          </a:p>
          <a:p>
            <a:endParaRPr lang="en-US" dirty="0"/>
          </a:p>
        </p:txBody>
      </p:sp>
    </p:spTree>
    <p:extLst>
      <p:ext uri="{BB962C8B-B14F-4D97-AF65-F5344CB8AC3E}">
        <p14:creationId xmlns:p14="http://schemas.microsoft.com/office/powerpoint/2010/main" val="408994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4628749" y="3858064"/>
            <a:ext cx="9030502"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3730</TotalTime>
  <Words>621</Words>
  <Application>Microsoft Office PowerPoint</Application>
  <PresentationFormat>Custom</PresentationFormat>
  <Paragraphs>112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League Spartan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dc:creator>DELL</dc:creator>
  <cp:lastModifiedBy>DELL</cp:lastModifiedBy>
  <cp:revision>33</cp:revision>
  <dcterms:created xsi:type="dcterms:W3CDTF">2006-08-16T00:00:00Z</dcterms:created>
  <dcterms:modified xsi:type="dcterms:W3CDTF">2025-01-10T19:03:42Z</dcterms:modified>
  <dc:identifier>DAGbhGdk2hA</dc:identifier>
</cp:coreProperties>
</file>