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66" r:id="rId4"/>
    <p:sldId id="265" r:id="rId5"/>
  </p:sldIdLst>
  <p:sldSz cx="18288000" cy="10287000"/>
  <p:notesSz cx="6858000" cy="9144000"/>
  <p:embeddedFontLst>
    <p:embeddedFont>
      <p:font typeface="League Spartan" charset="0"/>
      <p:regular r:id="rId6"/>
    </p:embeddedFont>
    <p:embeddedFont>
      <p:font typeface="Calibri" pitchFamily="34" charset="0"/>
      <p:regular r:id="rId7"/>
      <p:bold r:id="rId8"/>
      <p:italic r:id="rId9"/>
      <p:boldItalic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9" d="100"/>
          <a:sy n="49" d="100"/>
        </p:scale>
        <p:origin x="-57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Freeform 3"/>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2"/>
            <a:stretch>
              <a:fillRect/>
            </a:stretch>
          </a:blipFill>
        </p:spPr>
      </p:sp>
      <p:sp>
        <p:nvSpPr>
          <p:cNvPr id="4" name="Freeform 4"/>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2"/>
            <a:stretch>
              <a:fillRect/>
            </a:stretch>
          </a:blipFill>
        </p:spPr>
      </p:sp>
      <p:sp>
        <p:nvSpPr>
          <p:cNvPr id="5" name="TextBox 5"/>
          <p:cNvSpPr txBox="1"/>
          <p:nvPr/>
        </p:nvSpPr>
        <p:spPr>
          <a:xfrm>
            <a:off x="2356792" y="2705100"/>
            <a:ext cx="14712008" cy="2900794"/>
          </a:xfrm>
          <a:prstGeom prst="rect">
            <a:avLst/>
          </a:prstGeom>
        </p:spPr>
        <p:txBody>
          <a:bodyPr wrap="square" lIns="0" tIns="0" rIns="0" bIns="0" rtlCol="0" anchor="t">
            <a:spAutoFit/>
          </a:bodyPr>
          <a:lstStyle/>
          <a:p>
            <a:pPr algn="ctr">
              <a:lnSpc>
                <a:spcPts val="12049"/>
              </a:lnSpc>
            </a:pPr>
            <a:r>
              <a:rPr lang="fr-FR" sz="5400" b="1" spc="1136" dirty="0">
                <a:solidFill>
                  <a:srgbClr val="FFFFFF"/>
                </a:solidFill>
                <a:latin typeface="League Spartan"/>
                <a:ea typeface="League Spartan"/>
                <a:cs typeface="League Spartan"/>
                <a:sym typeface="League Spartan"/>
              </a:rPr>
              <a:t>Client </a:t>
            </a:r>
            <a:r>
              <a:rPr lang="fr-FR" sz="5400" b="1" spc="1136" dirty="0" err="1">
                <a:solidFill>
                  <a:srgbClr val="FFFFFF"/>
                </a:solidFill>
                <a:latin typeface="League Spartan"/>
                <a:ea typeface="League Spartan"/>
                <a:cs typeface="League Spartan"/>
                <a:sym typeface="League Spartan"/>
              </a:rPr>
              <a:t>Impersonation</a:t>
            </a:r>
            <a:r>
              <a:rPr lang="fr-FR" sz="5400" b="1" spc="1136" dirty="0">
                <a:solidFill>
                  <a:srgbClr val="FFFFFF"/>
                </a:solidFill>
                <a:latin typeface="League Spartan"/>
                <a:ea typeface="League Spartan"/>
                <a:cs typeface="League Spartan"/>
                <a:sym typeface="League Spartan"/>
              </a:rPr>
              <a:t> </a:t>
            </a:r>
            <a:endParaRPr lang="fr-FR" sz="5400" b="1" spc="1136" dirty="0" smtClean="0">
              <a:solidFill>
                <a:srgbClr val="FFFFFF"/>
              </a:solidFill>
              <a:latin typeface="League Spartan"/>
              <a:ea typeface="League Spartan"/>
              <a:cs typeface="League Spartan"/>
              <a:sym typeface="League Spartan"/>
            </a:endParaRPr>
          </a:p>
          <a:p>
            <a:pPr algn="ctr">
              <a:lnSpc>
                <a:spcPts val="12049"/>
              </a:lnSpc>
            </a:pPr>
            <a:r>
              <a:rPr lang="fr-FR" sz="5400" b="1" spc="1136" dirty="0" smtClean="0">
                <a:solidFill>
                  <a:srgbClr val="FFFFFF"/>
                </a:solidFill>
                <a:latin typeface="League Spartan"/>
                <a:ea typeface="League Spartan"/>
                <a:cs typeface="League Spartan"/>
                <a:sym typeface="League Spartan"/>
              </a:rPr>
              <a:t>| </a:t>
            </a:r>
            <a:r>
              <a:rPr lang="fr-FR" sz="5400" b="1" spc="1136" dirty="0">
                <a:solidFill>
                  <a:srgbClr val="FFFFFF"/>
                </a:solidFill>
                <a:latin typeface="League Spartan"/>
                <a:ea typeface="League Spartan"/>
                <a:cs typeface="League Spartan"/>
                <a:sym typeface="League Spartan"/>
              </a:rPr>
              <a:t>PF 56 part 4</a:t>
            </a:r>
            <a:endParaRPr lang="en-US" sz="5400" b="1" spc="1136" dirty="0">
              <a:solidFill>
                <a:srgbClr val="FFFFFF"/>
              </a:solidFill>
              <a:latin typeface="League Spartan"/>
              <a:ea typeface="League Spartan"/>
              <a:cs typeface="League Spartan"/>
              <a:sym typeface="League Spart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Freeform 4"/>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7" name="Freeform 7"/>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sp>
      <p:sp>
        <p:nvSpPr>
          <p:cNvPr id="3" name="TextBox 2"/>
          <p:cNvSpPr txBox="1"/>
          <p:nvPr/>
        </p:nvSpPr>
        <p:spPr>
          <a:xfrm>
            <a:off x="291830" y="2720897"/>
            <a:ext cx="17983200" cy="6863417"/>
          </a:xfrm>
          <a:prstGeom prst="rect">
            <a:avLst/>
          </a:prstGeom>
          <a:noFill/>
        </p:spPr>
        <p:txBody>
          <a:bodyPr wrap="square" rtlCol="0">
            <a:spAutoFit/>
          </a:bodyPr>
          <a:lstStyle/>
          <a:p>
            <a:r>
              <a:rPr lang="en-US" sz="2000" b="1" dirty="0" smtClean="0">
                <a:solidFill>
                  <a:schemeClr val="bg1"/>
                </a:solidFill>
              </a:rPr>
              <a:t>In previous section, we’ve seen several techniques to hijack authorization codes. We’ve also seen that without the knowledge of the </a:t>
            </a:r>
            <a:r>
              <a:rPr lang="en-US" sz="2000" b="1" dirty="0" err="1" smtClean="0">
                <a:solidFill>
                  <a:schemeClr val="bg1"/>
                </a:solidFill>
              </a:rPr>
              <a:t>client_secret</a:t>
            </a:r>
            <a:r>
              <a:rPr lang="en-US" sz="2000" b="1" dirty="0" smtClean="0">
                <a:solidFill>
                  <a:schemeClr val="bg1"/>
                </a:solidFill>
              </a:rPr>
              <a:t>, an attacker can’t achieve too much because the secret is needed in order to trade the authorization code for an access token. This continues to hold true only if the authorization server follows </a:t>
            </a:r>
            <a:r>
              <a:rPr lang="en-US" sz="2000" b="1" dirty="0" err="1" smtClean="0">
                <a:solidFill>
                  <a:schemeClr val="bg1"/>
                </a:solidFill>
              </a:rPr>
              <a:t>Oauth</a:t>
            </a:r>
            <a:r>
              <a:rPr lang="en-US" sz="2000" b="1" dirty="0" smtClean="0">
                <a:solidFill>
                  <a:schemeClr val="bg1"/>
                </a:solidFill>
              </a:rPr>
              <a:t> core specification:</a:t>
            </a:r>
          </a:p>
          <a:p>
            <a:endParaRPr lang="en-US" sz="2000" b="1" dirty="0">
              <a:solidFill>
                <a:schemeClr val="bg1"/>
              </a:solidFill>
            </a:endParaRPr>
          </a:p>
          <a:p>
            <a:r>
              <a:rPr lang="en-US" sz="2000" b="1" i="1" dirty="0" smtClean="0">
                <a:solidFill>
                  <a:schemeClr val="bg1"/>
                </a:solidFill>
              </a:rPr>
              <a:t>Ensure that the “</a:t>
            </a:r>
            <a:r>
              <a:rPr lang="en-US" sz="2000" b="1" i="1" dirty="0" err="1" smtClean="0">
                <a:solidFill>
                  <a:schemeClr val="bg1"/>
                </a:solidFill>
              </a:rPr>
              <a:t>redirect_uri</a:t>
            </a:r>
            <a:r>
              <a:rPr lang="en-US" sz="2000" b="1" i="1" dirty="0" smtClean="0">
                <a:solidFill>
                  <a:schemeClr val="bg1"/>
                </a:solidFill>
              </a:rPr>
              <a:t>” parameter is present if the “</a:t>
            </a:r>
            <a:r>
              <a:rPr lang="en-US" sz="2000" b="1" i="1" dirty="0" err="1" smtClean="0">
                <a:solidFill>
                  <a:schemeClr val="bg1"/>
                </a:solidFill>
              </a:rPr>
              <a:t>redirect_uri</a:t>
            </a:r>
            <a:r>
              <a:rPr lang="en-US" sz="2000" b="1" i="1" dirty="0" smtClean="0">
                <a:solidFill>
                  <a:schemeClr val="bg1"/>
                </a:solidFill>
              </a:rPr>
              <a:t>” parameter was included in the initial authorization request as described and if included ensure that their values are identical.</a:t>
            </a:r>
          </a:p>
          <a:p>
            <a:endParaRPr lang="en-US" sz="2000" b="1" i="1" dirty="0">
              <a:solidFill>
                <a:schemeClr val="bg1"/>
              </a:solidFill>
            </a:endParaRPr>
          </a:p>
          <a:p>
            <a:r>
              <a:rPr lang="en-US" sz="2000" b="1" dirty="0" smtClean="0">
                <a:solidFill>
                  <a:schemeClr val="bg1"/>
                </a:solidFill>
              </a:rPr>
              <a:t>Let’s assume an authorization server doesn’t implement this part of the specification and see what can go wrong. </a:t>
            </a:r>
          </a:p>
          <a:p>
            <a:endParaRPr lang="en-US" sz="2000" b="1" dirty="0">
              <a:solidFill>
                <a:schemeClr val="bg1"/>
              </a:solidFill>
            </a:endParaRPr>
          </a:p>
          <a:p>
            <a:r>
              <a:rPr lang="en-US" sz="2000" b="1" dirty="0" smtClean="0">
                <a:solidFill>
                  <a:schemeClr val="bg1"/>
                </a:solidFill>
              </a:rPr>
              <a:t>As we’ve said, all the attacker has in their hands is an authorization code. They don’t have any knowledge of the </a:t>
            </a:r>
            <a:r>
              <a:rPr lang="en-US" sz="2000" b="1" dirty="0" err="1" smtClean="0">
                <a:solidFill>
                  <a:schemeClr val="bg1"/>
                </a:solidFill>
              </a:rPr>
              <a:t>client_secret</a:t>
            </a:r>
            <a:r>
              <a:rPr lang="en-US" sz="2000" b="1" dirty="0" smtClean="0">
                <a:solidFill>
                  <a:schemeClr val="bg1"/>
                </a:solidFill>
              </a:rPr>
              <a:t> for the client that the authorization code is bound to, so theoretically they can’t achieve anything. If the authorization server doesn’t implement this check, this still represents a problem. But before we dig into this, let’s review how the attacker was able to steal the authorization code in the first place.</a:t>
            </a:r>
          </a:p>
          <a:p>
            <a:endParaRPr lang="en-US" sz="2000" b="1" dirty="0">
              <a:solidFill>
                <a:schemeClr val="bg1"/>
              </a:solidFill>
            </a:endParaRPr>
          </a:p>
          <a:p>
            <a:r>
              <a:rPr lang="en-US" sz="2000" b="1" dirty="0" smtClean="0">
                <a:solidFill>
                  <a:schemeClr val="bg1"/>
                </a:solidFill>
              </a:rPr>
              <a:t>All the techniques we’ve seen used to steal the authorization code were related to some sort of </a:t>
            </a:r>
            <a:r>
              <a:rPr lang="en-US" sz="2000" b="1" dirty="0" err="1" smtClean="0">
                <a:solidFill>
                  <a:schemeClr val="bg1"/>
                </a:solidFill>
              </a:rPr>
              <a:t>redirect_uri</a:t>
            </a:r>
            <a:r>
              <a:rPr lang="en-US" sz="2000" b="1" dirty="0" smtClean="0">
                <a:solidFill>
                  <a:schemeClr val="bg1"/>
                </a:solidFill>
              </a:rPr>
              <a:t> manipulation. This was achieved because of the </a:t>
            </a:r>
            <a:r>
              <a:rPr lang="en-US" sz="2000" b="1" dirty="0" err="1" smtClean="0">
                <a:solidFill>
                  <a:schemeClr val="bg1"/>
                </a:solidFill>
              </a:rPr>
              <a:t>Oauth</a:t>
            </a:r>
            <a:r>
              <a:rPr lang="en-US" sz="2000" b="1" dirty="0" smtClean="0">
                <a:solidFill>
                  <a:schemeClr val="bg1"/>
                </a:solidFill>
              </a:rPr>
              <a:t> client’s poor choice of the registered </a:t>
            </a:r>
            <a:r>
              <a:rPr lang="en-US" sz="2000" b="1" dirty="0" err="1" smtClean="0">
                <a:solidFill>
                  <a:schemeClr val="bg1"/>
                </a:solidFill>
              </a:rPr>
              <a:t>redirect_uri</a:t>
            </a:r>
            <a:r>
              <a:rPr lang="en-US" sz="2000" b="1" dirty="0" smtClean="0">
                <a:solidFill>
                  <a:schemeClr val="bg1"/>
                </a:solidFill>
              </a:rPr>
              <a:t> or too lose of an authorization server </a:t>
            </a:r>
            <a:r>
              <a:rPr lang="en-US" sz="2000" b="1" dirty="0" err="1" smtClean="0">
                <a:solidFill>
                  <a:schemeClr val="bg1"/>
                </a:solidFill>
              </a:rPr>
              <a:t>redirect_uri</a:t>
            </a:r>
            <a:r>
              <a:rPr lang="en-US" sz="2000" b="1" dirty="0" smtClean="0">
                <a:solidFill>
                  <a:schemeClr val="bg1"/>
                </a:solidFill>
              </a:rPr>
              <a:t> validation algorithm. In both cases, the registered </a:t>
            </a:r>
            <a:r>
              <a:rPr lang="en-US" sz="2000" b="1" dirty="0" err="1" smtClean="0">
                <a:solidFill>
                  <a:schemeClr val="bg1"/>
                </a:solidFill>
              </a:rPr>
              <a:t>redirect_uri</a:t>
            </a:r>
            <a:r>
              <a:rPr lang="en-US" sz="2000" b="1" dirty="0" smtClean="0">
                <a:solidFill>
                  <a:schemeClr val="bg1"/>
                </a:solidFill>
              </a:rPr>
              <a:t> </a:t>
            </a:r>
          </a:p>
          <a:p>
            <a:r>
              <a:rPr lang="en-US" sz="2000" b="1" dirty="0" smtClean="0">
                <a:solidFill>
                  <a:schemeClr val="bg1"/>
                </a:solidFill>
              </a:rPr>
              <a:t>didn’t exactly match the one provided in the </a:t>
            </a:r>
            <a:r>
              <a:rPr lang="en-US" sz="2000" b="1" dirty="0" err="1" smtClean="0">
                <a:solidFill>
                  <a:schemeClr val="bg1"/>
                </a:solidFill>
              </a:rPr>
              <a:t>Oauth</a:t>
            </a:r>
            <a:r>
              <a:rPr lang="en-US" sz="2000" b="1" dirty="0" smtClean="0">
                <a:solidFill>
                  <a:schemeClr val="bg1"/>
                </a:solidFill>
              </a:rPr>
              <a:t> request. Nevertheless , the attacker hijacked the authorization code through a maliciously crafted URI.</a:t>
            </a:r>
          </a:p>
          <a:p>
            <a:endParaRPr lang="en-US" sz="2000" b="1" dirty="0">
              <a:solidFill>
                <a:schemeClr val="bg1"/>
              </a:solidFill>
            </a:endParaRPr>
          </a:p>
          <a:p>
            <a:r>
              <a:rPr lang="en-US" sz="2000" b="1" dirty="0" smtClean="0">
                <a:solidFill>
                  <a:schemeClr val="bg1"/>
                </a:solidFill>
              </a:rPr>
              <a:t>Now what an attacker can do is to present this hijacked authorization code to the </a:t>
            </a:r>
            <a:r>
              <a:rPr lang="en-US" sz="2000" b="1" dirty="0" err="1" smtClean="0">
                <a:solidFill>
                  <a:schemeClr val="bg1"/>
                </a:solidFill>
              </a:rPr>
              <a:t>Oauth</a:t>
            </a:r>
            <a:r>
              <a:rPr lang="en-US" sz="2000" b="1" dirty="0" smtClean="0">
                <a:solidFill>
                  <a:schemeClr val="bg1"/>
                </a:solidFill>
              </a:rPr>
              <a:t> callback of the victim’s </a:t>
            </a:r>
            <a:r>
              <a:rPr lang="en-US" sz="2000" b="1" dirty="0" err="1" smtClean="0">
                <a:solidFill>
                  <a:schemeClr val="bg1"/>
                </a:solidFill>
              </a:rPr>
              <a:t>Oauth</a:t>
            </a:r>
            <a:r>
              <a:rPr lang="en-US" sz="2000" b="1" dirty="0" smtClean="0">
                <a:solidFill>
                  <a:schemeClr val="bg1"/>
                </a:solidFill>
              </a:rPr>
              <a:t> client. At this point, the client will proceed and try to trade the authorization code for an access token, presenting valid client credentials to the authorization server. The authorization code is bound to the correct </a:t>
            </a:r>
            <a:r>
              <a:rPr lang="en-US" sz="2000" b="1" dirty="0" err="1" smtClean="0">
                <a:solidFill>
                  <a:schemeClr val="bg1"/>
                </a:solidFill>
              </a:rPr>
              <a:t>Oauth</a:t>
            </a:r>
            <a:r>
              <a:rPr lang="en-US" sz="2000" b="1" dirty="0" smtClean="0">
                <a:solidFill>
                  <a:schemeClr val="bg1"/>
                </a:solidFill>
              </a:rPr>
              <a:t> client.</a:t>
            </a:r>
          </a:p>
          <a:p>
            <a:endParaRPr lang="en-US" sz="2000" b="1" dirty="0">
              <a:solidFill>
                <a:schemeClr val="bg1"/>
              </a:solidFill>
            </a:endParaRPr>
          </a:p>
          <a:p>
            <a:r>
              <a:rPr lang="en-US" sz="2000" b="1" dirty="0" smtClean="0">
                <a:solidFill>
                  <a:schemeClr val="bg1"/>
                </a:solidFill>
              </a:rPr>
              <a:t>The result is that the attacker is able to successfully consume the hijacked authorization code and steal the protected resource of a target victim.</a:t>
            </a:r>
            <a:endParaRPr lang="en-US" sz="20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Freeform 4"/>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7" name="Freeform 7"/>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sp>
      <p:sp>
        <p:nvSpPr>
          <p:cNvPr id="3" name="TextBox 2"/>
          <p:cNvSpPr txBox="1"/>
          <p:nvPr/>
        </p:nvSpPr>
        <p:spPr>
          <a:xfrm>
            <a:off x="291830" y="2720897"/>
            <a:ext cx="17983200" cy="5016758"/>
          </a:xfrm>
          <a:prstGeom prst="rect">
            <a:avLst/>
          </a:prstGeom>
          <a:noFill/>
        </p:spPr>
        <p:txBody>
          <a:bodyPr wrap="square" rtlCol="0">
            <a:spAutoFit/>
          </a:bodyPr>
          <a:lstStyle/>
          <a:p>
            <a:r>
              <a:rPr lang="en-US" sz="2000" b="1" dirty="0" smtClean="0">
                <a:solidFill>
                  <a:srgbClr val="FFFF00"/>
                </a:solidFill>
              </a:rPr>
              <a:t>Let’s see how we can fix this </a:t>
            </a:r>
            <a:r>
              <a:rPr lang="en-US" sz="2000" b="1" dirty="0" smtClean="0">
                <a:solidFill>
                  <a:schemeClr val="bg1"/>
                </a:solidFill>
              </a:rPr>
              <a:t>in our code base. Under authorization server’s token endpoint</a:t>
            </a:r>
          </a:p>
          <a:p>
            <a:endParaRPr lang="en-US" sz="2000" b="1" dirty="0">
              <a:solidFill>
                <a:schemeClr val="bg1"/>
              </a:solidFill>
            </a:endParaRPr>
          </a:p>
          <a:p>
            <a:r>
              <a:rPr lang="en-US" sz="2000" b="1" dirty="0" smtClean="0">
                <a:solidFill>
                  <a:schemeClr val="bg1"/>
                </a:solidFill>
              </a:rPr>
              <a:t>If (</a:t>
            </a:r>
            <a:r>
              <a:rPr lang="en-US" sz="2000" b="1" dirty="0" err="1" smtClean="0">
                <a:solidFill>
                  <a:schemeClr val="bg1"/>
                </a:solidFill>
              </a:rPr>
              <a:t>code.request.redirect_uri</a:t>
            </a:r>
            <a:r>
              <a:rPr lang="en-US" sz="2000" b="1" dirty="0" smtClean="0">
                <a:solidFill>
                  <a:schemeClr val="bg1"/>
                </a:solidFill>
              </a:rPr>
              <a:t>)  {</a:t>
            </a:r>
          </a:p>
          <a:p>
            <a:endParaRPr lang="en-US" sz="2000" b="1" dirty="0">
              <a:solidFill>
                <a:schemeClr val="bg1"/>
              </a:solidFill>
            </a:endParaRPr>
          </a:p>
          <a:p>
            <a:r>
              <a:rPr lang="en-US" sz="2000" b="1" dirty="0" smtClean="0">
                <a:solidFill>
                  <a:schemeClr val="bg1"/>
                </a:solidFill>
              </a:rPr>
              <a:t>     if (</a:t>
            </a:r>
            <a:r>
              <a:rPr lang="en-US" sz="2000" b="1" dirty="0" err="1" smtClean="0">
                <a:solidFill>
                  <a:schemeClr val="bg1"/>
                </a:solidFill>
              </a:rPr>
              <a:t>code.request.redirect_uri</a:t>
            </a:r>
            <a:r>
              <a:rPr lang="en-US" sz="2000" b="1" dirty="0" smtClean="0">
                <a:solidFill>
                  <a:schemeClr val="bg1"/>
                </a:solidFill>
              </a:rPr>
              <a:t> != </a:t>
            </a:r>
            <a:r>
              <a:rPr lang="en-US" sz="2000" b="1" dirty="0" err="1" smtClean="0">
                <a:solidFill>
                  <a:schemeClr val="bg1"/>
                </a:solidFill>
              </a:rPr>
              <a:t>req.body.redirect_uri</a:t>
            </a:r>
            <a:r>
              <a:rPr lang="en-US" sz="2000" b="1" dirty="0" smtClean="0">
                <a:solidFill>
                  <a:schemeClr val="bg1"/>
                </a:solidFill>
              </a:rPr>
              <a:t>)  {</a:t>
            </a:r>
          </a:p>
          <a:p>
            <a:r>
              <a:rPr lang="en-US" sz="2000" b="1" dirty="0">
                <a:solidFill>
                  <a:schemeClr val="bg1"/>
                </a:solidFill>
              </a:rPr>
              <a:t> </a:t>
            </a:r>
            <a:r>
              <a:rPr lang="en-US" sz="2000" b="1" dirty="0" smtClean="0">
                <a:solidFill>
                  <a:schemeClr val="bg1"/>
                </a:solidFill>
              </a:rPr>
              <a:t> </a:t>
            </a:r>
          </a:p>
          <a:p>
            <a:r>
              <a:rPr lang="en-US" sz="2000" b="1" dirty="0">
                <a:solidFill>
                  <a:schemeClr val="bg1"/>
                </a:solidFill>
              </a:rPr>
              <a:t> </a:t>
            </a:r>
            <a:r>
              <a:rPr lang="en-US" sz="2000" b="1" dirty="0" smtClean="0">
                <a:solidFill>
                  <a:schemeClr val="bg1"/>
                </a:solidFill>
              </a:rPr>
              <a:t>        </a:t>
            </a:r>
            <a:r>
              <a:rPr lang="en-US" sz="2000" b="1" dirty="0" err="1" smtClean="0">
                <a:solidFill>
                  <a:schemeClr val="bg1"/>
                </a:solidFill>
              </a:rPr>
              <a:t>res.status</a:t>
            </a:r>
            <a:r>
              <a:rPr lang="en-US" sz="2000" b="1" dirty="0" smtClean="0">
                <a:solidFill>
                  <a:schemeClr val="bg1"/>
                </a:solidFill>
              </a:rPr>
              <a:t>(400).</a:t>
            </a:r>
            <a:r>
              <a:rPr lang="en-US" sz="2000" b="1" dirty="0" err="1" smtClean="0">
                <a:solidFill>
                  <a:schemeClr val="bg1"/>
                </a:solidFill>
              </a:rPr>
              <a:t>json</a:t>
            </a:r>
            <a:r>
              <a:rPr lang="en-US" sz="2000" b="1" dirty="0" smtClean="0">
                <a:solidFill>
                  <a:schemeClr val="bg1"/>
                </a:solidFill>
              </a:rPr>
              <a:t>({error: ‘</a:t>
            </a:r>
            <a:r>
              <a:rPr lang="en-US" sz="2000" b="1" dirty="0" err="1" smtClean="0">
                <a:solidFill>
                  <a:schemeClr val="bg1"/>
                </a:solidFill>
              </a:rPr>
              <a:t>invalid_grant</a:t>
            </a:r>
            <a:r>
              <a:rPr lang="en-US" sz="2000" b="1" dirty="0" smtClean="0">
                <a:solidFill>
                  <a:schemeClr val="bg1"/>
                </a:solidFill>
              </a:rPr>
              <a:t>’});</a:t>
            </a:r>
          </a:p>
          <a:p>
            <a:endParaRPr lang="en-US" sz="2000" b="1" dirty="0">
              <a:solidFill>
                <a:schemeClr val="bg1"/>
              </a:solidFill>
            </a:endParaRPr>
          </a:p>
          <a:p>
            <a:r>
              <a:rPr lang="en-US" sz="2000" b="1" dirty="0" smtClean="0">
                <a:solidFill>
                  <a:schemeClr val="bg1"/>
                </a:solidFill>
              </a:rPr>
              <a:t>         return;</a:t>
            </a:r>
          </a:p>
          <a:p>
            <a:r>
              <a:rPr lang="en-US" sz="2000" b="1" dirty="0" smtClean="0">
                <a:solidFill>
                  <a:schemeClr val="bg1"/>
                </a:solidFill>
              </a:rPr>
              <a:t>}</a:t>
            </a:r>
          </a:p>
          <a:p>
            <a:r>
              <a:rPr lang="en-US" sz="2000" b="1" dirty="0" smtClean="0">
                <a:solidFill>
                  <a:schemeClr val="bg1"/>
                </a:solidFill>
              </a:rPr>
              <a:t>}</a:t>
            </a:r>
          </a:p>
          <a:p>
            <a:endParaRPr lang="en-US" sz="2000" b="1" dirty="0">
              <a:solidFill>
                <a:schemeClr val="bg1"/>
              </a:solidFill>
            </a:endParaRPr>
          </a:p>
          <a:p>
            <a:r>
              <a:rPr lang="en-US" sz="2000" b="1" dirty="0" smtClean="0">
                <a:solidFill>
                  <a:schemeClr val="bg1"/>
                </a:solidFill>
              </a:rPr>
              <a:t>When the </a:t>
            </a:r>
            <a:r>
              <a:rPr lang="en-US" sz="2000" b="1" dirty="0" err="1" smtClean="0">
                <a:solidFill>
                  <a:schemeClr val="bg1"/>
                </a:solidFill>
              </a:rPr>
              <a:t>Oauth</a:t>
            </a:r>
            <a:r>
              <a:rPr lang="en-US" sz="2000" b="1" dirty="0" smtClean="0">
                <a:solidFill>
                  <a:schemeClr val="bg1"/>
                </a:solidFill>
              </a:rPr>
              <a:t> client presents the hijacked authorization code to the authorization server, the authorization server will now ensure that the </a:t>
            </a:r>
            <a:r>
              <a:rPr lang="en-US" sz="2000" b="1" dirty="0" err="1" smtClean="0">
                <a:solidFill>
                  <a:schemeClr val="bg1"/>
                </a:solidFill>
              </a:rPr>
              <a:t>redirect_uri</a:t>
            </a:r>
            <a:r>
              <a:rPr lang="en-US" sz="2000" b="1" dirty="0" smtClean="0">
                <a:solidFill>
                  <a:schemeClr val="bg1"/>
                </a:solidFill>
              </a:rPr>
              <a:t> presented in the initial authorization request will match the one presented in the token request.</a:t>
            </a:r>
          </a:p>
          <a:p>
            <a:r>
              <a:rPr lang="en-US" sz="2000" b="1" dirty="0" smtClean="0">
                <a:solidFill>
                  <a:schemeClr val="bg1"/>
                </a:solidFill>
              </a:rPr>
              <a:t>Since the client isn’t expecting to send anyone to the attacker’s site, these values will never match and attack fails. Having this simple check in place is extremely important and can negate many common attacks on </a:t>
            </a:r>
            <a:r>
              <a:rPr lang="en-US" sz="2000" b="1" smtClean="0">
                <a:solidFill>
                  <a:schemeClr val="bg1"/>
                </a:solidFill>
              </a:rPr>
              <a:t>the authorization code Grant.</a:t>
            </a:r>
            <a:endParaRPr lang="en-US" sz="2000" b="1" dirty="0">
              <a:solidFill>
                <a:schemeClr val="bg1"/>
              </a:solidFill>
            </a:endParaRPr>
          </a:p>
        </p:txBody>
      </p:sp>
    </p:spTree>
    <p:extLst>
      <p:ext uri="{BB962C8B-B14F-4D97-AF65-F5344CB8AC3E}">
        <p14:creationId xmlns:p14="http://schemas.microsoft.com/office/powerpoint/2010/main" val="76265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Freeform 3"/>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2"/>
            <a:stretch>
              <a:fillRect/>
            </a:stretch>
          </a:blipFill>
        </p:spPr>
      </p:sp>
      <p:sp>
        <p:nvSpPr>
          <p:cNvPr id="4" name="Freeform 4"/>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2"/>
            <a:stretch>
              <a:fillRect/>
            </a:stretch>
          </a:blipFill>
        </p:spPr>
      </p:sp>
      <p:sp>
        <p:nvSpPr>
          <p:cNvPr id="5" name="TextBox 5"/>
          <p:cNvSpPr txBox="1"/>
          <p:nvPr/>
        </p:nvSpPr>
        <p:spPr>
          <a:xfrm>
            <a:off x="4628749" y="3858064"/>
            <a:ext cx="9030502" cy="3396836"/>
          </a:xfrm>
          <a:prstGeom prst="rect">
            <a:avLst/>
          </a:prstGeom>
        </p:spPr>
        <p:txBody>
          <a:bodyPr lIns="0" tIns="0" rIns="0" bIns="0" rtlCol="0" anchor="t">
            <a:spAutoFit/>
          </a:bodyPr>
          <a:lstStyle/>
          <a:p>
            <a:pPr algn="ctr">
              <a:lnSpc>
                <a:spcPts val="13184"/>
              </a:lnSpc>
            </a:pPr>
            <a:r>
              <a:rPr lang="en-US" sz="12438" spc="1243">
                <a:solidFill>
                  <a:srgbClr val="FFFFFF"/>
                </a:solidFill>
                <a:latin typeface="League Spartan"/>
                <a:ea typeface="League Spartan"/>
                <a:cs typeface="League Spartan"/>
                <a:sym typeface="League Spartan"/>
              </a:rPr>
              <a:t>THANK YOU</a:t>
            </a:r>
          </a:p>
        </p:txBody>
      </p:sp>
      <p:sp>
        <p:nvSpPr>
          <p:cNvPr id="7" name="Freeform 7"/>
          <p:cNvSpPr/>
          <p:nvPr/>
        </p:nvSpPr>
        <p:spPr>
          <a:xfrm>
            <a:off x="13270706"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1965</TotalTime>
  <Words>498</Words>
  <Application>Microsoft Office PowerPoint</Application>
  <PresentationFormat>Custom</PresentationFormat>
  <Paragraphs>31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League Spartan</vt:lpstr>
      <vt:lpstr>Calibri</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Simple Business Plan Presentation</dc:title>
  <dc:creator>DELL</dc:creator>
  <cp:lastModifiedBy>DELL</cp:lastModifiedBy>
  <cp:revision>22</cp:revision>
  <dcterms:created xsi:type="dcterms:W3CDTF">2006-08-16T00:00:00Z</dcterms:created>
  <dcterms:modified xsi:type="dcterms:W3CDTF">2025-01-09T13:36:01Z</dcterms:modified>
  <dc:identifier>DAGbhGdk2hA</dc:identifier>
</cp:coreProperties>
</file>