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1" r:id="rId4"/>
  </p:sldIdLst>
  <p:sldSz cx="18288000" cy="10287000"/>
  <p:notesSz cx="6858000" cy="9144000"/>
  <p:embeddedFontLst>
    <p:embeddedFont>
      <p:font typeface="Times New Roman Condensed Italics" charset="0"/>
      <p:regular r:id="rId5"/>
    </p:embeddedFont>
    <p:embeddedFont>
      <p:font typeface="Calibri"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9" d="100"/>
          <a:sy n="49" d="100"/>
        </p:scale>
        <p:origin x="-57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883057" y="1811750"/>
            <a:ext cx="14890343" cy="4062651"/>
          </a:xfrm>
          <a:prstGeom prst="rect">
            <a:avLst/>
          </a:prstGeom>
        </p:spPr>
        <p:txBody>
          <a:bodyPr wrap="square" lIns="0" tIns="0" rIns="0" bIns="0" rtlCol="0" anchor="t">
            <a:spAutoFit/>
          </a:bodyPr>
          <a:lstStyle/>
          <a:p>
            <a:pPr>
              <a:lnSpc>
                <a:spcPct val="150000"/>
              </a:lnSpc>
            </a:pPr>
            <a:r>
              <a:rPr lang="en-US" sz="8800" b="1" dirty="0"/>
              <a:t>How to protect bearer tokens</a:t>
            </a:r>
            <a:r>
              <a:rPr lang="en-US" sz="8800" b="1" dirty="0" smtClean="0"/>
              <a:t>?</a:t>
            </a:r>
          </a:p>
          <a:p>
            <a:pPr>
              <a:lnSpc>
                <a:spcPct val="150000"/>
              </a:lnSpc>
            </a:pPr>
            <a:r>
              <a:rPr lang="en-US" sz="8800" b="1" dirty="0"/>
              <a:t>At the client | PF 57 part 3.1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asvg="http://schemas.microsoft.com/office/drawing/2016/SVG/main" xmlns="" r:embed="rId3"/>
                </a:ext>
              </a:extLst>
            </a:blip>
            <a:stretch>
              <a:fillRect t="-93483" r="-128662" b="-52540"/>
            </a:stretch>
          </a:blipFill>
        </p:spPr>
      </p:sp>
      <p:sp>
        <p:nvSpPr>
          <p:cNvPr id="2" name="TextBox 1"/>
          <p:cNvSpPr txBox="1"/>
          <p:nvPr/>
        </p:nvSpPr>
        <p:spPr>
          <a:xfrm>
            <a:off x="381000" y="952500"/>
            <a:ext cx="17678400" cy="707886"/>
          </a:xfrm>
          <a:prstGeom prst="rect">
            <a:avLst/>
          </a:prstGeom>
          <a:noFill/>
        </p:spPr>
        <p:txBody>
          <a:bodyPr wrap="square" rtlCol="0">
            <a:spAutoFit/>
          </a:bodyPr>
          <a:lstStyle/>
          <a:p>
            <a:endParaRPr lang="en-US" sz="2000" b="1" dirty="0"/>
          </a:p>
          <a:p>
            <a:endParaRPr lang="en-US" sz="2000" b="1" dirty="0"/>
          </a:p>
        </p:txBody>
      </p:sp>
      <p:sp>
        <p:nvSpPr>
          <p:cNvPr id="3" name="TextBox 2"/>
          <p:cNvSpPr txBox="1"/>
          <p:nvPr/>
        </p:nvSpPr>
        <p:spPr>
          <a:xfrm>
            <a:off x="523672" y="637162"/>
            <a:ext cx="17221200" cy="6986528"/>
          </a:xfrm>
          <a:prstGeom prst="rect">
            <a:avLst/>
          </a:prstGeom>
          <a:noFill/>
        </p:spPr>
        <p:txBody>
          <a:bodyPr wrap="square" rtlCol="0">
            <a:spAutoFit/>
          </a:bodyPr>
          <a:lstStyle/>
          <a:p>
            <a:r>
              <a:rPr lang="en-US" sz="2400" b="1" dirty="0" smtClean="0"/>
              <a:t>We’ve seen in various parts of the previous section how access tokens can be stolen from client applications and revealed to the attacker. We need to remember that bearer access tokens are transparent for clients and there isn’t any cryptographic operation they need to perform. Hence, when an attacker obtains a bearer access token, they’re able to access all the resources associated with the token and its scope.</a:t>
            </a:r>
          </a:p>
          <a:p>
            <a:endParaRPr lang="en-US" sz="2400" b="1" dirty="0"/>
          </a:p>
          <a:p>
            <a:r>
              <a:rPr lang="en-US" sz="2400" b="1" i="1" dirty="0" smtClean="0">
                <a:solidFill>
                  <a:srgbClr val="0070C0"/>
                </a:solidFill>
              </a:rPr>
              <a:t>One countermeasure that a client can apply is to limit the scope of the token to the minimum required for its tasks</a:t>
            </a:r>
            <a:r>
              <a:rPr lang="en-US" sz="2400" b="1" dirty="0" smtClean="0"/>
              <a:t>. For example, if all the client needs to achieve its purpose is the resource owner’s profile information, it would be enough to ask for the </a:t>
            </a:r>
            <a:r>
              <a:rPr lang="en-US" sz="2400" b="1" dirty="0" smtClean="0">
                <a:solidFill>
                  <a:srgbClr val="0070C0"/>
                </a:solidFill>
              </a:rPr>
              <a:t>profile</a:t>
            </a:r>
            <a:r>
              <a:rPr lang="en-US" sz="2400" b="1" dirty="0" smtClean="0"/>
              <a:t> scope ( and not any other scope, for example, photo or location). This approach of “minimal privilege” limits what the token can be used for if it’s captured. </a:t>
            </a:r>
          </a:p>
          <a:p>
            <a:endParaRPr lang="en-US" sz="2400" b="1" dirty="0"/>
          </a:p>
          <a:p>
            <a:r>
              <a:rPr lang="en-US" sz="2400" b="1" dirty="0" smtClean="0"/>
              <a:t>To minimize impact on the user experience, a client can ask for all appropriate scopes during the authorization phase, then use the refresh token to get limited-scope access tokens to call the resource directly.</a:t>
            </a:r>
          </a:p>
          <a:p>
            <a:endParaRPr lang="en-US" sz="2400" b="1" dirty="0"/>
          </a:p>
          <a:p>
            <a:r>
              <a:rPr lang="en-US" sz="2400" b="1" dirty="0" smtClean="0"/>
              <a:t>It would also be beneficial, if feasible, to keep access tokens in transient memory to minimize attacks derived from repository injections. Doing so even if the attacker is able to get their hands on the client’s database won’t gain any information regarding access tokens. This isn’t always feasible for all client types, but secure storage of tokens, away from the prying eyes of other applications and even end users, is something that every </a:t>
            </a:r>
            <a:r>
              <a:rPr lang="en-US" sz="2400" b="1" dirty="0" err="1" smtClean="0"/>
              <a:t>Oauth</a:t>
            </a:r>
            <a:r>
              <a:rPr lang="en-US" sz="2400" b="1" dirty="0" smtClean="0"/>
              <a:t> client application should be doing.</a:t>
            </a:r>
          </a:p>
          <a:p>
            <a:endParaRPr lang="en-US" sz="2000" b="1" dirty="0"/>
          </a:p>
          <a:p>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5793</TotalTime>
  <Words>299</Words>
  <Application>Microsoft Office PowerPoint</Application>
  <PresentationFormat>Custom</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Times New Roman Condensed Italics</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32</cp:revision>
  <dcterms:created xsi:type="dcterms:W3CDTF">2006-08-16T00:00:00Z</dcterms:created>
  <dcterms:modified xsi:type="dcterms:W3CDTF">2025-01-20T14:01:11Z</dcterms:modified>
  <dc:identifier>DAGbpITqgfg</dc:identifier>
</cp:coreProperties>
</file>