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3851" r:id="rId7"/>
    <p:sldId id="38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2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9429764-E305-A48D-5244-9BCD20902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xmlns="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xmlns="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xmlns="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xmlns="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xmlns="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9FE4C84-13A1-72EA-6541-7C8FDDEA71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30468883-4E51-D3BD-E1C6-601ED9B6E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111AEF3F-9A86-45CE-4817-E3E6863DC0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B7232D-F1A6-B6C3-3BBF-E834CC7CD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xmlns="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xmlns="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xmlns="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xmlns="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xmlns="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E96D25F-53A2-6217-84B4-7EB874F0B3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xmlns="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xmlns="" id="{D5C3C4BD-DFDB-76B4-17CA-7DA4D1729F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47A19F4B-D154-3EB2-F86A-9A63283A3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xmlns="" id="{438B6FA2-AF11-618E-2B1A-38BF083DF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xmlns="" id="{A269A8D8-A4AE-CEFF-E928-7DB1CFB3E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xmlns="" id="{15418837-E689-97BE-9FAD-FEDBD599EB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7DF76A42-387B-8D66-1214-D404620700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2ACE818-46EF-547E-9315-A849483036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xmlns="" id="{87D193F4-2337-0048-1BE7-C9A8154191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5EE4510-BCBA-C39A-BEF1-A391A3304F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263F0DD-A38B-64B8-7412-087B487E6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xmlns="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xmlns="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xmlns="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xmlns="" id="{1E75594D-82D2-74F6-56EC-46FCD28CB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xmlns="" id="{FF4E0F5B-0892-2688-EFD3-284369DA5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1D8715A-3067-732D-C410-868C7CCCF7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807BCF9-2F5B-200E-2E6C-E177DB56E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xmlns="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xmlns="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21BD3DB-6F51-C1AE-FF0E-D0BDCB55F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xmlns="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xmlns="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8274" y="228298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Theft of client </a:t>
            </a:r>
            <a:r>
              <a:rPr lang="en-US" dirty="0" smtClean="0"/>
              <a:t>credentials </a:t>
            </a:r>
            <a:br>
              <a:rPr lang="en-US" dirty="0" smtClean="0"/>
            </a:br>
            <a:r>
              <a:rPr lang="en-US" dirty="0" smtClean="0"/>
              <a:t>| PF </a:t>
            </a:r>
            <a:r>
              <a:rPr lang="en-US" dirty="0"/>
              <a:t>54 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0975" y="247650"/>
            <a:ext cx="103536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The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core specification specifies four different grant types. Each grant type is designed with different security and deployment aspects in mind and should be used accordingly. </a:t>
            </a:r>
          </a:p>
          <a:p>
            <a:r>
              <a:rPr lang="en-US" sz="1200" b="1" dirty="0" smtClean="0"/>
              <a:t>For example, the implicit grant flow is to be used by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clients where the client code executes within the user agent environment. Such clients are generally </a:t>
            </a:r>
            <a:r>
              <a:rPr lang="en-US" sz="1200" b="1" dirty="0" err="1" smtClean="0"/>
              <a:t>Javascript</a:t>
            </a:r>
            <a:r>
              <a:rPr lang="en-US" sz="1200" b="1" dirty="0" smtClean="0"/>
              <a:t>-only applications, which have, of course, limited capability of hiding the </a:t>
            </a:r>
            <a:r>
              <a:rPr lang="en-US" sz="1200" b="1" dirty="0" err="1" smtClean="0"/>
              <a:t>client_secret</a:t>
            </a:r>
            <a:r>
              <a:rPr lang="en-US" sz="1200" b="1" dirty="0" smtClean="0"/>
              <a:t> in client side code running in the browser. On the other side of the fence there are classic server-side applications that can use the authorization code grant type and can safely store the </a:t>
            </a:r>
            <a:r>
              <a:rPr lang="en-US" sz="1200" b="1" dirty="0" err="1" smtClean="0"/>
              <a:t>client_secret</a:t>
            </a:r>
            <a:r>
              <a:rPr lang="en-US" sz="1200" b="1" dirty="0" smtClean="0"/>
              <a:t> somewhere in the server.</a:t>
            </a:r>
          </a:p>
          <a:p>
            <a:endParaRPr lang="en-US" sz="1200" b="1" dirty="0"/>
          </a:p>
          <a:p>
            <a:r>
              <a:rPr lang="en-US" sz="1200" b="1" i="1" dirty="0" smtClean="0">
                <a:solidFill>
                  <a:srgbClr val="0070C0"/>
                </a:solidFill>
              </a:rPr>
              <a:t>What about native applications? </a:t>
            </a:r>
            <a:r>
              <a:rPr lang="en-US" sz="1200" b="1" dirty="0" smtClean="0"/>
              <a:t>It is important to understand for a native application, even if the </a:t>
            </a:r>
            <a:r>
              <a:rPr lang="en-US" sz="1200" b="1" dirty="0" err="1" smtClean="0"/>
              <a:t>client_secret</a:t>
            </a:r>
            <a:r>
              <a:rPr lang="en-US" sz="1200" b="1" dirty="0" smtClean="0"/>
              <a:t> is somewhere hidden in the compiled code it must not be considered as a secret. The same principle applies to mobile clients and desktop native applications.  </a:t>
            </a:r>
          </a:p>
          <a:p>
            <a:endParaRPr lang="en-US" sz="1200" b="1" dirty="0"/>
          </a:p>
          <a:p>
            <a:r>
              <a:rPr lang="en-US" sz="1200" b="1" dirty="0" smtClean="0"/>
              <a:t>Let’s use dynamic client registration to configure the </a:t>
            </a:r>
            <a:r>
              <a:rPr lang="en-US" sz="1200" b="1" dirty="0" err="1" smtClean="0"/>
              <a:t>client_secret</a:t>
            </a:r>
            <a:r>
              <a:rPr lang="en-US" sz="1200" b="1" dirty="0" smtClean="0"/>
              <a:t> at runtime.</a:t>
            </a:r>
          </a:p>
          <a:p>
            <a:endParaRPr lang="en-US" sz="1200" b="1" dirty="0"/>
          </a:p>
          <a:p>
            <a:r>
              <a:rPr lang="en-US" sz="1200" b="1" dirty="0" smtClean="0"/>
              <a:t>Make the </a:t>
            </a:r>
            <a:r>
              <a:rPr lang="en-US" sz="1200" b="1" dirty="0" err="1" smtClean="0"/>
              <a:t>client_id</a:t>
            </a:r>
            <a:r>
              <a:rPr lang="en-US" sz="1200" b="1" dirty="0" smtClean="0"/>
              <a:t> and </a:t>
            </a:r>
            <a:r>
              <a:rPr lang="en-US" sz="1200" b="1" dirty="0" err="1" smtClean="0"/>
              <a:t>client_secret</a:t>
            </a:r>
            <a:r>
              <a:rPr lang="en-US" sz="1200" b="1" dirty="0" smtClean="0"/>
              <a:t> parts as empty and this information will be available at runtime after the dynamic registration phase is concluded.</a:t>
            </a:r>
          </a:p>
          <a:p>
            <a:endParaRPr lang="en-US" sz="1200" b="1" dirty="0"/>
          </a:p>
          <a:p>
            <a:r>
              <a:rPr lang="en-US" sz="1000" b="1" dirty="0" err="1" smtClean="0"/>
              <a:t>var</a:t>
            </a:r>
            <a:r>
              <a:rPr lang="en-US" sz="1000" b="1" dirty="0" smtClean="0"/>
              <a:t> client = 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‘</a:t>
            </a:r>
            <a:r>
              <a:rPr lang="en-US" sz="1000" b="1" dirty="0" err="1" smtClean="0"/>
              <a:t>client_name</a:t>
            </a:r>
            <a:r>
              <a:rPr lang="en-US" sz="1000" b="1" dirty="0" smtClean="0"/>
              <a:t>’: ‘Native </a:t>
            </a:r>
            <a:r>
              <a:rPr lang="en-US" sz="1000" b="1" dirty="0" err="1" smtClean="0"/>
              <a:t>Oauth</a:t>
            </a:r>
            <a:r>
              <a:rPr lang="en-US" sz="1000" b="1" dirty="0" smtClean="0"/>
              <a:t> Client’,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‘</a:t>
            </a:r>
            <a:r>
              <a:rPr lang="en-US" sz="1000" b="1" dirty="0" err="1" smtClean="0"/>
              <a:t>client_id</a:t>
            </a:r>
            <a:r>
              <a:rPr lang="en-US" sz="1000" b="1" dirty="0" smtClean="0"/>
              <a:t>’: ‘ ‘,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‘</a:t>
            </a:r>
            <a:r>
              <a:rPr lang="en-US" sz="1000" b="1" dirty="0" err="1" smtClean="0"/>
              <a:t>client_secret</a:t>
            </a:r>
            <a:r>
              <a:rPr lang="en-US" sz="1000" b="1" dirty="0" smtClean="0"/>
              <a:t>’: ‘ ‘,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‘</a:t>
            </a:r>
            <a:r>
              <a:rPr lang="en-US" sz="1000" b="1" dirty="0" err="1" smtClean="0"/>
              <a:t>redirect_uris</a:t>
            </a:r>
            <a:r>
              <a:rPr lang="en-US" sz="1000" b="1" dirty="0" smtClean="0"/>
              <a:t>’: [‘</a:t>
            </a:r>
            <a:r>
              <a:rPr lang="en-US" sz="1000" b="1" dirty="0" err="1" smtClean="0"/>
              <a:t>com.oauthinaction.mynativeapp</a:t>
            </a:r>
            <a:r>
              <a:rPr lang="en-US" sz="1000" b="1" dirty="0" smtClean="0"/>
              <a:t>:/’],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‘scope’: ‘foo bar’</a:t>
            </a:r>
          </a:p>
          <a:p>
            <a:r>
              <a:rPr lang="en-US" sz="1000" b="1" dirty="0" smtClean="0"/>
              <a:t>};</a:t>
            </a:r>
          </a:p>
          <a:p>
            <a:endParaRPr lang="en-US" sz="1200" b="1" dirty="0"/>
          </a:p>
          <a:p>
            <a:r>
              <a:rPr lang="en-US" sz="1000" b="1" dirty="0" err="1" smtClean="0"/>
              <a:t>registrationEndpoint</a:t>
            </a:r>
            <a:endParaRPr lang="en-US" sz="1000" b="1" dirty="0" smtClean="0"/>
          </a:p>
          <a:p>
            <a:endParaRPr lang="en-US" sz="1000" b="1" dirty="0"/>
          </a:p>
          <a:p>
            <a:r>
              <a:rPr lang="en-US" sz="1000" b="1" dirty="0" err="1"/>
              <a:t>v</a:t>
            </a:r>
            <a:r>
              <a:rPr lang="en-US" sz="1000" b="1" dirty="0" err="1" smtClean="0"/>
              <a:t>ar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authserver</a:t>
            </a:r>
            <a:r>
              <a:rPr lang="en-US" sz="1000" b="1" dirty="0" smtClean="0"/>
              <a:t> =  {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</a:t>
            </a:r>
            <a:r>
              <a:rPr lang="en-US" sz="1000" b="1" dirty="0" err="1" smtClean="0"/>
              <a:t>authorizationEndpoint</a:t>
            </a:r>
            <a:r>
              <a:rPr lang="en-US" sz="1000" b="1" dirty="0" smtClean="0"/>
              <a:t>: ‘http://localhost:9001/authorize’,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</a:t>
            </a:r>
            <a:r>
              <a:rPr lang="en-US" sz="1000" b="1" dirty="0" err="1" smtClean="0"/>
              <a:t>tokenEndpoint</a:t>
            </a:r>
            <a:r>
              <a:rPr lang="en-US" sz="1000" b="1" dirty="0" smtClean="0"/>
              <a:t>: ‘http://localhost:9001/token’,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</a:t>
            </a:r>
            <a:r>
              <a:rPr lang="en-US" sz="1000" b="1" dirty="0" err="1" smtClean="0"/>
              <a:t>registrationEndpoint</a:t>
            </a:r>
            <a:r>
              <a:rPr lang="en-US" sz="1000" b="1" dirty="0" smtClean="0"/>
              <a:t>: ‘http://localhost:9001/register’</a:t>
            </a:r>
          </a:p>
          <a:p>
            <a:r>
              <a:rPr lang="en-US" sz="1000" b="1" dirty="0" smtClean="0"/>
              <a:t>};</a:t>
            </a:r>
          </a:p>
          <a:p>
            <a:endParaRPr lang="en-US" sz="1200" b="1" dirty="0"/>
          </a:p>
          <a:p>
            <a:endParaRPr lang="en-US" sz="1200" b="1" dirty="0" smtClean="0"/>
          </a:p>
          <a:p>
            <a:endParaRPr lang="en-US" sz="1200" b="1" i="1" dirty="0">
              <a:solidFill>
                <a:srgbClr val="0070C0"/>
              </a:solidFill>
            </a:endParaRP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025" y="257175"/>
            <a:ext cx="10696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Finally, we need to plug the dynamic registration request when the application first requests an </a:t>
            </a:r>
            <a:r>
              <a:rPr lang="en-US" sz="1000" b="1" dirty="0" err="1" smtClean="0"/>
              <a:t>Oauth</a:t>
            </a:r>
            <a:r>
              <a:rPr lang="en-US" sz="1000" b="1" dirty="0" smtClean="0"/>
              <a:t> token, if it doesn’t already have a client ID.</a:t>
            </a:r>
          </a:p>
          <a:p>
            <a:endParaRPr lang="en-US" dirty="0" smtClean="0"/>
          </a:p>
          <a:p>
            <a:r>
              <a:rPr lang="en-US" sz="1000" b="1" dirty="0" smtClean="0"/>
              <a:t>If (!</a:t>
            </a:r>
            <a:r>
              <a:rPr lang="en-US" sz="1000" b="1" dirty="0" err="1" smtClean="0"/>
              <a:t>client.client_id</a:t>
            </a:r>
            <a:r>
              <a:rPr lang="en-US" sz="1000" b="1" dirty="0" smtClean="0"/>
              <a:t>)  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$.</a:t>
            </a:r>
            <a:r>
              <a:rPr lang="en-US" sz="1000" b="1" dirty="0" err="1" smtClean="0"/>
              <a:t>ajax</a:t>
            </a:r>
            <a:r>
              <a:rPr lang="en-US" sz="1000" b="1" dirty="0" smtClean="0"/>
              <a:t>( {</a:t>
            </a:r>
          </a:p>
          <a:p>
            <a:r>
              <a:rPr lang="en-US" sz="1000" b="1" dirty="0" smtClean="0"/>
              <a:t>               url: </a:t>
            </a:r>
            <a:r>
              <a:rPr lang="en-US" sz="1000" b="1" dirty="0" err="1" smtClean="0"/>
              <a:t>authserver.registrationEndpoint</a:t>
            </a:r>
            <a:r>
              <a:rPr lang="en-US" sz="1000" b="1" dirty="0" smtClean="0"/>
              <a:t>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        type: ‘POST’,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        data: client,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        </a:t>
            </a:r>
            <a:r>
              <a:rPr lang="en-US" sz="1000" b="1" dirty="0" err="1" smtClean="0"/>
              <a:t>crossDomain</a:t>
            </a:r>
            <a:r>
              <a:rPr lang="en-US" sz="1000" b="1" dirty="0" smtClean="0"/>
              <a:t>: true,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        </a:t>
            </a:r>
            <a:r>
              <a:rPr lang="en-US" sz="1000" b="1" dirty="0" err="1" smtClean="0"/>
              <a:t>dataType</a:t>
            </a:r>
            <a:r>
              <a:rPr lang="en-US" sz="1000" b="1" dirty="0" smtClean="0"/>
              <a:t>: ‘</a:t>
            </a:r>
            <a:r>
              <a:rPr lang="en-US" sz="1000" b="1" dirty="0" err="1" smtClean="0"/>
              <a:t>json</a:t>
            </a:r>
            <a:r>
              <a:rPr lang="en-US" sz="1000" b="1" dirty="0" smtClean="0"/>
              <a:t>’</a:t>
            </a:r>
          </a:p>
          <a:p>
            <a:r>
              <a:rPr lang="en-US" sz="1000" b="1" dirty="0" smtClean="0"/>
              <a:t>}).done(functional(data)   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                                       </a:t>
            </a:r>
            <a:r>
              <a:rPr lang="en-US" sz="1000" b="1" dirty="0" err="1" smtClean="0"/>
              <a:t>client.client_id</a:t>
            </a:r>
            <a:r>
              <a:rPr lang="en-US" sz="1000" b="1" dirty="0" smtClean="0"/>
              <a:t> = </a:t>
            </a:r>
            <a:r>
              <a:rPr lang="en-US" sz="1000" b="1" dirty="0" err="1" smtClean="0"/>
              <a:t>data.client_id</a:t>
            </a:r>
            <a:r>
              <a:rPr lang="en-US" sz="1000" b="1" dirty="0" smtClean="0"/>
              <a:t>;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                                       </a:t>
            </a:r>
            <a:r>
              <a:rPr lang="en-US" sz="1000" b="1" dirty="0" err="1" smtClean="0"/>
              <a:t>client.client_secret</a:t>
            </a:r>
            <a:r>
              <a:rPr lang="en-US" sz="1000" b="1" dirty="0" smtClean="0"/>
              <a:t>  = </a:t>
            </a:r>
            <a:r>
              <a:rPr lang="en-US" sz="1000" b="1" dirty="0" err="1" smtClean="0"/>
              <a:t>data.client_secret</a:t>
            </a:r>
            <a:r>
              <a:rPr lang="en-US" sz="1000" b="1" dirty="0" smtClean="0"/>
              <a:t>;</a:t>
            </a:r>
          </a:p>
          <a:p>
            <a:r>
              <a:rPr lang="en-US" sz="1000" b="1" dirty="0" smtClean="0"/>
              <a:t>}).fail(function() 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  $(‘.</a:t>
            </a:r>
            <a:r>
              <a:rPr lang="en-US" sz="1000" b="1" dirty="0" err="1" smtClean="0"/>
              <a:t>oauth</a:t>
            </a:r>
            <a:r>
              <a:rPr lang="en-US" sz="1000" b="1" dirty="0" smtClean="0"/>
              <a:t>-protected-resource’).text(‘Error while fetching registration endpoint’);</a:t>
            </a:r>
          </a:p>
          <a:p>
            <a:r>
              <a:rPr lang="en-US" sz="1000" b="1" dirty="0" smtClean="0"/>
              <a:t>});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000" b="1" dirty="0" smtClean="0"/>
              <a:t>So basically after this, both the </a:t>
            </a:r>
            <a:r>
              <a:rPr lang="en-US" sz="1000" b="1" dirty="0" err="1" smtClean="0"/>
              <a:t>client_id</a:t>
            </a:r>
            <a:r>
              <a:rPr lang="en-US" sz="1000" b="1" dirty="0" smtClean="0"/>
              <a:t> and </a:t>
            </a:r>
            <a:r>
              <a:rPr lang="en-US" sz="1000" b="1" dirty="0" err="1" smtClean="0"/>
              <a:t>client_secret</a:t>
            </a:r>
            <a:r>
              <a:rPr lang="en-US" sz="1000" b="1" dirty="0" smtClean="0"/>
              <a:t> have been freshly generated, and these will be different for any instance of the native application. This will solve the issue of having </a:t>
            </a:r>
            <a:r>
              <a:rPr lang="en-US" sz="1000" b="1" dirty="0" err="1" smtClean="0"/>
              <a:t>client_secret</a:t>
            </a:r>
            <a:r>
              <a:rPr lang="en-US" sz="1000" b="1" dirty="0" smtClean="0"/>
              <a:t> shipped with the native application artifact.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165DE6-2DCE-44FC-94B7-A499559DBF8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FFD73E-D96B-4428-99CD-717A4897D3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5E733-8340-4FDD-A6FC-B22F1B75E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418</Words>
  <Application>Microsoft Office PowerPoint</Application>
  <PresentationFormat>Custom</PresentationFormat>
  <Paragraphs>51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</vt:lpstr>
      <vt:lpstr>Theft of client credentials  | PF 54 part 3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DELL</dc:creator>
  <cp:lastModifiedBy>DELL</cp:lastModifiedBy>
  <cp:revision>6</cp:revision>
  <dcterms:created xsi:type="dcterms:W3CDTF">2024-01-11T14:50:00Z</dcterms:created>
  <dcterms:modified xsi:type="dcterms:W3CDTF">2024-11-04T13:10:28Z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