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2" r:id="rId3"/>
    <p:sldId id="271" r:id="rId4"/>
  </p:sldIdLst>
  <p:sldSz cx="18288000" cy="10287000"/>
  <p:notesSz cx="6858000" cy="9144000"/>
  <p:embeddedFontLst>
    <p:embeddedFont>
      <p:font typeface="Calibri" pitchFamily="34" charset="0"/>
      <p:regular r:id="rId5"/>
      <p:bold r:id="rId6"/>
      <p:italic r:id="rId7"/>
      <p:boldItalic r:id="rId8"/>
    </p:embeddedFont>
    <p:embeddedFont>
      <p:font typeface="Times New Roman Condensed Italics" charset="0"/>
      <p:regular r:id="rId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49" d="100"/>
          <a:sy n="49" d="100"/>
        </p:scale>
        <p:origin x="-576" y="-2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viewProps" Target="viewProps.xml"/><Relationship Id="rId5" Type="http://schemas.openxmlformats.org/officeDocument/2006/relationships/font" Target="fonts/font1.fntdata"/><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83057" y="1811750"/>
            <a:ext cx="14890343" cy="4062651"/>
          </a:xfrm>
          <a:prstGeom prst="rect">
            <a:avLst/>
          </a:prstGeom>
        </p:spPr>
        <p:txBody>
          <a:bodyPr wrap="square" lIns="0" tIns="0" rIns="0" bIns="0" rtlCol="0" anchor="t">
            <a:spAutoFit/>
          </a:bodyPr>
          <a:lstStyle/>
          <a:p>
            <a:pPr>
              <a:lnSpc>
                <a:spcPct val="150000"/>
              </a:lnSpc>
            </a:pPr>
            <a:r>
              <a:rPr lang="en-US" sz="8800" b="1" dirty="0"/>
              <a:t>How to protect bearer tokens? | PF 57 part 3 </a:t>
            </a:r>
            <a:endParaRPr lang="en-US" sz="88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4" name="Freeform 4"/>
          <p:cNvSpPr/>
          <p:nvPr/>
        </p:nvSpPr>
        <p:spPr>
          <a:xfrm>
            <a:off x="12210852" y="-1063244"/>
            <a:ext cx="8434028" cy="6114306"/>
          </a:xfrm>
          <a:custGeom>
            <a:avLst/>
            <a:gdLst/>
            <a:ahLst/>
            <a:cxnLst/>
            <a:rect l="l" t="t" r="r" b="b"/>
            <a:pathLst>
              <a:path w="8434028" h="6114306">
                <a:moveTo>
                  <a:pt x="0" y="0"/>
                </a:moveTo>
                <a:lnTo>
                  <a:pt x="8434028" y="0"/>
                </a:lnTo>
                <a:lnTo>
                  <a:pt x="8434028" y="6114305"/>
                </a:lnTo>
                <a:lnTo>
                  <a:pt x="0" y="6114305"/>
                </a:lnTo>
                <a:lnTo>
                  <a:pt x="0" y="0"/>
                </a:lnTo>
                <a:close/>
              </a:path>
            </a:pathLst>
          </a:custGeom>
          <a:blipFill>
            <a:blip r:embed="rId2">
              <a:extLst>
                <a:ext uri="{96DAC541-7B7A-43D3-8B79-37D633B846F1}">
                  <asvg:svgBlip xmlns="" xmlns:asvg="http://schemas.microsoft.com/office/drawing/2016/SVG/main" r:embed="rId3"/>
                </a:ext>
              </a:extLst>
            </a:blip>
            <a:stretch>
              <a:fillRect t="-93483" r="-128662" b="-52540"/>
            </a:stretch>
          </a:blipFill>
        </p:spPr>
      </p:sp>
      <p:sp>
        <p:nvSpPr>
          <p:cNvPr id="2" name="TextBox 1"/>
          <p:cNvSpPr txBox="1"/>
          <p:nvPr/>
        </p:nvSpPr>
        <p:spPr>
          <a:xfrm>
            <a:off x="381000" y="952500"/>
            <a:ext cx="17678400" cy="707886"/>
          </a:xfrm>
          <a:prstGeom prst="rect">
            <a:avLst/>
          </a:prstGeom>
          <a:noFill/>
        </p:spPr>
        <p:txBody>
          <a:bodyPr wrap="square" rtlCol="0">
            <a:spAutoFit/>
          </a:bodyPr>
          <a:lstStyle/>
          <a:p>
            <a:endParaRPr lang="en-US" sz="2000" b="1" dirty="0"/>
          </a:p>
          <a:p>
            <a:endParaRPr lang="en-US" sz="2000" b="1" dirty="0"/>
          </a:p>
        </p:txBody>
      </p:sp>
      <p:sp>
        <p:nvSpPr>
          <p:cNvPr id="6" name="TextBox 5"/>
          <p:cNvSpPr txBox="1"/>
          <p:nvPr/>
        </p:nvSpPr>
        <p:spPr>
          <a:xfrm>
            <a:off x="381000" y="495300"/>
            <a:ext cx="17373600" cy="6063198"/>
          </a:xfrm>
          <a:prstGeom prst="rect">
            <a:avLst/>
          </a:prstGeom>
          <a:noFill/>
        </p:spPr>
        <p:txBody>
          <a:bodyPr wrap="square" rtlCol="0">
            <a:spAutoFit/>
          </a:bodyPr>
          <a:lstStyle/>
          <a:p>
            <a:r>
              <a:rPr lang="en-US" sz="2000" b="1" dirty="0" smtClean="0"/>
              <a:t>It is of  extreme importance that access tokens sent as bearer tokens are not sent in the clear over an insecure channel. As per the core Oauth specification, transmission of access tokens must be protected using end-to-end confidentiality, such as SSL/TLS.</a:t>
            </a:r>
          </a:p>
          <a:p>
            <a:endParaRPr lang="en-US" sz="2000" b="1" dirty="0"/>
          </a:p>
          <a:p>
            <a:r>
              <a:rPr lang="en-US" sz="2000" b="1" dirty="0" smtClean="0">
                <a:solidFill>
                  <a:srgbClr val="0070C0"/>
                </a:solidFill>
              </a:rPr>
              <a:t>What is SSL/TLS then? </a:t>
            </a:r>
            <a:r>
              <a:rPr lang="en-US" sz="2000" b="1" dirty="0" smtClean="0"/>
              <a:t>Transport Layer Security (TLS), formerly known as Secure Socket Layer (SSL), is a cryptographic protocol designed to provide communications security over a computer network. The protocol protects transmissions between two parties directly connected to each other, and the encryption process has the following aspects:</a:t>
            </a:r>
          </a:p>
          <a:p>
            <a:endParaRPr lang="en-US" sz="2000" b="1" dirty="0"/>
          </a:p>
          <a:p>
            <a:pPr marL="342900" indent="-342900">
              <a:buFont typeface="Wingdings" pitchFamily="2" charset="2"/>
              <a:buChar char="§"/>
            </a:pPr>
            <a:r>
              <a:rPr lang="en-US" sz="2000" b="1" dirty="0" smtClean="0"/>
              <a:t>The connection is private because symmetric cryptography is used to encrypt the data transmitted. </a:t>
            </a:r>
          </a:p>
          <a:p>
            <a:pPr marL="342900" indent="-342900">
              <a:buFont typeface="Wingdings" pitchFamily="2" charset="2"/>
              <a:buChar char="§"/>
            </a:pPr>
            <a:r>
              <a:rPr lang="en-US" sz="2000" b="1" dirty="0" smtClean="0"/>
              <a:t>The connection is reliable because each message transmitted includes a message integrity check using a message authentication code.</a:t>
            </a:r>
          </a:p>
          <a:p>
            <a:pPr marL="342900" indent="-342900">
              <a:buFont typeface="Wingdings" pitchFamily="2" charset="2"/>
              <a:buChar char="§"/>
            </a:pPr>
            <a:endParaRPr lang="en-US" sz="2000" b="1" dirty="0"/>
          </a:p>
          <a:p>
            <a:r>
              <a:rPr lang="en-US" sz="2000" b="1" dirty="0" smtClean="0"/>
              <a:t>This is achieved typically by using certificates with public key cryptography; in particular, on the public internet, the application initiating the connection request verifies the certificate of the application receiving the connection request.  In some limited circumstances, the certificate of the application initiating the connection request can also be verified, but such mutual authentication of the TLS connection is fairly limited and rare. (</a:t>
            </a:r>
            <a:r>
              <a:rPr lang="en-US" sz="2000" b="1" dirty="0">
                <a:solidFill>
                  <a:schemeClr val="accent6"/>
                </a:solidFill>
              </a:rPr>
              <a:t>This means that when two applications want to securely connect over the internet, they use certificates with public key cryptography to verify each other’s identity. Usually, the application sending the connection request checks the certificate of the application receiving the request to make sure it's trustworthy. In some cases, both applications may check each other’s certificates, but this is not very common</a:t>
            </a:r>
            <a:r>
              <a:rPr lang="en-US" sz="2000" dirty="0"/>
              <a:t>.</a:t>
            </a:r>
            <a:r>
              <a:rPr lang="en-US" sz="2000" b="1" dirty="0" smtClean="0"/>
              <a:t>)</a:t>
            </a:r>
            <a:endParaRPr lang="en-US" sz="2000" b="1" dirty="0"/>
          </a:p>
          <a:p>
            <a:endParaRPr lang="en-US" sz="2000" b="1" dirty="0" smtClean="0"/>
          </a:p>
          <a:p>
            <a:r>
              <a:rPr lang="en-US" sz="2400" b="1" i="1" dirty="0" smtClean="0">
                <a:solidFill>
                  <a:srgbClr val="00B0F0"/>
                </a:solidFill>
              </a:rPr>
              <a:t>It is important to remember that Oauth bearer tokens can’t be used securely without TLS being part of the connection in order to protect them in transit.</a:t>
            </a:r>
            <a:endParaRPr lang="en-US" sz="2400" b="1" i="1" dirty="0">
              <a:solidFill>
                <a:srgbClr val="00B0F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9EAE0"/>
        </a:solidFill>
        <a:effectLst/>
      </p:bgPr>
    </p:bg>
    <p:spTree>
      <p:nvGrpSpPr>
        <p:cNvPr id="1" name=""/>
        <p:cNvGrpSpPr/>
        <p:nvPr/>
      </p:nvGrpSpPr>
      <p:grpSpPr>
        <a:xfrm>
          <a:off x="0" y="0"/>
          <a:ext cx="0" cy="0"/>
          <a:chOff x="0" y="0"/>
          <a:chExt cx="0" cy="0"/>
        </a:xfrm>
      </p:grpSpPr>
      <p:sp>
        <p:nvSpPr>
          <p:cNvPr id="2" name="Freeform 2"/>
          <p:cNvSpPr/>
          <p:nvPr/>
        </p:nvSpPr>
        <p:spPr>
          <a:xfrm>
            <a:off x="4490515" y="-2377820"/>
            <a:ext cx="19285436" cy="15042640"/>
          </a:xfrm>
          <a:custGeom>
            <a:avLst/>
            <a:gdLst/>
            <a:ahLst/>
            <a:cxnLst/>
            <a:rect l="l" t="t" r="r" b="b"/>
            <a:pathLst>
              <a:path w="19285436" h="15042640">
                <a:moveTo>
                  <a:pt x="0" y="0"/>
                </a:moveTo>
                <a:lnTo>
                  <a:pt x="19285437" y="0"/>
                </a:lnTo>
                <a:lnTo>
                  <a:pt x="19285437" y="15042640"/>
                </a:lnTo>
                <a:lnTo>
                  <a:pt x="0" y="15042640"/>
                </a:lnTo>
                <a:lnTo>
                  <a:pt x="0" y="0"/>
                </a:lnTo>
                <a:close/>
              </a:path>
            </a:pathLst>
          </a:custGeom>
          <a:blipFill>
            <a:blip r:embed="rId2">
              <a:extLst>
                <a:ext uri="{96DAC541-7B7A-43D3-8B79-37D633B846F1}">
                  <asvg:svgBlip xmlns="" xmlns:asvg="http://schemas.microsoft.com/office/drawing/2016/SVG/main" r:embed="rId3"/>
                </a:ext>
              </a:extLst>
            </a:blip>
            <a:stretch>
              <a:fillRect/>
            </a:stretch>
          </a:blipFill>
        </p:spPr>
      </p:sp>
      <p:sp>
        <p:nvSpPr>
          <p:cNvPr id="3" name="TextBox 3"/>
          <p:cNvSpPr txBox="1"/>
          <p:nvPr/>
        </p:nvSpPr>
        <p:spPr>
          <a:xfrm>
            <a:off x="819150" y="2700805"/>
            <a:ext cx="16440150" cy="3444776"/>
          </a:xfrm>
          <a:prstGeom prst="rect">
            <a:avLst/>
          </a:prstGeom>
        </p:spPr>
        <p:txBody>
          <a:bodyPr lIns="0" tIns="0" rIns="0" bIns="0" rtlCol="0" anchor="t">
            <a:spAutoFit/>
          </a:bodyPr>
          <a:lstStyle/>
          <a:p>
            <a:pPr algn="l">
              <a:lnSpc>
                <a:spcPts val="25368"/>
              </a:lnSpc>
              <a:spcBef>
                <a:spcPct val="0"/>
              </a:spcBef>
            </a:pPr>
            <a:r>
              <a:rPr lang="en-US" sz="18120" i="1" spc="-906">
                <a:solidFill>
                  <a:srgbClr val="0E4714"/>
                </a:solidFill>
                <a:latin typeface="Times New Roman Condensed Italics"/>
                <a:ea typeface="Times New Roman Condensed Italics"/>
                <a:cs typeface="Times New Roman Condensed Italics"/>
                <a:sym typeface="Times New Roman Condensed Italics"/>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4549</TotalTime>
  <Words>317</Words>
  <Application>Microsoft Office PowerPoint</Application>
  <PresentationFormat>Custom</PresentationFormat>
  <Paragraphs>12</Paragraphs>
  <Slides>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vt:i4>
      </vt:variant>
    </vt:vector>
  </HeadingPairs>
  <TitlesOfParts>
    <vt:vector size="8" baseType="lpstr">
      <vt:lpstr>Arial</vt:lpstr>
      <vt:lpstr>Calibri</vt:lpstr>
      <vt:lpstr>Times New Roman Condensed Italics</vt:lpstr>
      <vt:lpstr>Wingdings</vt:lpstr>
      <vt:lpstr>Office Theme</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Minimalist Professional Tech Start-Up Pitch Deck Presentation</dc:title>
  <dc:creator>DELL</dc:creator>
  <cp:lastModifiedBy>DELL</cp:lastModifiedBy>
  <cp:revision>26</cp:revision>
  <dcterms:created xsi:type="dcterms:W3CDTF">2006-08-16T00:00:00Z</dcterms:created>
  <dcterms:modified xsi:type="dcterms:W3CDTF">2025-01-19T17:14:28Z</dcterms:modified>
  <dc:identifier>DAGbpITqgfg</dc:identifier>
</cp:coreProperties>
</file>