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89" r:id="rId5"/>
    <p:sldId id="301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-72" y="546"/>
      </p:cViewPr>
      <p:guideLst>
        <p:guide orient="horz" pos="1344"/>
        <p:guide orient="horz" pos="3744"/>
        <p:guide pos="576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210D-83D2-471B-81E0-B38492A2407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1CDC-0135-4DEE-88E9-18F03335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1F778D16-894A-4379-8B5B-DC24234515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=""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9C8060D-32CA-4A3C-9EAF-A2D3801AB8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0948" y="1095376"/>
            <a:ext cx="7826502" cy="2695574"/>
          </a:xfrm>
        </p:spPr>
        <p:txBody>
          <a:bodyPr>
            <a:normAutofit/>
          </a:bodyPr>
          <a:lstStyle/>
          <a:p>
            <a:r>
              <a:rPr lang="en-US" sz="6000" dirty="0" err="1">
                <a:latin typeface="Bahnschrift SemiBold Condensed" pitchFamily="34" charset="0"/>
              </a:rPr>
              <a:t>OAuth</a:t>
            </a:r>
            <a:r>
              <a:rPr lang="en-US" sz="6000" dirty="0">
                <a:latin typeface="Bahnschrift SemiBold Condensed" pitchFamily="34" charset="0"/>
              </a:rPr>
              <a:t>: Common protected resources vulnerabilities </a:t>
            </a:r>
            <a:endParaRPr lang="en-US" sz="6000" dirty="0" smtClean="0">
              <a:latin typeface="Bahnschrift SemiBold Condensed" pitchFamily="34" charset="0"/>
            </a:endParaRPr>
          </a:p>
          <a:p>
            <a:r>
              <a:rPr lang="en-US" sz="6000" dirty="0" smtClean="0">
                <a:latin typeface="Bahnschrift SemiBold Condensed" pitchFamily="34" charset="0"/>
              </a:rPr>
              <a:t>| PF </a:t>
            </a:r>
            <a:r>
              <a:rPr lang="en-US" sz="6000" dirty="0">
                <a:latin typeface="Bahnschrift SemiBold Condensed" pitchFamily="34" charset="0"/>
              </a:rPr>
              <a:t>55</a:t>
            </a:r>
            <a:endParaRPr lang="en-US" sz="60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575" y="24384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 smtClean="0"/>
          </a:p>
          <a:p>
            <a:r>
              <a:rPr lang="en-US" sz="1200" b="1" dirty="0" smtClean="0">
                <a:solidFill>
                  <a:srgbClr val="0070C0"/>
                </a:solidFill>
              </a:rPr>
              <a:t>In the previous section, we have reviewed common attacks against </a:t>
            </a:r>
            <a:r>
              <a:rPr lang="en-US" sz="1200" b="1" dirty="0" err="1" smtClean="0">
                <a:solidFill>
                  <a:srgbClr val="0070C0"/>
                </a:solidFill>
              </a:rPr>
              <a:t>Oauth</a:t>
            </a:r>
            <a:r>
              <a:rPr lang="en-US" sz="1200" b="1" dirty="0" smtClean="0">
                <a:solidFill>
                  <a:srgbClr val="0070C0"/>
                </a:solidFill>
              </a:rPr>
              <a:t> clients. Now we’ll see how to protect a resource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server and defend against common attacks targeting </a:t>
            </a:r>
            <a:r>
              <a:rPr lang="en-US" sz="1200" b="1" dirty="0" err="1" smtClean="0">
                <a:solidFill>
                  <a:srgbClr val="0070C0"/>
                </a:solidFill>
              </a:rPr>
              <a:t>Oauth</a:t>
            </a:r>
            <a:r>
              <a:rPr lang="en-US" sz="1200" b="1" dirty="0" smtClean="0">
                <a:solidFill>
                  <a:srgbClr val="0070C0"/>
                </a:solidFill>
              </a:rPr>
              <a:t> protected resources. In this section, we’re going to learn how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to design resource endpoints to minimize the risk of token spoofing and token replay. We’ll also see how we can leverage 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modern browsers’ protection mechanism to make the designer’s life easier.</a:t>
            </a:r>
          </a:p>
          <a:p>
            <a:endParaRPr lang="en-US" sz="1200" b="1" dirty="0" smtClean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rgbClr val="0070C0"/>
                </a:solidFill>
              </a:rPr>
              <a:t>How are protected resources vulnerable? | PF 55 part </a:t>
            </a:r>
            <a:r>
              <a:rPr lang="en-US" sz="1200" b="1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sz="1200" b="1" dirty="0" smtClean="0">
                <a:solidFill>
                  <a:srgbClr val="0070C0"/>
                </a:solidFill>
              </a:rPr>
              <a:t>                  </a:t>
            </a:r>
            <a:endParaRPr lang="en-US" sz="1200" b="1" dirty="0">
              <a:solidFill>
                <a:srgbClr val="0070C0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rgbClr val="0070C0"/>
                </a:solidFill>
              </a:rPr>
              <a:t>Design of a protected resource endpoint | PF 55 part </a:t>
            </a:r>
            <a:r>
              <a:rPr lang="en-US" sz="1200" b="1" dirty="0" smtClean="0">
                <a:solidFill>
                  <a:srgbClr val="0070C0"/>
                </a:solidFill>
              </a:rPr>
              <a:t>2</a:t>
            </a:r>
          </a:p>
          <a:p>
            <a:endParaRPr lang="en-US" sz="1200" b="1" dirty="0">
              <a:solidFill>
                <a:srgbClr val="0070C0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rgbClr val="0070C0"/>
                </a:solidFill>
              </a:rPr>
              <a:t>How to protect a resource endpoint? | PF 55 part </a:t>
            </a:r>
            <a:r>
              <a:rPr lang="en-US" sz="1200" b="1" dirty="0" smtClean="0">
                <a:solidFill>
                  <a:srgbClr val="0070C0"/>
                </a:solidFill>
              </a:rPr>
              <a:t>2.1</a:t>
            </a:r>
          </a:p>
          <a:p>
            <a:endParaRPr lang="en-US" sz="1200" b="1" dirty="0">
              <a:solidFill>
                <a:srgbClr val="0070C0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>
                <a:solidFill>
                  <a:srgbClr val="0070C0"/>
                </a:solidFill>
              </a:rPr>
              <a:t>Token replays | PF 55 part 3</a:t>
            </a:r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049" y="2775142"/>
            <a:ext cx="6857999" cy="6858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Thanks </a:t>
            </a:r>
            <a:r>
              <a:rPr lang="en-US" sz="6000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0C9AB-22E5-4B15-9968-9BFD9A52E7CB}">
  <ds:schemaRefs>
    <ds:schemaRef ds:uri="71af3243-3dd4-4a8d-8c0d-dd76da1f02a5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9E6C82-D0C1-4F22-874F-B9325F072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E904B8-1FB4-44AD-B9D5-D31AAFA711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2020-08-16T23:01:46Z</dcterms:created>
  <dcterms:modified xsi:type="dcterms:W3CDTF">2024-11-21T14:56:42Z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