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6" r:id="rId4"/>
    <p:sldId id="265" r:id="rId5"/>
  </p:sldIdLst>
  <p:sldSz cx="18288000" cy="10287000"/>
  <p:notesSz cx="6858000" cy="9144000"/>
  <p:embeddedFontLst>
    <p:embeddedFont>
      <p:font typeface="Calibri" pitchFamily="34" charset="0"/>
      <p:regular r:id="rId6"/>
      <p:bold r:id="rId7"/>
      <p:italic r:id="rId8"/>
      <p:boldItalic r:id="rId9"/>
    </p:embeddedFont>
    <p:embeddedFont>
      <p:font typeface="League Spartan"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2356792" y="2705100"/>
            <a:ext cx="14712008" cy="1538883"/>
          </a:xfrm>
          <a:prstGeom prst="rect">
            <a:avLst/>
          </a:prstGeom>
        </p:spPr>
        <p:txBody>
          <a:bodyPr wrap="square" lIns="0" tIns="0" rIns="0" bIns="0" rtlCol="0" anchor="t">
            <a:spAutoFit/>
          </a:bodyPr>
          <a:lstStyle/>
          <a:p>
            <a:pPr algn="ctr">
              <a:lnSpc>
                <a:spcPts val="12049"/>
              </a:lnSpc>
            </a:pPr>
            <a:r>
              <a:rPr lang="en-US" sz="4800" b="1" spc="1136" dirty="0">
                <a:solidFill>
                  <a:srgbClr val="FFFFFF"/>
                </a:solidFill>
                <a:latin typeface="League Spartan"/>
                <a:ea typeface="League Spartan"/>
                <a:cs typeface="League Spartan"/>
                <a:sym typeface="League Spartan"/>
              </a:rPr>
              <a:t>Session hijacking | PF 56 part 2</a:t>
            </a:r>
            <a:endParaRPr lang="en-US" sz="4800" b="1" spc="1136" dirty="0">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381000" y="2720897"/>
            <a:ext cx="16687800" cy="7478970"/>
          </a:xfrm>
          <a:prstGeom prst="rect">
            <a:avLst/>
          </a:prstGeom>
          <a:noFill/>
        </p:spPr>
        <p:txBody>
          <a:bodyPr wrap="square" rtlCol="0">
            <a:spAutoFit/>
          </a:bodyPr>
          <a:lstStyle/>
          <a:p>
            <a:r>
              <a:rPr lang="en-US" sz="2400" b="1" dirty="0" smtClean="0">
                <a:solidFill>
                  <a:schemeClr val="bg1"/>
                </a:solidFill>
              </a:rPr>
              <a:t>We’ve already talked  extensively about the  authorization code grant flow. To obtain an access token in this flow, the client needs to take an intermediate step involving the authorization server producing an authorization code delivered in the URI request parameter through an HTTP 302 redirect. This redirect causes the browser to make a request to the client, including the authorization code.</a:t>
            </a:r>
          </a:p>
          <a:p>
            <a:endParaRPr lang="en-US" sz="2400" b="1" dirty="0">
              <a:solidFill>
                <a:schemeClr val="bg1"/>
              </a:solidFill>
            </a:endParaRPr>
          </a:p>
          <a:p>
            <a:r>
              <a:rPr lang="en-US" sz="2400" b="1" dirty="0" smtClean="0">
                <a:solidFill>
                  <a:schemeClr val="bg1"/>
                </a:solidFill>
              </a:rPr>
              <a:t>GET /</a:t>
            </a:r>
            <a:r>
              <a:rPr lang="en-US" sz="2400" b="1" dirty="0" err="1" smtClean="0">
                <a:solidFill>
                  <a:schemeClr val="bg1"/>
                </a:solidFill>
              </a:rPr>
              <a:t>callback?</a:t>
            </a:r>
            <a:r>
              <a:rPr lang="en-US" sz="2400" b="1" dirty="0" err="1" smtClean="0"/>
              <a:t>code</a:t>
            </a:r>
            <a:r>
              <a:rPr lang="en-US" sz="2400" b="1" dirty="0" smtClean="0">
                <a:solidFill>
                  <a:schemeClr val="bg1"/>
                </a:solidFill>
              </a:rPr>
              <a:t>=SyWgj777hj&amp;</a:t>
            </a:r>
            <a:r>
              <a:rPr lang="en-US" sz="2400" b="1" dirty="0" smtClean="0"/>
              <a:t>state</a:t>
            </a:r>
            <a:r>
              <a:rPr lang="en-US" sz="2400" b="1" dirty="0" smtClean="0">
                <a:solidFill>
                  <a:schemeClr val="bg1"/>
                </a:solidFill>
              </a:rPr>
              <a:t>=</a:t>
            </a:r>
            <a:r>
              <a:rPr lang="en-US" sz="2400" b="1" dirty="0" err="1" smtClean="0">
                <a:solidFill>
                  <a:schemeClr val="bg1"/>
                </a:solidFill>
              </a:rPr>
              <a:t>Lwggjjjj</a:t>
            </a:r>
            <a:r>
              <a:rPr lang="en-US" sz="2400" b="1" dirty="0" smtClean="0">
                <a:solidFill>
                  <a:schemeClr val="bg1"/>
                </a:solidFill>
              </a:rPr>
              <a:t> </a:t>
            </a:r>
            <a:r>
              <a:rPr lang="en-US" sz="2400" b="1" dirty="0" err="1" smtClean="0">
                <a:solidFill>
                  <a:schemeClr val="bg1"/>
                </a:solidFill>
              </a:rPr>
              <a:t>bhnjjb</a:t>
            </a:r>
            <a:r>
              <a:rPr lang="en-US" sz="2400" b="1" dirty="0" smtClean="0">
                <a:solidFill>
                  <a:schemeClr val="bg1"/>
                </a:solidFill>
              </a:rPr>
              <a:t> </a:t>
            </a:r>
            <a:r>
              <a:rPr lang="en-US" sz="2400" b="1" dirty="0" err="1" smtClean="0">
                <a:solidFill>
                  <a:schemeClr val="bg1"/>
                </a:solidFill>
              </a:rPr>
              <a:t>jjjj</a:t>
            </a:r>
            <a:r>
              <a:rPr lang="en-US" sz="2400" b="1" dirty="0" smtClean="0">
                <a:solidFill>
                  <a:schemeClr val="bg1"/>
                </a:solidFill>
              </a:rPr>
              <a:t> </a:t>
            </a:r>
            <a:r>
              <a:rPr lang="en-US" sz="2400" b="1" dirty="0" err="1" smtClean="0">
                <a:solidFill>
                  <a:schemeClr val="bg1"/>
                </a:solidFill>
              </a:rPr>
              <a:t>bjb</a:t>
            </a:r>
            <a:r>
              <a:rPr lang="en-US" sz="2400" b="1" dirty="0" smtClean="0">
                <a:solidFill>
                  <a:schemeClr val="bg1"/>
                </a:solidFill>
              </a:rPr>
              <a:t>  HTTP /1.1</a:t>
            </a:r>
          </a:p>
          <a:p>
            <a:endParaRPr lang="en-US" sz="2400" b="1" dirty="0">
              <a:solidFill>
                <a:schemeClr val="bg1"/>
              </a:solidFill>
            </a:endParaRPr>
          </a:p>
          <a:p>
            <a:r>
              <a:rPr lang="en-US" sz="2400" b="1" dirty="0" smtClean="0">
                <a:solidFill>
                  <a:schemeClr val="bg1"/>
                </a:solidFill>
              </a:rPr>
              <a:t>The value of the authorization code is a one-time-use credential and it represents the result of the resource owner’s authorization decision. We want to highlight that for </a:t>
            </a:r>
            <a:r>
              <a:rPr lang="en-US" sz="2400" dirty="0" smtClean="0"/>
              <a:t>"</a:t>
            </a:r>
            <a:r>
              <a:rPr lang="en-US" sz="2400" b="1" dirty="0" smtClean="0">
                <a:solidFill>
                  <a:schemeClr val="bg1"/>
                </a:solidFill>
              </a:rPr>
              <a:t>confidential </a:t>
            </a:r>
            <a:r>
              <a:rPr lang="en-US" sz="2400" b="1" dirty="0">
                <a:solidFill>
                  <a:schemeClr val="bg1"/>
                </a:solidFill>
              </a:rPr>
              <a:t>clients" (applications that can securely store secrets, like server-side apps), the authorization code (used in authentication processes) is sent from the server to the user’s browser (user agent). Since it travels through the browser, it may be saved in the browser history.</a:t>
            </a:r>
          </a:p>
          <a:p>
            <a:r>
              <a:rPr lang="en-US" sz="2400" b="1" dirty="0">
                <a:solidFill>
                  <a:schemeClr val="bg1"/>
                </a:solidFill>
              </a:rPr>
              <a:t>This implies a potential security concern because sensitive information like the authorization code could be accessed if the browser history is not cleared or is shared.</a:t>
            </a:r>
          </a:p>
          <a:p>
            <a:endParaRPr lang="en-US" sz="2400" b="1" dirty="0">
              <a:solidFill>
                <a:schemeClr val="bg1"/>
              </a:solidFill>
            </a:endParaRPr>
          </a:p>
          <a:p>
            <a:r>
              <a:rPr lang="en-US" sz="2400" b="1" dirty="0" smtClean="0">
                <a:solidFill>
                  <a:schemeClr val="bg1"/>
                </a:solidFill>
              </a:rPr>
              <a:t>Let’s consider the following scenario.</a:t>
            </a:r>
          </a:p>
          <a:p>
            <a:endParaRPr lang="en-US" sz="2400" b="1" dirty="0">
              <a:solidFill>
                <a:schemeClr val="bg1"/>
              </a:solidFill>
            </a:endParaRPr>
          </a:p>
          <a:p>
            <a:r>
              <a:rPr lang="en-US" sz="2400" b="1" dirty="0" smtClean="0">
                <a:solidFill>
                  <a:schemeClr val="bg1"/>
                </a:solidFill>
              </a:rPr>
              <a:t>Imagine there is a web server, let’s call it Site A, that consumes some Rest APIs as an </a:t>
            </a:r>
            <a:r>
              <a:rPr lang="en-US" sz="2400" b="1" dirty="0" err="1" smtClean="0">
                <a:solidFill>
                  <a:schemeClr val="bg1"/>
                </a:solidFill>
              </a:rPr>
              <a:t>Oauth</a:t>
            </a:r>
            <a:r>
              <a:rPr lang="en-US" sz="2400" b="1" dirty="0" smtClean="0">
                <a:solidFill>
                  <a:schemeClr val="bg1"/>
                </a:solidFill>
              </a:rPr>
              <a:t> client. A resource owner accesses Site A in a library or some other location with a shared computer. Site A uses the authorization code Grant to get its </a:t>
            </a:r>
            <a:r>
              <a:rPr lang="en-US" sz="2400" b="1" dirty="0" err="1" smtClean="0">
                <a:solidFill>
                  <a:schemeClr val="bg1"/>
                </a:solidFill>
              </a:rPr>
              <a:t>Oauth</a:t>
            </a:r>
            <a:r>
              <a:rPr lang="en-US" sz="2400" b="1" dirty="0" smtClean="0">
                <a:solidFill>
                  <a:schemeClr val="bg1"/>
                </a:solidFill>
              </a:rPr>
              <a:t> tokens. This will imply that a login to the authorization server is required. As a result of using the site, the authorization code will remain in the browser history.</a:t>
            </a:r>
            <a:endParaRPr lang="en-US" sz="2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3" name="TextBox 2"/>
          <p:cNvSpPr txBox="1"/>
          <p:nvPr/>
        </p:nvSpPr>
        <p:spPr>
          <a:xfrm>
            <a:off x="228600" y="2503378"/>
            <a:ext cx="17754600" cy="8217634"/>
          </a:xfrm>
          <a:prstGeom prst="rect">
            <a:avLst/>
          </a:prstGeom>
          <a:noFill/>
        </p:spPr>
        <p:txBody>
          <a:bodyPr wrap="square" rtlCol="0">
            <a:spAutoFit/>
          </a:bodyPr>
          <a:lstStyle/>
          <a:p>
            <a:r>
              <a:rPr lang="en-US" sz="2400" b="1" dirty="0" smtClean="0">
                <a:solidFill>
                  <a:schemeClr val="bg1"/>
                </a:solidFill>
              </a:rPr>
              <a:t>When the resource owner finishes, they will almost certainly log out of Site A, and might even log out of the authorization server, but they won’t likely clean their browser history.</a:t>
            </a:r>
          </a:p>
          <a:p>
            <a:endParaRPr lang="en-US" sz="2400" b="1" dirty="0">
              <a:solidFill>
                <a:schemeClr val="bg1"/>
              </a:solidFill>
            </a:endParaRPr>
          </a:p>
          <a:p>
            <a:r>
              <a:rPr lang="en-US" sz="2400" b="1" dirty="0">
                <a:solidFill>
                  <a:schemeClr val="bg1"/>
                </a:solidFill>
              </a:rPr>
              <a:t>An attacker logs into a website (Site A) on a shared computer.</a:t>
            </a:r>
          </a:p>
          <a:p>
            <a:r>
              <a:rPr lang="en-US" sz="2400" b="1" dirty="0">
                <a:solidFill>
                  <a:schemeClr val="bg1"/>
                </a:solidFill>
              </a:rPr>
              <a:t>They find an old code (authorization code) saved in the browser from someone else who used the computer before.</a:t>
            </a:r>
          </a:p>
          <a:p>
            <a:r>
              <a:rPr lang="en-US" sz="2400" b="1" dirty="0">
                <a:solidFill>
                  <a:schemeClr val="bg1"/>
                </a:solidFill>
              </a:rPr>
              <a:t>The attacker uses this old code to trick the website into thinking they are the previous user.</a:t>
            </a:r>
          </a:p>
          <a:p>
            <a:r>
              <a:rPr lang="en-US" sz="2400" b="1" dirty="0">
                <a:solidFill>
                  <a:schemeClr val="bg1"/>
                </a:solidFill>
              </a:rPr>
              <a:t>As a result, the attacker can access the previous user's account or data, even though they logged in with their own account.</a:t>
            </a:r>
          </a:p>
          <a:p>
            <a:r>
              <a:rPr lang="en-US" sz="2400" b="1" dirty="0">
                <a:solidFill>
                  <a:schemeClr val="bg1"/>
                </a:solidFill>
              </a:rPr>
              <a:t>This happens because the website doesn’t check properly who the code belongs to</a:t>
            </a:r>
            <a:r>
              <a:rPr lang="en-US" sz="2400" b="1" dirty="0" smtClean="0">
                <a:solidFill>
                  <a:schemeClr val="bg1"/>
                </a:solidFill>
              </a:rPr>
              <a:t>.</a:t>
            </a:r>
          </a:p>
          <a:p>
            <a:endParaRPr lang="en-US" sz="2400" b="1" dirty="0">
              <a:solidFill>
                <a:schemeClr val="bg1"/>
              </a:solidFill>
            </a:endParaRPr>
          </a:p>
          <a:p>
            <a:r>
              <a:rPr lang="en-US" sz="2400" b="1" dirty="0" smtClean="0">
                <a:solidFill>
                  <a:schemeClr val="bg1"/>
                </a:solidFill>
              </a:rPr>
              <a:t>Solution to this problem is</a:t>
            </a:r>
          </a:p>
          <a:p>
            <a:endParaRPr lang="en-US" sz="2400" b="1" dirty="0">
              <a:solidFill>
                <a:schemeClr val="bg1"/>
              </a:solidFill>
            </a:endParaRPr>
          </a:p>
          <a:p>
            <a:r>
              <a:rPr lang="en-US" sz="2400" b="1" dirty="0" smtClean="0">
                <a:solidFill>
                  <a:srgbClr val="FFFF00"/>
                </a:solidFill>
              </a:rPr>
              <a:t>The client MUST NOT use the authorization code more than once. If an authorization code is used more than once, the authorization server MUST deny the request and SHOULD revoke (when possible) all tokens previously issued based on that authorization code.</a:t>
            </a:r>
          </a:p>
          <a:p>
            <a:endParaRPr lang="en-US" sz="2400" b="1" dirty="0">
              <a:solidFill>
                <a:srgbClr val="FFFF00"/>
              </a:solidFill>
            </a:endParaRPr>
          </a:p>
          <a:p>
            <a:r>
              <a:rPr lang="en-US" sz="2400" b="1" dirty="0" smtClean="0">
                <a:solidFill>
                  <a:srgbClr val="FFFF00"/>
                </a:solidFill>
              </a:rPr>
              <a:t>Another protection for the authorization code grant type is to bind the authorization code to the </a:t>
            </a:r>
            <a:r>
              <a:rPr lang="en-US" sz="2400" b="1" dirty="0" err="1" smtClean="0">
                <a:solidFill>
                  <a:srgbClr val="FFFF00"/>
                </a:solidFill>
              </a:rPr>
              <a:t>client_id</a:t>
            </a:r>
            <a:r>
              <a:rPr lang="en-US" sz="2400" b="1" dirty="0" smtClean="0">
                <a:solidFill>
                  <a:srgbClr val="FFFF00"/>
                </a:solidFill>
              </a:rPr>
              <a:t>, particularly for authenticated clients. Means</a:t>
            </a:r>
          </a:p>
          <a:p>
            <a:r>
              <a:rPr lang="en-US" sz="2400" b="1" dirty="0">
                <a:solidFill>
                  <a:schemeClr val="accent3">
                    <a:lumMod val="20000"/>
                    <a:lumOff val="80000"/>
                  </a:schemeClr>
                </a:solidFill>
              </a:rPr>
              <a:t>To improve security when using authorization codes (in an authentication process), it’s a good idea to link the code to the client application (identified by its </a:t>
            </a:r>
            <a:r>
              <a:rPr lang="en-US" sz="2400" b="1" dirty="0" err="1">
                <a:solidFill>
                  <a:schemeClr val="accent3">
                    <a:lumMod val="20000"/>
                    <a:lumOff val="80000"/>
                  </a:schemeClr>
                </a:solidFill>
              </a:rPr>
              <a:t>client_id</a:t>
            </a:r>
            <a:r>
              <a:rPr lang="en-US" sz="2400" b="1" dirty="0">
                <a:solidFill>
                  <a:schemeClr val="accent3">
                    <a:lumMod val="20000"/>
                    <a:lumOff val="80000"/>
                  </a:schemeClr>
                </a:solidFill>
              </a:rPr>
              <a:t>). This is especially important for apps that are already authenticated.</a:t>
            </a:r>
          </a:p>
          <a:p>
            <a:r>
              <a:rPr lang="en-US" sz="2400" b="1" dirty="0">
                <a:solidFill>
                  <a:schemeClr val="accent3">
                    <a:lumMod val="20000"/>
                    <a:lumOff val="80000"/>
                  </a:schemeClr>
                </a:solidFill>
              </a:rPr>
              <a:t>In simple terms, this ensures that the authorization code can only be used by the app it was issued to and not by someone else trying to misuse it.</a:t>
            </a:r>
          </a:p>
          <a:p>
            <a:endParaRPr lang="en-US" sz="2400" b="1" dirty="0">
              <a:solidFill>
                <a:srgbClr val="FFFF00"/>
              </a:solidFill>
            </a:endParaRPr>
          </a:p>
          <a:p>
            <a:endParaRPr lang="en-US" sz="2400" b="1" dirty="0">
              <a:solidFill>
                <a:schemeClr val="bg1"/>
              </a:solidFill>
            </a:endParaRPr>
          </a:p>
        </p:txBody>
      </p:sp>
    </p:spTree>
    <p:extLst>
      <p:ext uri="{BB962C8B-B14F-4D97-AF65-F5344CB8AC3E}">
        <p14:creationId xmlns:p14="http://schemas.microsoft.com/office/powerpoint/2010/main" val="24120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TotalTime>
  <Words>561</Words>
  <Application>Microsoft Office PowerPoint</Application>
  <PresentationFormat>Custom</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League Spartan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dc:creator>DELL</dc:creator>
  <cp:lastModifiedBy>DELL</cp:lastModifiedBy>
  <cp:revision>12</cp:revision>
  <dcterms:created xsi:type="dcterms:W3CDTF">2006-08-16T00:00:00Z</dcterms:created>
  <dcterms:modified xsi:type="dcterms:W3CDTF">2025-01-08T18:17:02Z</dcterms:modified>
  <dc:identifier>DAGbhGdk2hA</dc:identifier>
</cp:coreProperties>
</file>