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89" r:id="rId5"/>
    <p:sldId id="301" r:id="rId6"/>
    <p:sldId id="302" r:id="rId7"/>
    <p:sldId id="303" r:id="rId8"/>
    <p:sldId id="2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3725" autoAdjust="0"/>
  </p:normalViewPr>
  <p:slideViewPr>
    <p:cSldViewPr snapToGrid="0" showGuides="1">
      <p:cViewPr>
        <p:scale>
          <a:sx n="100" d="100"/>
          <a:sy n="100" d="100"/>
        </p:scale>
        <p:origin x="372" y="504"/>
      </p:cViewPr>
      <p:guideLst>
        <p:guide orient="horz" pos="1344"/>
        <p:guide orient="horz" pos="3744"/>
        <p:guide pos="576"/>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8/16/2020</a:t>
            </a:fld>
            <a:endParaRPr lang="en-US"/>
          </a:p>
        </p:txBody>
      </p:sp>
      <p:sp>
        <p:nvSpPr>
          <p:cNvPr id="4" name="Footer Placeholder 3">
            <a:extLst>
              <a:ext uri="{FF2B5EF4-FFF2-40B4-BE49-F238E27FC236}">
                <a16:creationId xmlns:a16="http://schemas.microsoft.com/office/drawing/2014/main" xmlns=""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0210D-83D2-471B-81E0-B38492A2407A}" type="datetimeFigureOut">
              <a:rPr lang="en-US" smtClean="0"/>
              <a:t>11/19/2024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D1CDC-0135-4DEE-88E9-18F0333577F3}" type="slidenum">
              <a:rPr lang="en-US" smtClean="0"/>
              <a:t>‹#›</a:t>
            </a:fld>
            <a:endParaRPr lang="en-US"/>
          </a:p>
        </p:txBody>
      </p:sp>
    </p:spTree>
    <p:extLst>
      <p:ext uri="{BB962C8B-B14F-4D97-AF65-F5344CB8AC3E}">
        <p14:creationId xmlns:p14="http://schemas.microsoft.com/office/powerpoint/2010/main" val="47163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xmlns=""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xmlns=""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xmlns=""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dirty="0"/>
              <a:t>Click to edit Master text</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xmlns=""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3E35BBCA-FB90-42AF-995A-AA6CE87BD6E8}"/>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xmlns=""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xmlns=""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xmlns="" id="{1F778D16-894A-4379-8B5B-DC2423451519}"/>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xmlns=""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7AA20A23-A33B-4A1B-9162-707282E53592}"/>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xmlns=""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xmlns=""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xmlns="" id="{09C8060D-32CA-4A3C-9EAF-A2D3801AB86B}"/>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xmlns="">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xmlns=""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C6103AFC-AC4C-4756-AEEE-B0D669AC8C89}"/>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xmlns=""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xmlns=""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xmlns="">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DE512D6-1B42-4E1C-AEE3-478A340AC162}"/>
              </a:ext>
            </a:extLst>
          </p:cNvPr>
          <p:cNvSpPr>
            <a:spLocks noGrp="1"/>
          </p:cNvSpPr>
          <p:nvPr>
            <p:ph type="body" sz="quarter" idx="10"/>
          </p:nvPr>
        </p:nvSpPr>
        <p:spPr>
          <a:xfrm>
            <a:off x="2250948" y="1095376"/>
            <a:ext cx="7826502" cy="2695574"/>
          </a:xfrm>
        </p:spPr>
        <p:txBody>
          <a:bodyPr>
            <a:normAutofit/>
          </a:bodyPr>
          <a:lstStyle/>
          <a:p>
            <a:r>
              <a:rPr lang="en-US" sz="6000" dirty="0">
                <a:latin typeface="Bahnschrift SemiBold Condensed" pitchFamily="34" charset="0"/>
              </a:rPr>
              <a:t>Native application best practices | PF 54 part 7</a:t>
            </a:r>
          </a:p>
        </p:txBody>
      </p:sp>
    </p:spTree>
    <p:extLst>
      <p:ext uri="{BB962C8B-B14F-4D97-AF65-F5344CB8AC3E}">
        <p14:creationId xmlns:p14="http://schemas.microsoft.com/office/powerpoint/2010/main" val="2437550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7300" y="2476500"/>
            <a:ext cx="9563100" cy="4154984"/>
          </a:xfrm>
          <a:prstGeom prst="rect">
            <a:avLst/>
          </a:prstGeom>
          <a:noFill/>
        </p:spPr>
        <p:txBody>
          <a:bodyPr wrap="square" rtlCol="0">
            <a:spAutoFit/>
          </a:bodyPr>
          <a:lstStyle/>
          <a:p>
            <a:r>
              <a:rPr lang="en-US" sz="1200" b="1" dirty="0" smtClean="0"/>
              <a:t>We have seen that native applications are </a:t>
            </a:r>
            <a:r>
              <a:rPr lang="en-US" sz="1200" b="1" dirty="0" err="1" smtClean="0"/>
              <a:t>Oauth</a:t>
            </a:r>
            <a:r>
              <a:rPr lang="en-US" sz="1200" b="1" dirty="0" smtClean="0"/>
              <a:t> clients that run directly on the end user’s device, which these days usually means a mobile platform. Historically, one of the weaknesses of </a:t>
            </a:r>
            <a:r>
              <a:rPr lang="en-US" sz="1200" b="1" dirty="0" err="1" smtClean="0"/>
              <a:t>Oauth</a:t>
            </a:r>
            <a:r>
              <a:rPr lang="en-US" sz="1200" b="1" dirty="0" smtClean="0"/>
              <a:t> was a poor end-user experience on mobile devices.</a:t>
            </a:r>
          </a:p>
          <a:p>
            <a:endParaRPr lang="en-US" sz="1200" b="1" dirty="0"/>
          </a:p>
          <a:p>
            <a:r>
              <a:rPr lang="en-US" sz="1200" b="1" dirty="0" smtClean="0"/>
              <a:t>To help smooth the user experience, it was common for native </a:t>
            </a:r>
            <a:r>
              <a:rPr lang="en-US" sz="1200" b="1" dirty="0" err="1" smtClean="0"/>
              <a:t>Oauth</a:t>
            </a:r>
            <a:r>
              <a:rPr lang="en-US" sz="1200" b="1" dirty="0" smtClean="0"/>
              <a:t> clients to leverage s “web-view” component when sending the user to the authorization’s server authorization endpoint(interacting with the front channel).</a:t>
            </a:r>
          </a:p>
          <a:p>
            <a:endParaRPr lang="en-US" sz="1200" b="1" dirty="0"/>
          </a:p>
          <a:p>
            <a:r>
              <a:rPr lang="en-US" sz="1200" b="1" dirty="0" smtClean="0"/>
              <a:t>A web-view is a system component that allows applications to display web content within the UI of an application. The web-view acts as an embedded user-agent, separate from the system browser. Unfortunately, the web-view has along history of security vulnerabilities. Most notably, the client applications can inspect the contents of the web-view component, and would therefore be able to eavesdrop on the end-user credentials when they authenticated to the authorization server. Since a major focus of </a:t>
            </a:r>
            <a:r>
              <a:rPr lang="en-US" sz="1200" b="1" dirty="0" err="1" smtClean="0"/>
              <a:t>Oauth</a:t>
            </a:r>
            <a:r>
              <a:rPr lang="en-US" sz="1200" b="1" dirty="0" smtClean="0"/>
              <a:t> is keeping the user’s credentials out of the hands of the client applications entirely, this is counterproductive. The usability of the web-view component is far from ideal. Because it’s embedded inside the application itself, the web-view doesn’t have access to the system browser’s cookies, memory, or session information. Accordingly, the web-view doesn’t have access to any existing authentication sessions, forcing user to sign in multiple times.</a:t>
            </a:r>
          </a:p>
          <a:p>
            <a:endParaRPr lang="en-US" sz="1200" b="1" dirty="0"/>
          </a:p>
          <a:p>
            <a:r>
              <a:rPr lang="en-US" sz="1200" b="1" dirty="0" smtClean="0"/>
              <a:t>Native </a:t>
            </a:r>
            <a:r>
              <a:rPr lang="en-US" sz="1200" b="1" dirty="0" err="1" smtClean="0"/>
              <a:t>Oauth</a:t>
            </a:r>
            <a:r>
              <a:rPr lang="en-US" sz="1200" b="1" dirty="0" smtClean="0"/>
              <a:t> clients can make HTTP requests exclusively through external user-agents such as the system browser. A great advantage of using a system browser is that the resource owner is able to see the URI address bar, which act as a great anti-phishing defense. It also helps train users to put their credentials only into trusted websites and not into any application that asks for them.</a:t>
            </a:r>
          </a:p>
          <a:p>
            <a:r>
              <a:rPr lang="en-US" sz="1200" b="1" dirty="0" smtClean="0"/>
              <a:t>In recent  mobile operating systems, a third option has been added that combines the best of both of these approaches. In this mode, a special web-view style component is made available to the application developer. This component can be embedded within the application as in a traditional web-view.</a:t>
            </a:r>
            <a:endParaRPr lang="en-US" sz="1200" b="1" dirty="0"/>
          </a:p>
        </p:txBody>
      </p:sp>
    </p:spTree>
    <p:extLst>
      <p:ext uri="{BB962C8B-B14F-4D97-AF65-F5344CB8AC3E}">
        <p14:creationId xmlns:p14="http://schemas.microsoft.com/office/powerpoint/2010/main" val="524939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486025"/>
            <a:ext cx="9725025" cy="2492990"/>
          </a:xfrm>
          <a:prstGeom prst="rect">
            <a:avLst/>
          </a:prstGeom>
          <a:noFill/>
        </p:spPr>
        <p:txBody>
          <a:bodyPr wrap="square" rtlCol="0">
            <a:spAutoFit/>
          </a:bodyPr>
          <a:lstStyle/>
          <a:p>
            <a:r>
              <a:rPr lang="en-US" sz="1200" b="1" dirty="0" smtClean="0"/>
              <a:t>However, this new component shares the same security model as the system browser itself, allowing single-sign-on user experiences. Furthermore, it isn’t able to be inspected by the host application, leading to greater security separation on par with using an external system browser. </a:t>
            </a:r>
          </a:p>
          <a:p>
            <a:r>
              <a:rPr lang="en-US" sz="1200" b="1" dirty="0" smtClean="0"/>
              <a:t>In order to capture this and other security and usability issues that are unique to native applications, the </a:t>
            </a:r>
            <a:r>
              <a:rPr lang="en-US" sz="1200" b="1" dirty="0" err="1" smtClean="0"/>
              <a:t>Oauth</a:t>
            </a:r>
            <a:r>
              <a:rPr lang="en-US" sz="1200" b="1" dirty="0" smtClean="0"/>
              <a:t> groups is working on a new document called “</a:t>
            </a:r>
            <a:r>
              <a:rPr lang="en-US" sz="1200" b="1" dirty="0" err="1" smtClean="0"/>
              <a:t>Oauth</a:t>
            </a:r>
            <a:r>
              <a:rPr lang="en-US" sz="1200" b="1" dirty="0" smtClean="0"/>
              <a:t> 2.0 for Native Apps.” Other recommendations listed in the document include the following:</a:t>
            </a:r>
          </a:p>
          <a:p>
            <a:pPr marL="171450" indent="-171450">
              <a:buFont typeface="Arial" pitchFamily="34" charset="0"/>
              <a:buChar char="•"/>
            </a:pPr>
            <a:r>
              <a:rPr lang="en-US" sz="1200" b="1" dirty="0" smtClean="0"/>
              <a:t>For custom redirect URI schemes, pick a scheme that is globally unique and which you can assert ownership over. One way of doing this is to use reversed DNS notation, as we have done in our example application: </a:t>
            </a:r>
            <a:r>
              <a:rPr lang="en-US" sz="1200" b="1" dirty="0" err="1" smtClean="0"/>
              <a:t>com.oauthinaction.mynativeapp</a:t>
            </a:r>
            <a:r>
              <a:rPr lang="en-US" sz="1200" b="1" dirty="0" smtClean="0"/>
              <a:t>:/.</a:t>
            </a:r>
          </a:p>
          <a:p>
            <a:r>
              <a:rPr lang="en-US" sz="1200" b="1" dirty="0"/>
              <a:t> </a:t>
            </a:r>
            <a:r>
              <a:rPr lang="en-US" sz="1200" b="1" dirty="0" smtClean="0"/>
              <a:t>   This approach is a good way to avoid clashing with schemes used by other applications that could lead to a potential    authorization code interception attack.</a:t>
            </a:r>
          </a:p>
          <a:p>
            <a:pPr marL="171450" indent="-171450">
              <a:buFont typeface="Arial" pitchFamily="34" charset="0"/>
              <a:buChar char="•"/>
            </a:pPr>
            <a:r>
              <a:rPr lang="en-US" sz="1200" b="1" dirty="0" smtClean="0">
                <a:solidFill>
                  <a:srgbClr val="0070C0"/>
                </a:solidFill>
              </a:rPr>
              <a:t>In order to mitigate some of the risk associated with authorization code interception attack, it’s a good idea to use Proof Key for Code Exchange (PKCE). </a:t>
            </a:r>
            <a:endParaRPr lang="en-US" sz="1200" b="1" dirty="0">
              <a:solidFill>
                <a:srgbClr val="0070C0"/>
              </a:solidFill>
            </a:endParaRPr>
          </a:p>
          <a:p>
            <a:pPr marL="171450" indent="-171450">
              <a:buFont typeface="Arial" pitchFamily="34" charset="0"/>
              <a:buChar char="•"/>
            </a:pPr>
            <a:endParaRPr lang="en-US" sz="1200" b="1" dirty="0" smtClean="0"/>
          </a:p>
          <a:p>
            <a:r>
              <a:rPr lang="en-US" sz="1200" b="1" dirty="0" smtClean="0"/>
              <a:t>These simple considerations can substantially improve the security and usability of native applications that use </a:t>
            </a:r>
            <a:r>
              <a:rPr lang="en-US" sz="1200" b="1" dirty="0" err="1" smtClean="0"/>
              <a:t>Oauth</a:t>
            </a:r>
            <a:r>
              <a:rPr lang="en-US" sz="1200" b="1" dirty="0" smtClean="0"/>
              <a:t>.</a:t>
            </a:r>
            <a:endParaRPr lang="en-US" sz="1200" b="1" dirty="0"/>
          </a:p>
        </p:txBody>
      </p:sp>
    </p:spTree>
    <p:extLst>
      <p:ext uri="{BB962C8B-B14F-4D97-AF65-F5344CB8AC3E}">
        <p14:creationId xmlns:p14="http://schemas.microsoft.com/office/powerpoint/2010/main" val="1455744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71825" y="1524000"/>
            <a:ext cx="1866900" cy="369332"/>
          </a:xfrm>
          <a:prstGeom prst="rect">
            <a:avLst/>
          </a:prstGeom>
          <a:noFill/>
        </p:spPr>
        <p:txBody>
          <a:bodyPr wrap="square" rtlCol="0">
            <a:spAutoFit/>
          </a:bodyPr>
          <a:lstStyle/>
          <a:p>
            <a:r>
              <a:rPr lang="en-US" b="1" i="1" dirty="0" smtClean="0"/>
              <a:t>Summary</a:t>
            </a:r>
            <a:endParaRPr lang="en-US" b="1" i="1" dirty="0"/>
          </a:p>
        </p:txBody>
      </p:sp>
      <p:sp>
        <p:nvSpPr>
          <p:cNvPr id="4" name="TextBox 3"/>
          <p:cNvSpPr txBox="1"/>
          <p:nvPr/>
        </p:nvSpPr>
        <p:spPr>
          <a:xfrm>
            <a:off x="1200150" y="2514600"/>
            <a:ext cx="9610725" cy="2677656"/>
          </a:xfrm>
          <a:prstGeom prst="rect">
            <a:avLst/>
          </a:prstGeom>
          <a:noFill/>
        </p:spPr>
        <p:txBody>
          <a:bodyPr wrap="square" rtlCol="0">
            <a:spAutoFit/>
          </a:bodyPr>
          <a:lstStyle/>
          <a:p>
            <a:r>
              <a:rPr lang="en-US" sz="1200" b="1" dirty="0" err="1" smtClean="0"/>
              <a:t>Oauth</a:t>
            </a:r>
            <a:r>
              <a:rPr lang="en-US" sz="1200" b="1" dirty="0" smtClean="0"/>
              <a:t> is a well-designed protocol, but to avoid security pitfalls and common mistakes the </a:t>
            </a:r>
            <a:r>
              <a:rPr lang="en-US" sz="1200" b="1" dirty="0" smtClean="0"/>
              <a:t>implementer </a:t>
            </a:r>
            <a:r>
              <a:rPr lang="en-US" sz="1200" b="1" dirty="0" smtClean="0"/>
              <a:t>needs to understand all its details</a:t>
            </a:r>
            <a:r>
              <a:rPr lang="en-US" sz="1200" b="1" dirty="0" smtClean="0"/>
              <a:t>. In this common client vulnerabilities topic, we have seen how it’s relatively easy to steal an authorization code or an access token from an </a:t>
            </a:r>
            <a:r>
              <a:rPr lang="en-US" sz="1200" b="1" dirty="0" err="1" smtClean="0"/>
              <a:t>Oauth</a:t>
            </a:r>
            <a:r>
              <a:rPr lang="en-US" sz="1200" b="1" dirty="0" smtClean="0"/>
              <a:t> client that didn’t pay attention to registering its </a:t>
            </a:r>
            <a:r>
              <a:rPr lang="en-US" sz="1200" b="1" dirty="0" err="1" smtClean="0">
                <a:solidFill>
                  <a:schemeClr val="accent5"/>
                </a:solidFill>
              </a:rPr>
              <a:t>redirect_uri</a:t>
            </a:r>
            <a:r>
              <a:rPr lang="en-US" sz="1200" b="1" dirty="0" smtClean="0"/>
              <a:t>. In some situations, the attacker is also able to maliciously trade the stolen authorization code with an access token or to perform a sort of CSRF attack using the authorization code.</a:t>
            </a:r>
          </a:p>
          <a:p>
            <a:endParaRPr lang="en-US" sz="1200" b="1" dirty="0"/>
          </a:p>
          <a:p>
            <a:pPr marL="171450" indent="-171450">
              <a:buFont typeface="Wingdings" pitchFamily="2" charset="2"/>
              <a:buChar char="§"/>
            </a:pPr>
            <a:r>
              <a:rPr lang="en-US" sz="1200" b="1" dirty="0" smtClean="0"/>
              <a:t>Use the state paramete</a:t>
            </a:r>
            <a:r>
              <a:rPr lang="en-US" sz="1200" b="1" dirty="0" smtClean="0"/>
              <a:t>r as suggested in the specification (even if it isn’t mandatory).</a:t>
            </a:r>
          </a:p>
          <a:p>
            <a:pPr marL="171450" indent="-171450">
              <a:buFont typeface="Wingdings" pitchFamily="2" charset="2"/>
              <a:buChar char="§"/>
            </a:pPr>
            <a:r>
              <a:rPr lang="en-US" sz="1200" b="1" dirty="0" smtClean="0"/>
              <a:t>Understand and carefully choose the correct grant (flow) your application needs to use.</a:t>
            </a:r>
          </a:p>
          <a:p>
            <a:pPr marL="171450" indent="-171450">
              <a:buFont typeface="Wingdings" pitchFamily="2" charset="2"/>
              <a:buChar char="§"/>
            </a:pPr>
            <a:r>
              <a:rPr lang="en-US" sz="1200" b="1" dirty="0" smtClean="0"/>
              <a:t>Native applications shouldn’t use the implicit flow, as it’s intended for in-browser clients.</a:t>
            </a:r>
          </a:p>
          <a:p>
            <a:pPr marL="171450" indent="-171450">
              <a:buFont typeface="Wingdings" pitchFamily="2" charset="2"/>
              <a:buChar char="§"/>
            </a:pPr>
            <a:r>
              <a:rPr lang="en-US" sz="1200" b="1" dirty="0" smtClean="0"/>
              <a:t>Native clients can’t protect a </a:t>
            </a:r>
            <a:r>
              <a:rPr lang="en-US" sz="1200" b="1" dirty="0" err="1" smtClean="0"/>
              <a:t>client_secret</a:t>
            </a:r>
            <a:r>
              <a:rPr lang="en-US" sz="1200" b="1" dirty="0" smtClean="0"/>
              <a:t> unless it’s configured at runtime as in the dynamic registration case.</a:t>
            </a:r>
          </a:p>
          <a:p>
            <a:pPr marL="171450" indent="-171450">
              <a:buFont typeface="Wingdings" pitchFamily="2" charset="2"/>
              <a:buChar char="§"/>
            </a:pPr>
            <a:r>
              <a:rPr lang="en-US" sz="1200" b="1" dirty="0" smtClean="0"/>
              <a:t>The registered </a:t>
            </a:r>
            <a:r>
              <a:rPr lang="en-US" sz="1200" b="1" dirty="0" err="1" smtClean="0"/>
              <a:t>redirect_uri</a:t>
            </a:r>
            <a:r>
              <a:rPr lang="en-US" sz="1200" b="1" dirty="0" smtClean="0"/>
              <a:t> must be as specific as it can be.</a:t>
            </a:r>
          </a:p>
          <a:p>
            <a:pPr marL="171450" indent="-171450">
              <a:buFont typeface="Wingdings" pitchFamily="2" charset="2"/>
              <a:buChar char="§"/>
            </a:pPr>
            <a:r>
              <a:rPr lang="en-US" sz="1200" b="1" dirty="0" smtClean="0"/>
              <a:t>Do Not pass the </a:t>
            </a:r>
            <a:r>
              <a:rPr lang="en-US" sz="1200" b="1" dirty="0" err="1" smtClean="0"/>
              <a:t>access_token</a:t>
            </a:r>
            <a:r>
              <a:rPr lang="en-US" sz="1200" b="1" dirty="0" smtClean="0"/>
              <a:t> as a URI parameter if you can avoid it.</a:t>
            </a:r>
          </a:p>
          <a:p>
            <a:pPr marL="171450" indent="-171450">
              <a:buFont typeface="Wingdings" pitchFamily="2" charset="2"/>
              <a:buChar char="§"/>
            </a:pPr>
            <a:endParaRPr lang="en-US" sz="1200" b="1" dirty="0"/>
          </a:p>
          <a:p>
            <a:r>
              <a:rPr lang="en-US" sz="1200" b="1" dirty="0" smtClean="0"/>
              <a:t>Now that we’ve locked down our clients, let’s take a look at few of the ways that we can protect our </a:t>
            </a:r>
            <a:r>
              <a:rPr lang="en-US" sz="1200" b="1" smtClean="0"/>
              <a:t>protected resources.</a:t>
            </a:r>
            <a:endParaRPr lang="en-US" sz="1200" b="1" dirty="0"/>
          </a:p>
        </p:txBody>
      </p:sp>
    </p:spTree>
    <p:extLst>
      <p:ext uri="{BB962C8B-B14F-4D97-AF65-F5344CB8AC3E}">
        <p14:creationId xmlns:p14="http://schemas.microsoft.com/office/powerpoint/2010/main" val="418835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049" y="2775142"/>
            <a:ext cx="6857999" cy="685800"/>
          </a:xfrm>
        </p:spPr>
        <p:txBody>
          <a:bodyPr>
            <a:noAutofit/>
          </a:bodyPr>
          <a:lstStyle/>
          <a:p>
            <a:r>
              <a:rPr lang="en-US" sz="6000" dirty="0" smtClean="0">
                <a:solidFill>
                  <a:srgbClr val="00B0F0"/>
                </a:solidFill>
              </a:rPr>
              <a:t>Thanks </a:t>
            </a:r>
            <a:r>
              <a:rPr lang="en-US" sz="6000" dirty="0" smtClean="0">
                <a:solidFill>
                  <a:srgbClr val="FFFF00"/>
                </a:solidFill>
                <a:sym typeface="Wingdings" pitchFamily="2" charset="2"/>
              </a:rPr>
              <a:t></a:t>
            </a:r>
            <a:endParaRPr lang="en-US" sz="6000" dirty="0">
              <a:solidFill>
                <a:srgbClr val="FFFF00"/>
              </a:solidFill>
            </a:endParaRPr>
          </a:p>
        </p:txBody>
      </p:sp>
    </p:spTree>
    <p:extLst>
      <p:ext uri="{BB962C8B-B14F-4D97-AF65-F5344CB8AC3E}">
        <p14:creationId xmlns:p14="http://schemas.microsoft.com/office/powerpoint/2010/main" val="3669335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E904B8-1FB4-44AD-B9D5-D31AAFA711A4}">
  <ds:schemaRefs>
    <ds:schemaRef ds:uri="http://schemas.microsoft.com/sharepoint/v3/contenttype/forms"/>
  </ds:schemaRefs>
</ds:datastoreItem>
</file>

<file path=customXml/itemProps2.xml><?xml version="1.0" encoding="utf-8"?>
<ds:datastoreItem xmlns:ds="http://schemas.openxmlformats.org/officeDocument/2006/customXml" ds:itemID="{DC9E6C82-D0C1-4F22-874F-B9325F072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40C9AB-22E5-4B15-9968-9BFD9A52E7CB}">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Custom</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2020-08-16T23:01:46Z</dcterms:created>
  <dcterms:modified xsi:type="dcterms:W3CDTF">2024-11-19T19:55:42Z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