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7" r:id="rId4"/>
    <p:sldId id="265" r:id="rId5"/>
  </p:sldIdLst>
  <p:sldSz cx="18288000" cy="10287000"/>
  <p:notesSz cx="6858000" cy="9144000"/>
  <p:embeddedFontLst>
    <p:embeddedFont>
      <p:font typeface="Calibri" pitchFamily="34" charset="0"/>
      <p:regular r:id="rId6"/>
      <p:bold r:id="rId7"/>
      <p:italic r:id="rId8"/>
      <p:boldItalic r:id="rId9"/>
    </p:embeddedFont>
    <p:embeddedFont>
      <p:font typeface="League Spartan"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9" d="100"/>
          <a:sy n="49" d="100"/>
        </p:scale>
        <p:origin x="-57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5" name="TextBox 5"/>
          <p:cNvSpPr txBox="1"/>
          <p:nvPr/>
        </p:nvSpPr>
        <p:spPr>
          <a:xfrm>
            <a:off x="2356792" y="2705100"/>
            <a:ext cx="13574416" cy="4416594"/>
          </a:xfrm>
          <a:prstGeom prst="rect">
            <a:avLst/>
          </a:prstGeom>
        </p:spPr>
        <p:txBody>
          <a:bodyPr lIns="0" tIns="0" rIns="0" bIns="0" rtlCol="0" anchor="t">
            <a:spAutoFit/>
          </a:bodyPr>
          <a:lstStyle/>
          <a:p>
            <a:pPr algn="ctr">
              <a:lnSpc>
                <a:spcPts val="12049"/>
              </a:lnSpc>
            </a:pPr>
            <a:r>
              <a:rPr lang="en-US" sz="4800" b="1" spc="1136" dirty="0">
                <a:solidFill>
                  <a:srgbClr val="FFFFFF"/>
                </a:solidFill>
                <a:latin typeface="League Spartan"/>
                <a:ea typeface="League Spartan"/>
                <a:cs typeface="League Spartan"/>
                <a:sym typeface="League Spartan"/>
              </a:rPr>
              <a:t>OAuth: Common authorization server vulnerabilities | PF 56</a:t>
            </a:r>
            <a:endParaRPr lang="en-US" sz="4800" b="1" spc="1136" dirty="0">
              <a:solidFill>
                <a:srgbClr val="FFFFFF"/>
              </a:solidFill>
              <a:latin typeface="League Spartan"/>
              <a:ea typeface="League Spartan"/>
              <a:cs typeface="League Spartan"/>
              <a:sym typeface="League 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5" name="TextBox 5"/>
          <p:cNvSpPr txBox="1"/>
          <p:nvPr/>
        </p:nvSpPr>
        <p:spPr>
          <a:xfrm>
            <a:off x="1750541" y="2608153"/>
            <a:ext cx="14786917" cy="1135783"/>
          </a:xfrm>
          <a:prstGeom prst="rect">
            <a:avLst/>
          </a:prstGeom>
        </p:spPr>
        <p:txBody>
          <a:bodyPr lIns="0" tIns="0" rIns="0" bIns="0" rtlCol="0" anchor="t">
            <a:spAutoFit/>
          </a:bodyPr>
          <a:lstStyle/>
          <a:p>
            <a:pPr algn="ctr">
              <a:lnSpc>
                <a:spcPts val="8655"/>
              </a:lnSpc>
            </a:pPr>
            <a:r>
              <a:rPr lang="en-US" sz="8165" spc="816">
                <a:solidFill>
                  <a:srgbClr val="FFFFFF"/>
                </a:solidFill>
                <a:latin typeface="League Spartan"/>
                <a:ea typeface="League Spartan"/>
                <a:cs typeface="League Spartan"/>
                <a:sym typeface="League Spartan"/>
              </a:rPr>
              <a:t>INTRODUCTION</a:t>
            </a:r>
          </a:p>
        </p:txBody>
      </p:sp>
      <p:sp>
        <p:nvSpPr>
          <p:cNvPr id="7" name="Freeform 7"/>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9" name="TextBox 8"/>
          <p:cNvSpPr txBox="1"/>
          <p:nvPr/>
        </p:nvSpPr>
        <p:spPr>
          <a:xfrm>
            <a:off x="457200" y="4076700"/>
            <a:ext cx="17449800" cy="3354765"/>
          </a:xfrm>
          <a:prstGeom prst="rect">
            <a:avLst/>
          </a:prstGeom>
          <a:noFill/>
        </p:spPr>
        <p:txBody>
          <a:bodyPr wrap="square" rtlCol="0">
            <a:spAutoFit/>
          </a:bodyPr>
          <a:lstStyle/>
          <a:p>
            <a:r>
              <a:rPr lang="en-US" sz="2800" b="1" dirty="0" smtClean="0">
                <a:solidFill>
                  <a:schemeClr val="bg1"/>
                </a:solidFill>
              </a:rPr>
              <a:t>In last few sessions, we’ve looked at how </a:t>
            </a:r>
            <a:r>
              <a:rPr lang="en-US" sz="2800" b="1" dirty="0" err="1" smtClean="0">
                <a:solidFill>
                  <a:schemeClr val="bg1"/>
                </a:solidFill>
              </a:rPr>
              <a:t>Oauth</a:t>
            </a:r>
            <a:r>
              <a:rPr lang="en-US" sz="2800" b="1" dirty="0" smtClean="0">
                <a:solidFill>
                  <a:schemeClr val="bg1"/>
                </a:solidFill>
              </a:rPr>
              <a:t> clients and protected resources can be vulnerable to attackers. In this session, we’re going to focus on the authorization server with the same eye towards security. Authorization server is probably the most complex component in the </a:t>
            </a:r>
            <a:r>
              <a:rPr lang="en-US" sz="2800" b="1" dirty="0" err="1" smtClean="0">
                <a:solidFill>
                  <a:schemeClr val="bg1"/>
                </a:solidFill>
              </a:rPr>
              <a:t>Oauth</a:t>
            </a:r>
            <a:r>
              <a:rPr lang="en-US" sz="2800" b="1" dirty="0" smtClean="0">
                <a:solidFill>
                  <a:schemeClr val="bg1"/>
                </a:solidFill>
              </a:rPr>
              <a:t> ecosystem. We’ll outline in detail many of the threats you can encounter while implementing an authorization server and what you need to do in order to avoid security pitfalls and common mistakes.</a:t>
            </a:r>
          </a:p>
          <a:p>
            <a:endParaRPr lang="en-US" sz="2400" b="1" dirty="0">
              <a:solidFill>
                <a:schemeClr val="bg1"/>
              </a:solidFill>
            </a:endParaRPr>
          </a:p>
          <a:p>
            <a:endParaRPr lang="en-US" sz="2400" b="1" dirty="0" smtClean="0">
              <a:solidFill>
                <a:schemeClr val="bg1"/>
              </a:solidFill>
            </a:endParaRPr>
          </a:p>
          <a:p>
            <a:r>
              <a:rPr lang="en-US" sz="2400" b="1" dirty="0" smtClean="0">
                <a:solidFill>
                  <a:schemeClr val="bg1"/>
                </a:solidFill>
              </a:rPr>
              <a:t> </a:t>
            </a:r>
            <a:endParaRPr lang="en-US" sz="24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flipH="1">
            <a:off x="9753600" y="-316726"/>
            <a:ext cx="6921830" cy="10920453"/>
          </a:xfrm>
          <a:custGeom>
            <a:avLst/>
            <a:gdLst/>
            <a:ahLst/>
            <a:cxnLst/>
            <a:rect l="l" t="t" r="r" b="b"/>
            <a:pathLst>
              <a:path w="7886994" h="10920453">
                <a:moveTo>
                  <a:pt x="7886994" y="0"/>
                </a:moveTo>
                <a:lnTo>
                  <a:pt x="0" y="0"/>
                </a:lnTo>
                <a:lnTo>
                  <a:pt x="0" y="10920452"/>
                </a:lnTo>
                <a:lnTo>
                  <a:pt x="7886994" y="10920452"/>
                </a:lnTo>
                <a:lnTo>
                  <a:pt x="7886994" y="0"/>
                </a:lnTo>
                <a:close/>
              </a:path>
            </a:pathLst>
          </a:custGeom>
          <a:blipFill>
            <a:blip r:embed="rId2"/>
            <a:stretch>
              <a:fillRect/>
            </a:stretch>
          </a:blipFill>
        </p:spPr>
      </p:sp>
      <p:grpSp>
        <p:nvGrpSpPr>
          <p:cNvPr id="3" name="Group 3"/>
          <p:cNvGrpSpPr/>
          <p:nvPr/>
        </p:nvGrpSpPr>
        <p:grpSpPr>
          <a:xfrm>
            <a:off x="9753600" y="-180826"/>
            <a:ext cx="8534400" cy="10467826"/>
            <a:chOff x="0" y="-47625"/>
            <a:chExt cx="2408296" cy="2756958"/>
          </a:xfrm>
        </p:grpSpPr>
        <p:sp>
          <p:nvSpPr>
            <p:cNvPr id="4" name="Freeform 4"/>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FFFFFF"/>
            </a:solidFill>
          </p:spPr>
        </p:sp>
        <p:sp>
          <p:nvSpPr>
            <p:cNvPr id="5" name="TextBox 5"/>
            <p:cNvSpPr txBox="1"/>
            <p:nvPr/>
          </p:nvSpPr>
          <p:spPr>
            <a:xfrm>
              <a:off x="0" y="-47625"/>
              <a:ext cx="2408296" cy="2756958"/>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410120" y="1562100"/>
            <a:ext cx="7086415" cy="2231158"/>
          </a:xfrm>
          <a:prstGeom prst="rect">
            <a:avLst/>
          </a:prstGeom>
        </p:spPr>
        <p:txBody>
          <a:bodyPr lIns="0" tIns="0" rIns="0" bIns="0" rtlCol="0" anchor="t">
            <a:spAutoFit/>
          </a:bodyPr>
          <a:lstStyle/>
          <a:p>
            <a:pPr algn="l">
              <a:lnSpc>
                <a:spcPts val="8655"/>
              </a:lnSpc>
            </a:pPr>
            <a:r>
              <a:rPr lang="en-US" sz="8165" spc="816" dirty="0">
                <a:solidFill>
                  <a:srgbClr val="FFFFFF"/>
                </a:solidFill>
                <a:latin typeface="League Spartan"/>
                <a:ea typeface="League Spartan"/>
                <a:cs typeface="League Spartan"/>
                <a:sym typeface="League Spartan"/>
              </a:rPr>
              <a:t>TABLE OF CONTENT</a:t>
            </a:r>
          </a:p>
        </p:txBody>
      </p:sp>
      <p:sp>
        <p:nvSpPr>
          <p:cNvPr id="11" name="TextBox 10"/>
          <p:cNvSpPr txBox="1"/>
          <p:nvPr/>
        </p:nvSpPr>
        <p:spPr>
          <a:xfrm>
            <a:off x="685800" y="4381500"/>
            <a:ext cx="8534400" cy="2862322"/>
          </a:xfrm>
          <a:prstGeom prst="rect">
            <a:avLst/>
          </a:prstGeom>
          <a:noFill/>
        </p:spPr>
        <p:txBody>
          <a:bodyPr wrap="square" rtlCol="0">
            <a:spAutoFit/>
          </a:bodyPr>
          <a:lstStyle/>
          <a:p>
            <a:pPr marL="571500" indent="-571500">
              <a:buFont typeface="Wingdings" pitchFamily="2" charset="2"/>
              <a:buChar char="q"/>
            </a:pPr>
            <a:r>
              <a:rPr lang="en-US" sz="3600" b="1" dirty="0">
                <a:solidFill>
                  <a:schemeClr val="bg1"/>
                </a:solidFill>
              </a:rPr>
              <a:t>General security | PF 56 part 1</a:t>
            </a:r>
          </a:p>
          <a:p>
            <a:pPr marL="571500" indent="-571500">
              <a:buFont typeface="Wingdings" pitchFamily="2" charset="2"/>
              <a:buChar char="q"/>
            </a:pPr>
            <a:r>
              <a:rPr lang="en-US" sz="3600" b="1" dirty="0">
                <a:solidFill>
                  <a:schemeClr val="bg1"/>
                </a:solidFill>
              </a:rPr>
              <a:t>Session hijacking | PF 56 part 2</a:t>
            </a:r>
          </a:p>
          <a:p>
            <a:pPr marL="571500" indent="-571500">
              <a:buFont typeface="Wingdings" pitchFamily="2" charset="2"/>
              <a:buChar char="q"/>
            </a:pPr>
            <a:r>
              <a:rPr lang="en-US" sz="3600" b="1" dirty="0">
                <a:solidFill>
                  <a:schemeClr val="bg1"/>
                </a:solidFill>
              </a:rPr>
              <a:t>Redirect URI manipulation | PF 56 part 3</a:t>
            </a:r>
          </a:p>
          <a:p>
            <a:pPr marL="571500" indent="-571500">
              <a:buFont typeface="Wingdings" pitchFamily="2" charset="2"/>
              <a:buChar char="q"/>
            </a:pPr>
            <a:r>
              <a:rPr lang="en-US" sz="3600" b="1" dirty="0">
                <a:solidFill>
                  <a:schemeClr val="bg1"/>
                </a:solidFill>
              </a:rPr>
              <a:t>Client Impersonation | PF 56 part 4</a:t>
            </a:r>
          </a:p>
          <a:p>
            <a:pPr marL="571500" indent="-571500">
              <a:buFont typeface="Wingdings" pitchFamily="2" charset="2"/>
              <a:buChar char="q"/>
            </a:pPr>
            <a:r>
              <a:rPr lang="en-US" sz="3600" b="1" dirty="0">
                <a:solidFill>
                  <a:schemeClr val="bg1"/>
                </a:solidFill>
              </a:rPr>
              <a:t>Open redirector | PF 56 part 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5" name="TextBox 5"/>
          <p:cNvSpPr txBox="1"/>
          <p:nvPr/>
        </p:nvSpPr>
        <p:spPr>
          <a:xfrm>
            <a:off x="4628749" y="3858064"/>
            <a:ext cx="9030502" cy="3396836"/>
          </a:xfrm>
          <a:prstGeom prst="rect">
            <a:avLst/>
          </a:prstGeom>
        </p:spPr>
        <p:txBody>
          <a:bodyPr lIns="0" tIns="0" rIns="0" bIns="0" rtlCol="0" anchor="t">
            <a:spAutoFit/>
          </a:bodyPr>
          <a:lstStyle/>
          <a:p>
            <a:pPr algn="ctr">
              <a:lnSpc>
                <a:spcPts val="13184"/>
              </a:lnSpc>
            </a:pPr>
            <a:r>
              <a:rPr lang="en-US" sz="12438" spc="1243">
                <a:solidFill>
                  <a:srgbClr val="FFFFFF"/>
                </a:solidFill>
                <a:latin typeface="League Spartan"/>
                <a:ea typeface="League Spartan"/>
                <a:cs typeface="League Spartan"/>
                <a:sym typeface="League Spartan"/>
              </a:rPr>
              <a:t>THANK YOU</a:t>
            </a:r>
          </a:p>
        </p:txBody>
      </p:sp>
      <p:sp>
        <p:nvSpPr>
          <p:cNvPr id="7" name="Freeform 7"/>
          <p:cNvSpPr/>
          <p:nvPr/>
        </p:nvSpPr>
        <p:spPr>
          <a:xfrm>
            <a:off x="13270706"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136</Words>
  <Application>Microsoft Office PowerPoint</Application>
  <PresentationFormat>Custom</PresentationFormat>
  <Paragraphs>13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League Spartan</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Business Plan Presentation</dc:title>
  <dc:creator>DELL</dc:creator>
  <cp:lastModifiedBy>DELL</cp:lastModifiedBy>
  <cp:revision>3</cp:revision>
  <dcterms:created xsi:type="dcterms:W3CDTF">2006-08-16T00:00:00Z</dcterms:created>
  <dcterms:modified xsi:type="dcterms:W3CDTF">2025-01-07T12:34:38Z</dcterms:modified>
  <dc:identifier>DAGbhGdk2hA</dc:identifier>
</cp:coreProperties>
</file>