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1"/>
  </p:notesMasterIdLst>
  <p:handoutMasterIdLst>
    <p:handoutMasterId r:id="rId12"/>
  </p:handoutMasterIdLst>
  <p:sldIdLst>
    <p:sldId id="289" r:id="rId5"/>
    <p:sldId id="301" r:id="rId6"/>
    <p:sldId id="302" r:id="rId7"/>
    <p:sldId id="303" r:id="rId8"/>
    <p:sldId id="304" r:id="rId9"/>
    <p:sldId id="29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82" autoAdjust="0"/>
    <p:restoredTop sz="93231" autoAdjust="0"/>
  </p:normalViewPr>
  <p:slideViewPr>
    <p:cSldViewPr snapToGrid="0" showGuides="1">
      <p:cViewPr>
        <p:scale>
          <a:sx n="100" d="100"/>
          <a:sy n="100" d="100"/>
        </p:scale>
        <p:origin x="-72" y="168"/>
      </p:cViewPr>
      <p:guideLst>
        <p:guide orient="horz" pos="1344"/>
        <p:guide orient="horz" pos="3744"/>
        <p:guide pos="576"/>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8/16/2020</a:t>
            </a:fld>
            <a:endParaRPr lang="en-US"/>
          </a:p>
        </p:txBody>
      </p:sp>
      <p:sp>
        <p:nvSpPr>
          <p:cNvPr id="4" name="Footer Placeholder 3">
            <a:extLst>
              <a:ext uri="{FF2B5EF4-FFF2-40B4-BE49-F238E27FC236}">
                <a16:creationId xmlns:a16="http://schemas.microsoft.com/office/drawing/2014/main" xmlns=""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C0210D-83D2-471B-81E0-B38492A2407A}" type="datetimeFigureOut">
              <a:rPr lang="en-US" smtClean="0"/>
              <a:t>11/26/2024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D1CDC-0135-4DEE-88E9-18F0333577F3}" type="slidenum">
              <a:rPr lang="en-US" smtClean="0"/>
              <a:t>‹#›</a:t>
            </a:fld>
            <a:endParaRPr lang="en-US"/>
          </a:p>
        </p:txBody>
      </p:sp>
    </p:spTree>
    <p:extLst>
      <p:ext uri="{BB962C8B-B14F-4D97-AF65-F5344CB8AC3E}">
        <p14:creationId xmlns:p14="http://schemas.microsoft.com/office/powerpoint/2010/main" val="47163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xmlns=""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xmlns=""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xmlns=""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dirty="0"/>
              <a:t>Click to edit Master text</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xmlns=""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3E35BBCA-FB90-42AF-995A-AA6CE87BD6E8}"/>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xmlns=""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xmlns=""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xmlns="" id="{1F778D16-894A-4379-8B5B-DC2423451519}"/>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xmlns=""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xmlns=""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7AA20A23-A33B-4A1B-9162-707282E53592}"/>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xmlns=""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xmlns=""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xmlns="" id="{09C8060D-32CA-4A3C-9EAF-A2D3801AB86B}"/>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xmlns="">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xmlns=""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xmlns="" id="{C6103AFC-AC4C-4756-AEEE-B0D669AC8C89}"/>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xmlns=""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xmlns=""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xmlns="">
        <p15:guide id="1" orient="horz" pos="12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9002/helloWorld?language=en"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DE512D6-1B42-4E1C-AEE3-478A340AC162}"/>
              </a:ext>
            </a:extLst>
          </p:cNvPr>
          <p:cNvSpPr>
            <a:spLocks noGrp="1"/>
          </p:cNvSpPr>
          <p:nvPr>
            <p:ph type="body" sz="quarter" idx="10"/>
          </p:nvPr>
        </p:nvSpPr>
        <p:spPr>
          <a:xfrm>
            <a:off x="2250948" y="1095376"/>
            <a:ext cx="7826502" cy="2695574"/>
          </a:xfrm>
        </p:spPr>
        <p:txBody>
          <a:bodyPr>
            <a:normAutofit/>
          </a:bodyPr>
          <a:lstStyle/>
          <a:p>
            <a:r>
              <a:rPr lang="en-US" sz="5400" dirty="0">
                <a:latin typeface="Bahnschrift SemiBold Condensed" pitchFamily="34" charset="0"/>
              </a:rPr>
              <a:t>Token replays | PF 55 part 3</a:t>
            </a:r>
            <a:endParaRPr lang="en-US" sz="5400" dirty="0">
              <a:latin typeface="Bahnschrift SemiBold Condensed" pitchFamily="34" charset="0"/>
            </a:endParaRPr>
          </a:p>
        </p:txBody>
      </p:sp>
    </p:spTree>
    <p:extLst>
      <p:ext uri="{BB962C8B-B14F-4D97-AF65-F5344CB8AC3E}">
        <p14:creationId xmlns:p14="http://schemas.microsoft.com/office/powerpoint/2010/main" val="2437550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2525" y="2447925"/>
            <a:ext cx="9686925" cy="3139321"/>
          </a:xfrm>
          <a:prstGeom prst="rect">
            <a:avLst/>
          </a:prstGeom>
          <a:noFill/>
        </p:spPr>
        <p:txBody>
          <a:bodyPr wrap="square" rtlCol="0">
            <a:spAutoFit/>
          </a:bodyPr>
          <a:lstStyle/>
          <a:p>
            <a:r>
              <a:rPr lang="en-US" sz="900" b="1" dirty="0" smtClean="0"/>
              <a:t>In the previous Token section, we saw how it’s possible to steal an access token. Even if the protected resource runs over HTTPS, once the attacker gets their hands on the access token they will be able to access the protected resource. For this reason, it’s important to have an access token that has a relatively short lifetime to minimize the risk of token replay. Indeed, even if an attacker manages to get hold of a victim access token, if it has already expired (or is close to being expired) the severity of the attack decreases. </a:t>
            </a:r>
            <a:endParaRPr lang="en-US" sz="900" b="1" dirty="0"/>
          </a:p>
          <a:p>
            <a:endParaRPr lang="en-US" sz="900" b="1" dirty="0" smtClean="0"/>
          </a:p>
          <a:p>
            <a:r>
              <a:rPr lang="en-US" sz="900" b="1" dirty="0" smtClean="0"/>
              <a:t>One of the main differences of OAuth2.0 and its predecessor is the fact that the core framework is free of cryptography. Instead, it relies completely on the presence of Transport layer Security (TLS) across the various connections. For this reason, it’s considered best practice to enforce the usage of TLS as much as possible throughout an </a:t>
            </a:r>
            <a:r>
              <a:rPr lang="en-US" sz="900" b="1" dirty="0" err="1" smtClean="0"/>
              <a:t>Oauth</a:t>
            </a:r>
            <a:r>
              <a:rPr lang="en-US" sz="900" b="1" dirty="0" smtClean="0"/>
              <a:t> ecosystem. Again, another standard comes to the rescue: HTTP Strict Transport Security (HSTS) defined in RFC6797. </a:t>
            </a:r>
          </a:p>
          <a:p>
            <a:endParaRPr lang="en-US" sz="900" b="1" dirty="0"/>
          </a:p>
          <a:p>
            <a:r>
              <a:rPr lang="en-US" sz="900" b="1" dirty="0" smtClean="0"/>
              <a:t>HSTS allows web servers to declare that browsers (or other complying user agents) should interact with it only using secure HTTPS connections, never via the insecure HTTP protocol. Integrating HSTS in our endpoint is straightforward and, like CORS, requires adding a couple of extra headers.</a:t>
            </a:r>
          </a:p>
          <a:p>
            <a:endParaRPr lang="en-US" sz="900" b="1" dirty="0"/>
          </a:p>
          <a:p>
            <a:r>
              <a:rPr lang="en-US" sz="900" b="1" dirty="0" smtClean="0">
                <a:solidFill>
                  <a:srgbClr val="0070C0"/>
                </a:solidFill>
              </a:rPr>
              <a:t>Add the appropriate header in protected resource </a:t>
            </a:r>
            <a:r>
              <a:rPr lang="en-US" sz="900" b="1" dirty="0" err="1" smtClean="0">
                <a:solidFill>
                  <a:srgbClr val="0070C0"/>
                </a:solidFill>
              </a:rPr>
              <a:t>javascript</a:t>
            </a:r>
            <a:r>
              <a:rPr lang="en-US" sz="900" b="1" dirty="0" smtClean="0">
                <a:solidFill>
                  <a:srgbClr val="0070C0"/>
                </a:solidFill>
              </a:rPr>
              <a:t> file:</a:t>
            </a:r>
          </a:p>
          <a:p>
            <a:endParaRPr lang="en-US" sz="900" b="1" dirty="0"/>
          </a:p>
          <a:p>
            <a:r>
              <a:rPr lang="en-US" sz="900" b="1" dirty="0" err="1"/>
              <a:t>a</a:t>
            </a:r>
            <a:r>
              <a:rPr lang="en-US" sz="900" b="1" dirty="0" err="1" smtClean="0"/>
              <a:t>pp.get</a:t>
            </a:r>
            <a:r>
              <a:rPr lang="en-US" sz="900" b="1" dirty="0" smtClean="0"/>
              <a:t> ( “/</a:t>
            </a:r>
            <a:r>
              <a:rPr lang="en-US" sz="900" b="1" dirty="0" err="1" smtClean="0"/>
              <a:t>helloWorld</a:t>
            </a:r>
            <a:r>
              <a:rPr lang="en-US" sz="900" b="1" dirty="0" smtClean="0"/>
              <a:t>”, </a:t>
            </a:r>
            <a:r>
              <a:rPr lang="en-US" sz="900" b="1" dirty="0" err="1" smtClean="0"/>
              <a:t>cors</a:t>
            </a:r>
            <a:r>
              <a:rPr lang="en-US" sz="900" b="1" dirty="0" smtClean="0"/>
              <a:t>() , </a:t>
            </a:r>
            <a:r>
              <a:rPr lang="en-US" sz="900" b="1" dirty="0" err="1" smtClean="0"/>
              <a:t>getAccessToken</a:t>
            </a:r>
            <a:r>
              <a:rPr lang="en-US" sz="900" b="1" dirty="0" smtClean="0"/>
              <a:t>, </a:t>
            </a:r>
            <a:r>
              <a:rPr lang="en-US" sz="900" b="1" dirty="0" err="1" smtClean="0"/>
              <a:t>fucntion</a:t>
            </a:r>
            <a:r>
              <a:rPr lang="en-US" sz="900" b="1" dirty="0" smtClean="0"/>
              <a:t>(</a:t>
            </a:r>
            <a:r>
              <a:rPr lang="en-US" sz="900" b="1" dirty="0" err="1" smtClean="0"/>
              <a:t>req</a:t>
            </a:r>
            <a:r>
              <a:rPr lang="en-US" sz="900" b="1" dirty="0" smtClean="0"/>
              <a:t>, res) {</a:t>
            </a:r>
          </a:p>
          <a:p>
            <a:r>
              <a:rPr lang="en-US" sz="900" b="1" dirty="0"/>
              <a:t> </a:t>
            </a:r>
            <a:r>
              <a:rPr lang="en-US" sz="900" b="1" dirty="0" smtClean="0"/>
              <a:t>if (</a:t>
            </a:r>
            <a:r>
              <a:rPr lang="en-US" sz="900" b="1" dirty="0" err="1" smtClean="0"/>
              <a:t>req.access_token</a:t>
            </a:r>
            <a:r>
              <a:rPr lang="en-US" sz="900" b="1" dirty="0" smtClean="0"/>
              <a:t>) {</a:t>
            </a:r>
          </a:p>
          <a:p>
            <a:endParaRPr lang="en-US" sz="900" b="1" dirty="0"/>
          </a:p>
          <a:p>
            <a:r>
              <a:rPr lang="en-US" sz="900" b="1" dirty="0" smtClean="0"/>
              <a:t>            </a:t>
            </a:r>
            <a:r>
              <a:rPr lang="en-US" sz="900" b="1" dirty="0" err="1" smtClean="0"/>
              <a:t>res.setHeader</a:t>
            </a:r>
            <a:r>
              <a:rPr lang="en-US" sz="900" b="1" dirty="0" smtClean="0"/>
              <a:t>(‘X-Content-Type-Options’, ‘</a:t>
            </a:r>
            <a:r>
              <a:rPr lang="en-US" sz="900" b="1" dirty="0" err="1" smtClean="0"/>
              <a:t>nosniff</a:t>
            </a:r>
            <a:r>
              <a:rPr lang="en-US" sz="900" b="1" dirty="0" smtClean="0"/>
              <a:t>’);</a:t>
            </a:r>
          </a:p>
          <a:p>
            <a:r>
              <a:rPr lang="en-US" sz="900" b="1" dirty="0"/>
              <a:t> </a:t>
            </a:r>
            <a:r>
              <a:rPr lang="en-US" sz="900" b="1" dirty="0" smtClean="0"/>
              <a:t>           </a:t>
            </a:r>
            <a:r>
              <a:rPr lang="en-US" sz="900" b="1" dirty="0" err="1" smtClean="0"/>
              <a:t>res.setHeader</a:t>
            </a:r>
            <a:r>
              <a:rPr lang="en-US" sz="900" b="1" dirty="0" smtClean="0"/>
              <a:t>(‘X-XSS-Protection’, ‘1; mode=block’);</a:t>
            </a:r>
          </a:p>
          <a:p>
            <a:endParaRPr lang="en-US" sz="900" b="1" dirty="0" smtClean="0"/>
          </a:p>
          <a:p>
            <a:r>
              <a:rPr lang="en-US" sz="900" b="1" dirty="0"/>
              <a:t> </a:t>
            </a:r>
            <a:r>
              <a:rPr lang="en-US" sz="900" b="1" dirty="0" smtClean="0"/>
              <a:t>           </a:t>
            </a:r>
            <a:r>
              <a:rPr lang="en-US" sz="900" b="1" dirty="0" err="1" smtClean="0">
                <a:solidFill>
                  <a:srgbClr val="0070C0"/>
                </a:solidFill>
              </a:rPr>
              <a:t>res.setHeader</a:t>
            </a:r>
            <a:r>
              <a:rPr lang="en-US" sz="900" b="1" dirty="0" smtClean="0">
                <a:solidFill>
                  <a:srgbClr val="0070C0"/>
                </a:solidFill>
              </a:rPr>
              <a:t>( ‘Strict-Transport-Security’, ‘max-age=31536000’) ;</a:t>
            </a:r>
          </a:p>
          <a:p>
            <a:endParaRPr lang="en-US" sz="900" b="1" dirty="0"/>
          </a:p>
        </p:txBody>
      </p:sp>
    </p:spTree>
    <p:extLst>
      <p:ext uri="{BB962C8B-B14F-4D97-AF65-F5344CB8AC3E}">
        <p14:creationId xmlns:p14="http://schemas.microsoft.com/office/powerpoint/2010/main" val="524939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575" y="2495550"/>
            <a:ext cx="9677400" cy="830997"/>
          </a:xfrm>
          <a:prstGeom prst="rect">
            <a:avLst/>
          </a:prstGeom>
          <a:noFill/>
        </p:spPr>
        <p:txBody>
          <a:bodyPr wrap="square" rtlCol="0">
            <a:spAutoFit/>
          </a:bodyPr>
          <a:lstStyle/>
          <a:p>
            <a:endParaRPr lang="en-US" sz="1200" dirty="0"/>
          </a:p>
          <a:p>
            <a:endParaRPr lang="en-US" sz="1200" dirty="0"/>
          </a:p>
          <a:p>
            <a:endParaRPr lang="en-US" sz="1200" dirty="0"/>
          </a:p>
          <a:p>
            <a:endParaRPr lang="en-US" sz="1200" dirty="0"/>
          </a:p>
        </p:txBody>
      </p:sp>
      <p:sp>
        <p:nvSpPr>
          <p:cNvPr id="2" name="TextBox 1"/>
          <p:cNvSpPr txBox="1"/>
          <p:nvPr/>
        </p:nvSpPr>
        <p:spPr>
          <a:xfrm>
            <a:off x="1171575" y="2390775"/>
            <a:ext cx="9677400" cy="4062651"/>
          </a:xfrm>
          <a:prstGeom prst="rect">
            <a:avLst/>
          </a:prstGeom>
          <a:noFill/>
        </p:spPr>
        <p:txBody>
          <a:bodyPr wrap="square" rtlCol="0">
            <a:spAutoFit/>
          </a:bodyPr>
          <a:lstStyle/>
          <a:p>
            <a:r>
              <a:rPr lang="en-US" b="1" dirty="0"/>
              <a:t> </a:t>
            </a:r>
            <a:r>
              <a:rPr lang="en-US" sz="800" b="1" dirty="0" err="1"/>
              <a:t>var</a:t>
            </a:r>
            <a:r>
              <a:rPr lang="en-US" sz="800" b="1" dirty="0"/>
              <a:t> resource = {</a:t>
            </a:r>
          </a:p>
          <a:p>
            <a:r>
              <a:rPr lang="en-US" sz="800" b="1" dirty="0"/>
              <a:t>                “greeting” : “”</a:t>
            </a:r>
          </a:p>
          <a:p>
            <a:r>
              <a:rPr lang="en-US" sz="800" b="1" dirty="0"/>
              <a:t>};</a:t>
            </a:r>
          </a:p>
          <a:p>
            <a:r>
              <a:rPr lang="en-US" sz="800" dirty="0"/>
              <a:t> if (</a:t>
            </a:r>
            <a:r>
              <a:rPr lang="en-US" sz="800" dirty="0" err="1"/>
              <a:t>req.query.language</a:t>
            </a:r>
            <a:r>
              <a:rPr lang="en-US" sz="800" dirty="0"/>
              <a:t> == “en”) {</a:t>
            </a:r>
          </a:p>
          <a:p>
            <a:r>
              <a:rPr lang="en-US" sz="800" dirty="0"/>
              <a:t>                     </a:t>
            </a:r>
            <a:r>
              <a:rPr lang="en-US" sz="800" dirty="0" err="1"/>
              <a:t>resource.greeting</a:t>
            </a:r>
            <a:r>
              <a:rPr lang="en-US" sz="800" dirty="0"/>
              <a:t> = ‘Hello World’ ;</a:t>
            </a:r>
          </a:p>
          <a:p>
            <a:r>
              <a:rPr lang="en-US" sz="800" dirty="0"/>
              <a:t>} else if (</a:t>
            </a:r>
            <a:r>
              <a:rPr lang="en-US" sz="800" dirty="0" err="1"/>
              <a:t>req.query.language</a:t>
            </a:r>
            <a:r>
              <a:rPr lang="en-US" sz="800" dirty="0"/>
              <a:t> == “de”) {</a:t>
            </a:r>
          </a:p>
          <a:p>
            <a:r>
              <a:rPr lang="en-US" sz="800" dirty="0"/>
              <a:t>           </a:t>
            </a:r>
            <a:r>
              <a:rPr lang="en-US" sz="800" dirty="0" err="1"/>
              <a:t>resource.greeting</a:t>
            </a:r>
            <a:r>
              <a:rPr lang="en-US" sz="800" dirty="0"/>
              <a:t> = ‘Hallo Welt’ ;</a:t>
            </a:r>
          </a:p>
          <a:p>
            <a:r>
              <a:rPr lang="en-US" sz="800" dirty="0"/>
              <a:t>} else if (</a:t>
            </a:r>
            <a:r>
              <a:rPr lang="en-US" sz="800" dirty="0" err="1"/>
              <a:t>req.query.language</a:t>
            </a:r>
            <a:r>
              <a:rPr lang="en-US" sz="800" dirty="0"/>
              <a:t> == “it”) {</a:t>
            </a:r>
          </a:p>
          <a:p>
            <a:r>
              <a:rPr lang="en-US" sz="800" dirty="0"/>
              <a:t>           </a:t>
            </a:r>
            <a:r>
              <a:rPr lang="en-US" sz="800" dirty="0" err="1"/>
              <a:t>resource.greeting</a:t>
            </a:r>
            <a:r>
              <a:rPr lang="en-US" sz="800" dirty="0"/>
              <a:t> = ‘Ciao Mondo’ ;</a:t>
            </a:r>
          </a:p>
          <a:p>
            <a:r>
              <a:rPr lang="en-US" sz="800" dirty="0"/>
              <a:t>} else if (</a:t>
            </a:r>
            <a:r>
              <a:rPr lang="en-US" sz="800" dirty="0" err="1"/>
              <a:t>req.query.language</a:t>
            </a:r>
            <a:r>
              <a:rPr lang="en-US" sz="800" dirty="0"/>
              <a:t> == “</a:t>
            </a:r>
            <a:r>
              <a:rPr lang="en-US" sz="800" dirty="0" err="1"/>
              <a:t>fr</a:t>
            </a:r>
            <a:r>
              <a:rPr lang="en-US" sz="800" dirty="0"/>
              <a:t>”) {</a:t>
            </a:r>
          </a:p>
          <a:p>
            <a:r>
              <a:rPr lang="en-US" sz="800" dirty="0"/>
              <a:t>           </a:t>
            </a:r>
            <a:r>
              <a:rPr lang="en-US" sz="800" dirty="0" err="1"/>
              <a:t>resource.greeting</a:t>
            </a:r>
            <a:r>
              <a:rPr lang="en-US" sz="800" dirty="0"/>
              <a:t> = ‘Bonjour monde’ ;</a:t>
            </a:r>
          </a:p>
          <a:p>
            <a:r>
              <a:rPr lang="en-US" sz="800" dirty="0"/>
              <a:t>} else if (</a:t>
            </a:r>
            <a:r>
              <a:rPr lang="en-US" sz="800" dirty="0" err="1"/>
              <a:t>req.query.language</a:t>
            </a:r>
            <a:r>
              <a:rPr lang="en-US" sz="800" dirty="0"/>
              <a:t> == “</a:t>
            </a:r>
            <a:r>
              <a:rPr lang="en-US" sz="800" dirty="0" err="1"/>
              <a:t>es</a:t>
            </a:r>
            <a:r>
              <a:rPr lang="en-US" sz="800" dirty="0"/>
              <a:t>”) {</a:t>
            </a:r>
          </a:p>
          <a:p>
            <a:r>
              <a:rPr lang="en-US" sz="800" dirty="0"/>
              <a:t>           </a:t>
            </a:r>
            <a:r>
              <a:rPr lang="en-US" sz="800" dirty="0" err="1"/>
              <a:t>resource.greeting</a:t>
            </a:r>
            <a:r>
              <a:rPr lang="en-US" sz="800" dirty="0"/>
              <a:t> = ‘</a:t>
            </a:r>
            <a:r>
              <a:rPr lang="en-US" sz="800" dirty="0" err="1"/>
              <a:t>Hola</a:t>
            </a:r>
            <a:r>
              <a:rPr lang="en-US" sz="800" dirty="0"/>
              <a:t> </a:t>
            </a:r>
            <a:r>
              <a:rPr lang="en-US" sz="800" dirty="0" err="1"/>
              <a:t>mundo</a:t>
            </a:r>
            <a:r>
              <a:rPr lang="en-US" sz="800" dirty="0"/>
              <a:t>’ );</a:t>
            </a:r>
          </a:p>
          <a:p>
            <a:r>
              <a:rPr lang="en-US" sz="800" dirty="0"/>
              <a:t>} else </a:t>
            </a:r>
            <a:r>
              <a:rPr lang="en-US" sz="800" b="1" dirty="0"/>
              <a:t>{</a:t>
            </a:r>
          </a:p>
          <a:p>
            <a:r>
              <a:rPr lang="en-US" sz="800" b="1" dirty="0"/>
              <a:t>          </a:t>
            </a:r>
            <a:r>
              <a:rPr lang="en-US" sz="800" dirty="0" err="1"/>
              <a:t>resource.greeting</a:t>
            </a:r>
            <a:r>
              <a:rPr lang="en-US" sz="800" dirty="0"/>
              <a:t> = “Error, invalid language: “+ </a:t>
            </a:r>
            <a:r>
              <a:rPr lang="en-US" sz="800" dirty="0" err="1"/>
              <a:t>querystring</a:t>
            </a:r>
            <a:r>
              <a:rPr lang="en-US" sz="800" dirty="0"/>
              <a:t>.</a:t>
            </a:r>
          </a:p>
          <a:p>
            <a:r>
              <a:rPr lang="en-US" sz="800" dirty="0"/>
              <a:t>          escape(</a:t>
            </a:r>
            <a:r>
              <a:rPr lang="en-US" sz="800" dirty="0" err="1"/>
              <a:t>req.query.language</a:t>
            </a:r>
            <a:r>
              <a:rPr lang="en-US" sz="800" dirty="0"/>
              <a:t>) ;</a:t>
            </a:r>
          </a:p>
          <a:p>
            <a:r>
              <a:rPr lang="en-US" sz="800" b="1" dirty="0" smtClean="0"/>
              <a:t>}</a:t>
            </a:r>
            <a:endParaRPr lang="en-US" sz="800" b="1" dirty="0"/>
          </a:p>
          <a:p>
            <a:r>
              <a:rPr lang="en-US" sz="800" b="1" dirty="0"/>
              <a:t>          </a:t>
            </a:r>
            <a:r>
              <a:rPr lang="en-US" sz="800" dirty="0" err="1"/>
              <a:t>res.json</a:t>
            </a:r>
            <a:r>
              <a:rPr lang="en-US" sz="800" dirty="0"/>
              <a:t>(resource) ;</a:t>
            </a:r>
          </a:p>
          <a:p>
            <a:r>
              <a:rPr lang="en-US" sz="800" dirty="0"/>
              <a:t>}</a:t>
            </a:r>
          </a:p>
          <a:p>
            <a:r>
              <a:rPr lang="en-US" sz="800" b="1" dirty="0"/>
              <a:t>});</a:t>
            </a:r>
          </a:p>
          <a:p>
            <a:endParaRPr lang="en-US" sz="800" dirty="0" smtClean="0"/>
          </a:p>
          <a:p>
            <a:endParaRPr lang="en-US" sz="800" dirty="0"/>
          </a:p>
          <a:p>
            <a:endParaRPr lang="en-US" sz="800" dirty="0" smtClean="0"/>
          </a:p>
          <a:p>
            <a:r>
              <a:rPr lang="en-US" sz="800" b="1" dirty="0" smtClean="0"/>
              <a:t>And now when you try to hit the  /</a:t>
            </a:r>
            <a:r>
              <a:rPr lang="en-US" sz="800" b="1" dirty="0" err="1" smtClean="0"/>
              <a:t>helloWorld</a:t>
            </a:r>
            <a:r>
              <a:rPr lang="en-US" sz="800" b="1" dirty="0" smtClean="0"/>
              <a:t> endpoint from an HTTP client:</a:t>
            </a:r>
          </a:p>
          <a:p>
            <a:endParaRPr lang="en-US" sz="800" b="1" dirty="0"/>
          </a:p>
          <a:p>
            <a:pPr marL="171450" indent="-171450">
              <a:buFont typeface="Wingdings"/>
              <a:buChar char="Ø"/>
            </a:pPr>
            <a:r>
              <a:rPr lang="en-US" sz="800" b="1" dirty="0" smtClean="0"/>
              <a:t>curl –v –H “Authorization: Bearer TOKEN”</a:t>
            </a:r>
          </a:p>
          <a:p>
            <a:r>
              <a:rPr lang="en-US" sz="800" b="1" dirty="0"/>
              <a:t> </a:t>
            </a:r>
            <a:r>
              <a:rPr lang="en-US" sz="800" b="1" dirty="0" smtClean="0">
                <a:hlinkClick r:id="rId2"/>
              </a:rPr>
              <a:t>http://localhost:9002/helloWorld?language=en</a:t>
            </a:r>
            <a:endParaRPr lang="en-US" sz="800" b="1" dirty="0" smtClean="0"/>
          </a:p>
          <a:p>
            <a:endParaRPr lang="en-US" sz="800" b="1" dirty="0"/>
          </a:p>
          <a:p>
            <a:r>
              <a:rPr lang="en-US" sz="800" b="1" dirty="0" smtClean="0"/>
              <a:t>You can notice the HSTS response header</a:t>
            </a:r>
          </a:p>
          <a:p>
            <a:endParaRPr lang="en-US" sz="800" b="1" dirty="0"/>
          </a:p>
          <a:p>
            <a:endParaRPr lang="en-US" sz="800" b="1" dirty="0"/>
          </a:p>
        </p:txBody>
      </p:sp>
    </p:spTree>
    <p:extLst>
      <p:ext uri="{BB962C8B-B14F-4D97-AF65-F5344CB8AC3E}">
        <p14:creationId xmlns:p14="http://schemas.microsoft.com/office/powerpoint/2010/main" val="324282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575" y="2495550"/>
            <a:ext cx="9677400" cy="830997"/>
          </a:xfrm>
          <a:prstGeom prst="rect">
            <a:avLst/>
          </a:prstGeom>
          <a:noFill/>
        </p:spPr>
        <p:txBody>
          <a:bodyPr wrap="square" rtlCol="0">
            <a:spAutoFit/>
          </a:bodyPr>
          <a:lstStyle/>
          <a:p>
            <a:endParaRPr lang="en-US" sz="1200" dirty="0"/>
          </a:p>
          <a:p>
            <a:endParaRPr lang="en-US" sz="1200" dirty="0"/>
          </a:p>
          <a:p>
            <a:endParaRPr lang="en-US" sz="1200" dirty="0"/>
          </a:p>
          <a:p>
            <a:endParaRPr lang="en-US" sz="1200" dirty="0"/>
          </a:p>
        </p:txBody>
      </p:sp>
      <p:sp>
        <p:nvSpPr>
          <p:cNvPr id="3" name="TextBox 2"/>
          <p:cNvSpPr txBox="1"/>
          <p:nvPr/>
        </p:nvSpPr>
        <p:spPr>
          <a:xfrm>
            <a:off x="1104900" y="2495550"/>
            <a:ext cx="9744075" cy="2585323"/>
          </a:xfrm>
          <a:prstGeom prst="rect">
            <a:avLst/>
          </a:prstGeom>
          <a:noFill/>
        </p:spPr>
        <p:txBody>
          <a:bodyPr wrap="square" rtlCol="0">
            <a:spAutoFit/>
          </a:bodyPr>
          <a:lstStyle/>
          <a:p>
            <a:r>
              <a:rPr lang="en-US" sz="800" b="1" dirty="0" smtClean="0"/>
              <a:t>HTTP/1.1 200 OK</a:t>
            </a:r>
          </a:p>
          <a:p>
            <a:r>
              <a:rPr lang="en-US" sz="800" b="1" dirty="0" smtClean="0"/>
              <a:t>X-Powered-By: Express</a:t>
            </a:r>
          </a:p>
          <a:p>
            <a:r>
              <a:rPr lang="en-US" sz="800" b="1" dirty="0" smtClean="0"/>
              <a:t>Access-Control-Allow-Origin: *</a:t>
            </a:r>
          </a:p>
          <a:p>
            <a:r>
              <a:rPr lang="en-US" sz="800" b="1" dirty="0" smtClean="0"/>
              <a:t>X-Content-Type-Options: </a:t>
            </a:r>
            <a:r>
              <a:rPr lang="en-US" sz="800" b="1" dirty="0" err="1" smtClean="0"/>
              <a:t>nosniff</a:t>
            </a:r>
            <a:endParaRPr lang="en-US" sz="800" b="1" dirty="0" smtClean="0"/>
          </a:p>
          <a:p>
            <a:r>
              <a:rPr lang="en-US" sz="800" b="1" dirty="0" smtClean="0"/>
              <a:t>X-XSS-Protection: 1; mode=block</a:t>
            </a:r>
          </a:p>
          <a:p>
            <a:r>
              <a:rPr lang="en-US" sz="800" b="1" dirty="0" smtClean="0">
                <a:solidFill>
                  <a:srgbClr val="0070C0"/>
                </a:solidFill>
              </a:rPr>
              <a:t>Strict-Transport-Security: max-age=31536000</a:t>
            </a:r>
          </a:p>
          <a:p>
            <a:r>
              <a:rPr lang="en-US" sz="800" b="1" dirty="0" smtClean="0"/>
              <a:t>Content-Type: application/</a:t>
            </a:r>
            <a:r>
              <a:rPr lang="en-US" sz="800" b="1" dirty="0" err="1" smtClean="0"/>
              <a:t>json</a:t>
            </a:r>
            <a:r>
              <a:rPr lang="en-US" sz="800" b="1" dirty="0" smtClean="0"/>
              <a:t>; charset=utf-8</a:t>
            </a:r>
          </a:p>
          <a:p>
            <a:r>
              <a:rPr lang="en-US" sz="800" b="1" dirty="0" smtClean="0"/>
              <a:t>Content-Length: 33</a:t>
            </a:r>
          </a:p>
          <a:p>
            <a:r>
              <a:rPr lang="en-US" sz="800" b="1" dirty="0" smtClean="0"/>
              <a:t>Date: Wed,  27</a:t>
            </a:r>
            <a:r>
              <a:rPr lang="en-US" sz="800" b="1" baseline="30000" dirty="0" smtClean="0"/>
              <a:t>th</a:t>
            </a:r>
            <a:r>
              <a:rPr lang="en-US" sz="800" b="1" dirty="0" smtClean="0"/>
              <a:t> Nov 2024 01:11:07 IST</a:t>
            </a:r>
          </a:p>
          <a:p>
            <a:r>
              <a:rPr lang="en-US" sz="800" b="1" dirty="0" smtClean="0"/>
              <a:t>Connection: keep-alive</a:t>
            </a:r>
          </a:p>
          <a:p>
            <a:endParaRPr lang="en-US" sz="800" b="1" dirty="0"/>
          </a:p>
          <a:p>
            <a:r>
              <a:rPr lang="en-US" sz="800" b="1" dirty="0" smtClean="0"/>
              <a:t>{</a:t>
            </a:r>
          </a:p>
          <a:p>
            <a:r>
              <a:rPr lang="en-US" sz="800" b="1" dirty="0" smtClean="0"/>
              <a:t>“greeting”: “Hello World”</a:t>
            </a:r>
          </a:p>
          <a:p>
            <a:r>
              <a:rPr lang="en-US" sz="800" b="1" dirty="0" smtClean="0"/>
              <a:t>}</a:t>
            </a:r>
          </a:p>
          <a:p>
            <a:endParaRPr lang="en-US" sz="800" b="1" dirty="0"/>
          </a:p>
          <a:p>
            <a:r>
              <a:rPr lang="en-US" sz="800" b="1" dirty="0" smtClean="0"/>
              <a:t>At this point, every time  you try to hit the endpoint with the browser using HTP (not over TLS), you would notice an internal 307 redirect made from the browser. This will avoid any unexpected unencrypted  communication (like protocol downgrade attacks). Our test environment doesn’t use TLS at all, so this header effectively makes our resource completely inaccessible. Although this is</a:t>
            </a:r>
          </a:p>
          <a:p>
            <a:r>
              <a:rPr lang="en-US" sz="800" b="1" dirty="0" smtClean="0"/>
              <a:t>Very secure, it’s not particularly useful as a resource. A production system with a real </a:t>
            </a:r>
            <a:r>
              <a:rPr lang="en-US" sz="800" b="1" dirty="0" err="1" smtClean="0"/>
              <a:t>Api</a:t>
            </a:r>
            <a:r>
              <a:rPr lang="en-US" sz="800" b="1" dirty="0" smtClean="0"/>
              <a:t> will need to balance both security and accessibility</a:t>
            </a:r>
          </a:p>
          <a:p>
            <a:endParaRPr lang="en-US" dirty="0"/>
          </a:p>
        </p:txBody>
      </p:sp>
    </p:spTree>
    <p:extLst>
      <p:ext uri="{BB962C8B-B14F-4D97-AF65-F5344CB8AC3E}">
        <p14:creationId xmlns:p14="http://schemas.microsoft.com/office/powerpoint/2010/main" val="309882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575" y="2028825"/>
            <a:ext cx="9677400" cy="923330"/>
          </a:xfrm>
          <a:prstGeom prst="rect">
            <a:avLst/>
          </a:prstGeom>
          <a:noFill/>
        </p:spPr>
        <p:txBody>
          <a:bodyPr wrap="square" rtlCol="0">
            <a:spAutoFit/>
          </a:bodyPr>
          <a:lstStyle/>
          <a:p>
            <a:endParaRPr lang="en-US" sz="1200" dirty="0"/>
          </a:p>
          <a:p>
            <a:endParaRPr lang="en-US" sz="1200" dirty="0"/>
          </a:p>
          <a:p>
            <a:endParaRPr lang="en-US" sz="1200" dirty="0"/>
          </a:p>
          <a:p>
            <a:r>
              <a:rPr lang="en-US" b="1" dirty="0" smtClean="0"/>
              <a:t>Summary</a:t>
            </a:r>
            <a:endParaRPr lang="en-US" b="1" dirty="0"/>
          </a:p>
        </p:txBody>
      </p:sp>
      <p:sp>
        <p:nvSpPr>
          <p:cNvPr id="2" name="Rounded Rectangle 1"/>
          <p:cNvSpPr/>
          <p:nvPr/>
        </p:nvSpPr>
        <p:spPr>
          <a:xfrm>
            <a:off x="1304925" y="3171825"/>
            <a:ext cx="8896350" cy="287655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733550" y="3457575"/>
            <a:ext cx="8105775" cy="2031325"/>
          </a:xfrm>
          <a:prstGeom prst="rect">
            <a:avLst/>
          </a:prstGeom>
          <a:noFill/>
        </p:spPr>
        <p:txBody>
          <a:bodyPr wrap="square" rtlCol="0">
            <a:spAutoFit/>
          </a:bodyPr>
          <a:lstStyle/>
          <a:p>
            <a:pPr marL="171450" indent="-171450">
              <a:buFont typeface="Arial" pitchFamily="34" charset="0"/>
              <a:buChar char="•"/>
            </a:pPr>
            <a:r>
              <a:rPr lang="en-US" sz="1200" b="1" dirty="0" smtClean="0"/>
              <a:t>Sanitize all untrusted data in the protected resource response.</a:t>
            </a:r>
          </a:p>
          <a:p>
            <a:pPr marL="171450" indent="-171450">
              <a:buFont typeface="Arial" pitchFamily="34" charset="0"/>
              <a:buChar char="•"/>
            </a:pPr>
            <a:r>
              <a:rPr lang="en-US" sz="1200" b="1" dirty="0" smtClean="0"/>
              <a:t>Choose the appropriate Content-Type for the specific endpoint.</a:t>
            </a:r>
          </a:p>
          <a:p>
            <a:pPr marL="171450" indent="-171450">
              <a:buFont typeface="Arial" pitchFamily="34" charset="0"/>
              <a:buChar char="•"/>
            </a:pPr>
            <a:r>
              <a:rPr lang="en-US" sz="1200" b="1" dirty="0" smtClean="0"/>
              <a:t>Leverage browser protection and the security headers as much as you can.</a:t>
            </a:r>
          </a:p>
          <a:p>
            <a:pPr marL="171450" indent="-171450">
              <a:buFont typeface="Arial" pitchFamily="34" charset="0"/>
              <a:buChar char="•"/>
            </a:pPr>
            <a:r>
              <a:rPr lang="en-US" sz="1200" b="1" dirty="0" smtClean="0"/>
              <a:t>Use CORS if your protected resource’s endpoint needs to support the implicit Grant flow.</a:t>
            </a:r>
          </a:p>
          <a:p>
            <a:pPr marL="171450" indent="-171450">
              <a:buFont typeface="Arial" pitchFamily="34" charset="0"/>
              <a:buChar char="•"/>
            </a:pPr>
            <a:r>
              <a:rPr lang="en-US" sz="1200" b="1" dirty="0" smtClean="0"/>
              <a:t>Avoid having your protected resource support JSONP.</a:t>
            </a:r>
          </a:p>
          <a:p>
            <a:pPr marL="171450" indent="-171450">
              <a:buFont typeface="Arial" pitchFamily="34" charset="0"/>
              <a:buChar char="•"/>
            </a:pPr>
            <a:r>
              <a:rPr lang="en-US" sz="1200" b="1" dirty="0" smtClean="0"/>
              <a:t>Always use TLS in combination with HSTS.</a:t>
            </a:r>
          </a:p>
          <a:p>
            <a:pPr marL="171450" indent="-171450">
              <a:buFont typeface="Arial" pitchFamily="34" charset="0"/>
              <a:buChar char="•"/>
            </a:pPr>
            <a:endParaRPr lang="en-US" sz="1200" b="1" dirty="0"/>
          </a:p>
          <a:p>
            <a:r>
              <a:rPr lang="en-US" sz="1200" b="1" dirty="0" smtClean="0"/>
              <a:t>Now we’ve discussed on securing the client and the protected resource, let’s take a look at what it takes to secure the most complex component of the </a:t>
            </a:r>
            <a:r>
              <a:rPr lang="en-US" sz="1200" b="1" dirty="0" err="1" smtClean="0"/>
              <a:t>Oauth</a:t>
            </a:r>
            <a:r>
              <a:rPr lang="en-US" sz="1200" b="1" dirty="0" smtClean="0"/>
              <a:t> ecosystem: the </a:t>
            </a:r>
            <a:r>
              <a:rPr lang="en-US" sz="1200" b="1" smtClean="0"/>
              <a:t>authorization server.</a:t>
            </a:r>
            <a:endParaRPr lang="en-US" sz="1200" b="1" dirty="0" smtClean="0"/>
          </a:p>
          <a:p>
            <a:endParaRPr lang="en-US" dirty="0"/>
          </a:p>
        </p:txBody>
      </p:sp>
    </p:spTree>
    <p:extLst>
      <p:ext uri="{BB962C8B-B14F-4D97-AF65-F5344CB8AC3E}">
        <p14:creationId xmlns:p14="http://schemas.microsoft.com/office/powerpoint/2010/main" val="1387951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049" y="2775142"/>
            <a:ext cx="6857999" cy="685800"/>
          </a:xfrm>
        </p:spPr>
        <p:txBody>
          <a:bodyPr>
            <a:noAutofit/>
          </a:bodyPr>
          <a:lstStyle/>
          <a:p>
            <a:r>
              <a:rPr lang="en-US" sz="6000" dirty="0" smtClean="0">
                <a:solidFill>
                  <a:srgbClr val="00B0F0"/>
                </a:solidFill>
              </a:rPr>
              <a:t>Thanks </a:t>
            </a:r>
            <a:r>
              <a:rPr lang="en-US" sz="6000" dirty="0" smtClean="0">
                <a:solidFill>
                  <a:srgbClr val="FFFF00"/>
                </a:solidFill>
                <a:sym typeface="Wingdings" pitchFamily="2" charset="2"/>
              </a:rPr>
              <a:t></a:t>
            </a:r>
            <a:endParaRPr lang="en-US" sz="6000" dirty="0">
              <a:solidFill>
                <a:srgbClr val="FFFF00"/>
              </a:solidFill>
            </a:endParaRPr>
          </a:p>
        </p:txBody>
      </p:sp>
    </p:spTree>
    <p:extLst>
      <p:ext uri="{BB962C8B-B14F-4D97-AF65-F5344CB8AC3E}">
        <p14:creationId xmlns:p14="http://schemas.microsoft.com/office/powerpoint/2010/main" val="3669335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E904B8-1FB4-44AD-B9D5-D31AAFA711A4}">
  <ds:schemaRefs>
    <ds:schemaRef ds:uri="http://schemas.microsoft.com/sharepoint/v3/contenttype/forms"/>
  </ds:schemaRefs>
</ds:datastoreItem>
</file>

<file path=customXml/itemProps2.xml><?xml version="1.0" encoding="utf-8"?>
<ds:datastoreItem xmlns:ds="http://schemas.openxmlformats.org/officeDocument/2006/customXml" ds:itemID="{DC9E6C82-D0C1-4F22-874F-B9325F072B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40C9AB-22E5-4B15-9968-9BFD9A52E7CB}">
  <ds:schemaRefs>
    <ds:schemaRef ds:uri="http://schemas.microsoft.com/office/2006/metadata/properties"/>
    <ds:schemaRef ds:uri="71af3243-3dd4-4a8d-8c0d-dd76da1f02a5"/>
    <ds:schemaRef ds:uri="http://purl.org/dc/terms/"/>
    <ds:schemaRef ds:uri="http://schemas.microsoft.com/office/2006/documentManagement/types"/>
    <ds:schemaRef ds:uri="16c05727-aa75-4e4a-9b5f-8a80a1165891"/>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720</Words>
  <Application>Microsoft Office PowerPoint</Application>
  <PresentationFormat>Custom</PresentationFormat>
  <Paragraphs>79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2020-08-16T23:01:46Z</dcterms:created>
  <dcterms:modified xsi:type="dcterms:W3CDTF">2024-11-26T20:10:13Z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