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webextensions/taskpanes.xml" ContentType="application/vnd.ms-office.webextensiontaskpanes+xml"/>
  <Override PartName="/ppt/webextensions/webextension1.xml" ContentType="application/vnd.ms-office.webextension+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11/relationships/webextensiontaskpanes" Target="ppt/webextensions/taskpanes.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2"/>
  </p:notesMasterIdLst>
  <p:handoutMasterIdLst>
    <p:handoutMasterId r:id="rId13"/>
  </p:handoutMasterIdLst>
  <p:sldIdLst>
    <p:sldId id="289" r:id="rId5"/>
    <p:sldId id="301" r:id="rId6"/>
    <p:sldId id="302" r:id="rId7"/>
    <p:sldId id="303" r:id="rId8"/>
    <p:sldId id="304" r:id="rId9"/>
    <p:sldId id="305" r:id="rId10"/>
    <p:sldId id="29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344" userDrawn="1">
          <p15:clr>
            <a:srgbClr val="A4A3A4"/>
          </p15:clr>
        </p15:guide>
        <p15:guide id="2" pos="576" userDrawn="1">
          <p15:clr>
            <a:srgbClr val="A4A3A4"/>
          </p15:clr>
        </p15:guide>
        <p15:guide id="8" orient="horz" pos="3744" userDrawn="1">
          <p15:clr>
            <a:srgbClr val="A4A3A4"/>
          </p15:clr>
        </p15:guide>
        <p15:guide id="9"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82" autoAdjust="0"/>
    <p:restoredTop sz="93725" autoAdjust="0"/>
  </p:normalViewPr>
  <p:slideViewPr>
    <p:cSldViewPr snapToGrid="0" showGuides="1">
      <p:cViewPr>
        <p:scale>
          <a:sx n="100" d="100"/>
          <a:sy n="100" d="100"/>
        </p:scale>
        <p:origin x="-72" y="504"/>
      </p:cViewPr>
      <p:guideLst>
        <p:guide orient="horz" pos="1344"/>
        <p:guide orient="horz" pos="3744"/>
        <p:guide pos="576"/>
        <p:guide pos="3840"/>
      </p:guideLst>
    </p:cSldViewPr>
  </p:slideViewPr>
  <p:outlineViewPr>
    <p:cViewPr>
      <p:scale>
        <a:sx n="33" d="100"/>
        <a:sy n="33" d="100"/>
      </p:scale>
      <p:origin x="0" y="-5938"/>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94" d="100"/>
          <a:sy n="94" d="100"/>
        </p:scale>
        <p:origin x="299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165DC31D-6BBA-1E40-9A7E-1FE0A421F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D609E10C-1649-9148-9887-C4B5DF38CE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465657-3F36-724B-A332-D448C4527D30}" type="datetimeFigureOut">
              <a:t>8/16/2020</a:t>
            </a:fld>
            <a:endParaRPr lang="en-US"/>
          </a:p>
        </p:txBody>
      </p:sp>
      <p:sp>
        <p:nvSpPr>
          <p:cNvPr id="4" name="Footer Placeholder 3">
            <a:extLst>
              <a:ext uri="{FF2B5EF4-FFF2-40B4-BE49-F238E27FC236}">
                <a16:creationId xmlns="" xmlns:a16="http://schemas.microsoft.com/office/drawing/2014/main" id="{FE09E7DC-2FE3-FA48-929A-C3D3179E1E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F1F40692-4B9B-A444-A85B-911AF05DE3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F0D8CC-6079-CB40-AF25-90B118481BE2}" type="slidenum">
              <a:t>‹#›</a:t>
            </a:fld>
            <a:endParaRPr lang="en-US"/>
          </a:p>
        </p:txBody>
      </p:sp>
    </p:spTree>
    <p:extLst>
      <p:ext uri="{BB962C8B-B14F-4D97-AF65-F5344CB8AC3E}">
        <p14:creationId xmlns:p14="http://schemas.microsoft.com/office/powerpoint/2010/main" val="3933616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C0210D-83D2-471B-81E0-B38492A2407A}" type="datetimeFigureOut">
              <a:rPr lang="en-US" smtClean="0"/>
              <a:t>11/7/2024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D1CDC-0135-4DEE-88E9-18F0333577F3}" type="slidenum">
              <a:rPr lang="en-US" smtClean="0"/>
              <a:t>‹#›</a:t>
            </a:fld>
            <a:endParaRPr lang="en-US"/>
          </a:p>
        </p:txBody>
      </p:sp>
    </p:spTree>
    <p:extLst>
      <p:ext uri="{BB962C8B-B14F-4D97-AF65-F5344CB8AC3E}">
        <p14:creationId xmlns:p14="http://schemas.microsoft.com/office/powerpoint/2010/main" val="471630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90ADDF-D82C-4780-9143-87E5F529D813}"/>
              </a:ext>
            </a:extLst>
          </p:cNvPr>
          <p:cNvSpPr>
            <a:spLocks noGrp="1"/>
          </p:cNvSpPr>
          <p:nvPr>
            <p:ph type="title" hasCustomPrompt="1"/>
          </p:nvPr>
        </p:nvSpPr>
        <p:spPr>
          <a:xfrm>
            <a:off x="2898648" y="813816"/>
            <a:ext cx="6400800" cy="640080"/>
          </a:xfrm>
        </p:spPr>
        <p:txBody>
          <a:bodyPr/>
          <a:lstStyle>
            <a:lvl1pPr algn="ctr">
              <a:defRPr sz="2400">
                <a:solidFill>
                  <a:schemeClr val="bg1"/>
                </a:solidFill>
              </a:defRPr>
            </a:lvl1pPr>
          </a:lstStyle>
          <a:p>
            <a:r>
              <a:rPr lang="en-US" dirty="0"/>
              <a:t>Add text</a:t>
            </a:r>
          </a:p>
        </p:txBody>
      </p:sp>
      <p:sp>
        <p:nvSpPr>
          <p:cNvPr id="6" name="Text Placeholder 5">
            <a:extLst>
              <a:ext uri="{FF2B5EF4-FFF2-40B4-BE49-F238E27FC236}">
                <a16:creationId xmlns="" xmlns:a16="http://schemas.microsoft.com/office/drawing/2014/main" id="{D12B550A-AB53-4D15-A89E-6EEBB5151B92}"/>
              </a:ext>
            </a:extLst>
          </p:cNvPr>
          <p:cNvSpPr>
            <a:spLocks noGrp="1"/>
          </p:cNvSpPr>
          <p:nvPr>
            <p:ph type="body" sz="quarter" idx="10" hasCustomPrompt="1"/>
          </p:nvPr>
        </p:nvSpPr>
        <p:spPr>
          <a:xfrm>
            <a:off x="2441448" y="1655064"/>
            <a:ext cx="7315200" cy="1143000"/>
          </a:xfrm>
        </p:spPr>
        <p:txBody>
          <a:bodyPr/>
          <a:lstStyle>
            <a:lvl1pPr algn="ctr">
              <a:defRPr sz="8000">
                <a:solidFill>
                  <a:schemeClr val="bg1"/>
                </a:solidFill>
                <a:latin typeface="+mj-lt"/>
              </a:defRPr>
            </a:lvl1pPr>
          </a:lstStyle>
          <a:p>
            <a:pPr lvl="0"/>
            <a:r>
              <a:rPr lang="en-US" dirty="0"/>
              <a:t>Add text</a:t>
            </a:r>
          </a:p>
        </p:txBody>
      </p:sp>
      <p:sp>
        <p:nvSpPr>
          <p:cNvPr id="8" name="Text Placeholder 7">
            <a:extLst>
              <a:ext uri="{FF2B5EF4-FFF2-40B4-BE49-F238E27FC236}">
                <a16:creationId xmlns="" xmlns:a16="http://schemas.microsoft.com/office/drawing/2014/main" id="{7CDE1EB1-91FE-4CB8-81BD-5BBBFC22C672}"/>
              </a:ext>
            </a:extLst>
          </p:cNvPr>
          <p:cNvSpPr>
            <a:spLocks noGrp="1"/>
          </p:cNvSpPr>
          <p:nvPr>
            <p:ph type="body" sz="quarter" idx="11" hasCustomPrompt="1"/>
          </p:nvPr>
        </p:nvSpPr>
        <p:spPr>
          <a:xfrm>
            <a:off x="2898648" y="3027707"/>
            <a:ext cx="6858000" cy="640080"/>
          </a:xfrm>
        </p:spPr>
        <p:txBody>
          <a:bodyPr/>
          <a:lstStyle>
            <a:lvl1pPr algn="ctr">
              <a:defRPr sz="2400">
                <a:solidFill>
                  <a:schemeClr val="bg1"/>
                </a:solidFill>
                <a:latin typeface="+mj-lt"/>
              </a:defRPr>
            </a:lvl1pPr>
          </a:lstStyle>
          <a:p>
            <a:pPr lvl="0"/>
            <a:r>
              <a:rPr lang="en-US" dirty="0"/>
              <a:t>Add text</a:t>
            </a:r>
          </a:p>
        </p:txBody>
      </p:sp>
    </p:spTree>
    <p:extLst>
      <p:ext uri="{BB962C8B-B14F-4D97-AF65-F5344CB8AC3E}">
        <p14:creationId xmlns:p14="http://schemas.microsoft.com/office/powerpoint/2010/main" val="1860281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E11DAB-71A2-44C9-B830-25E19DC5833C}"/>
              </a:ext>
            </a:extLst>
          </p:cNvPr>
          <p:cNvSpPr>
            <a:spLocks noGrp="1"/>
          </p:cNvSpPr>
          <p:nvPr>
            <p:ph type="title" hasCustomPrompt="1"/>
          </p:nvPr>
        </p:nvSpPr>
        <p:spPr>
          <a:xfrm>
            <a:off x="914400" y="914401"/>
            <a:ext cx="6400800" cy="685800"/>
          </a:xfrm>
        </p:spPr>
        <p:txBody>
          <a:bodyPr>
            <a:noAutofit/>
          </a:bodyPr>
          <a:lstStyle>
            <a:lvl1pPr>
              <a:defRPr sz="4000">
                <a:solidFill>
                  <a:schemeClr val="tx1">
                    <a:lumMod val="75000"/>
                    <a:lumOff val="25000"/>
                  </a:schemeClr>
                </a:solidFill>
              </a:defRPr>
            </a:lvl1pPr>
          </a:lstStyle>
          <a:p>
            <a:r>
              <a:rPr lang="en-US" dirty="0"/>
              <a:t>Add title</a:t>
            </a:r>
          </a:p>
        </p:txBody>
      </p:sp>
      <p:sp>
        <p:nvSpPr>
          <p:cNvPr id="10" name="Text Placeholder 9">
            <a:extLst>
              <a:ext uri="{FF2B5EF4-FFF2-40B4-BE49-F238E27FC236}">
                <a16:creationId xmlns="" xmlns:a16="http://schemas.microsoft.com/office/drawing/2014/main" id="{5F9B5FD0-EA88-4EA1-89FF-A0346C36D9C6}"/>
              </a:ext>
            </a:extLst>
          </p:cNvPr>
          <p:cNvSpPr>
            <a:spLocks noGrp="1"/>
          </p:cNvSpPr>
          <p:nvPr>
            <p:ph type="body" sz="quarter" idx="11"/>
          </p:nvPr>
        </p:nvSpPr>
        <p:spPr>
          <a:xfrm>
            <a:off x="914400" y="2203704"/>
            <a:ext cx="6400800" cy="4206240"/>
          </a:xfrm>
        </p:spPr>
        <p:txBody>
          <a:bodyPr>
            <a:normAutofit/>
          </a:bodyPr>
          <a:lstStyle>
            <a:lvl1pPr>
              <a:defRPr sz="1800">
                <a:solidFill>
                  <a:schemeClr val="tx1">
                    <a:lumMod val="75000"/>
                    <a:lumOff val="25000"/>
                  </a:schemeClr>
                </a:solidFill>
              </a:defRPr>
            </a:lvl1pPr>
          </a:lstStyle>
          <a:p>
            <a:pPr lvl="0"/>
            <a:r>
              <a:rPr lang="en-US" dirty="0"/>
              <a:t>Click to edit Master text</a:t>
            </a:r>
          </a:p>
        </p:txBody>
      </p:sp>
    </p:spTree>
    <p:extLst>
      <p:ext uri="{BB962C8B-B14F-4D97-AF65-F5344CB8AC3E}">
        <p14:creationId xmlns:p14="http://schemas.microsoft.com/office/powerpoint/2010/main" val="285711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FEE24C-B229-452F-B387-BA3429761CA7}"/>
              </a:ext>
            </a:extLst>
          </p:cNvPr>
          <p:cNvSpPr>
            <a:spLocks noGrp="1"/>
          </p:cNvSpPr>
          <p:nvPr>
            <p:ph type="title" hasCustomPrompt="1"/>
          </p:nvPr>
        </p:nvSpPr>
        <p:spPr>
          <a:xfrm>
            <a:off x="4389119" y="946653"/>
            <a:ext cx="6857999" cy="653547"/>
          </a:xfrm>
        </p:spPr>
        <p:txBody>
          <a:bodyPr>
            <a:normAutofit/>
          </a:bodyPr>
          <a:lstStyle>
            <a:lvl1pPr>
              <a:defRPr sz="4000">
                <a:solidFill>
                  <a:schemeClr val="tx1">
                    <a:lumMod val="75000"/>
                    <a:lumOff val="25000"/>
                  </a:schemeClr>
                </a:solidFill>
              </a:defRPr>
            </a:lvl1pPr>
          </a:lstStyle>
          <a:p>
            <a:r>
              <a:rPr lang="en-US" dirty="0"/>
              <a:t>Add title</a:t>
            </a:r>
          </a:p>
        </p:txBody>
      </p:sp>
      <p:sp>
        <p:nvSpPr>
          <p:cNvPr id="7" name="Text Placeholder 6">
            <a:extLst>
              <a:ext uri="{FF2B5EF4-FFF2-40B4-BE49-F238E27FC236}">
                <a16:creationId xmlns="" xmlns:a16="http://schemas.microsoft.com/office/drawing/2014/main" id="{DFCEFA7B-7934-4EAA-8C20-7D9B03B9E5A3}"/>
              </a:ext>
            </a:extLst>
          </p:cNvPr>
          <p:cNvSpPr>
            <a:spLocks noGrp="1"/>
          </p:cNvSpPr>
          <p:nvPr>
            <p:ph type="body" sz="quarter" idx="11" hasCustomPrompt="1"/>
          </p:nvPr>
        </p:nvSpPr>
        <p:spPr>
          <a:xfrm>
            <a:off x="4389120" y="1981933"/>
            <a:ext cx="6858000" cy="4233672"/>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293050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3E35BBCA-FB90-42AF-995A-AA6CE87BD6E8}"/>
              </a:ext>
            </a:extLst>
          </p:cNvPr>
          <p:cNvPicPr>
            <a:picLocks noChangeAspect="1"/>
          </p:cNvPicPr>
          <p:nvPr userDrawn="1"/>
        </p:nvPicPr>
        <p:blipFill>
          <a:blip r:embed="rId2">
            <a:extLst>
              <a:ext uri="{96DAC541-7B7A-43D3-8B79-37D633B846F1}">
                <asvg:svgBlip xmlns="" xmlns:asvg="http://schemas.microsoft.com/office/drawing/2016/SVG/main" r:embed="rId3"/>
              </a:ext>
            </a:extLst>
          </a:blip>
          <a:srcRect b="13643"/>
          <a:stretch>
            <a:fillRect/>
          </a:stretch>
        </p:blipFill>
        <p:spPr>
          <a:xfrm>
            <a:off x="914400" y="466647"/>
            <a:ext cx="10563726" cy="6391353"/>
          </a:xfrm>
          <a:custGeom>
            <a:avLst/>
            <a:gdLst>
              <a:gd name="connsiteX0" fmla="*/ 0 w 10563726"/>
              <a:gd name="connsiteY0" fmla="*/ 0 h 6391353"/>
              <a:gd name="connsiteX1" fmla="*/ 10563726 w 10563726"/>
              <a:gd name="connsiteY1" fmla="*/ 0 h 6391353"/>
              <a:gd name="connsiteX2" fmla="*/ 10563726 w 10563726"/>
              <a:gd name="connsiteY2" fmla="*/ 6391353 h 6391353"/>
              <a:gd name="connsiteX3" fmla="*/ 0 w 10563726"/>
              <a:gd name="connsiteY3" fmla="*/ 6391353 h 6391353"/>
            </a:gdLst>
            <a:ahLst/>
            <a:cxnLst>
              <a:cxn ang="0">
                <a:pos x="connsiteX0" y="connsiteY0"/>
              </a:cxn>
              <a:cxn ang="0">
                <a:pos x="connsiteX1" y="connsiteY1"/>
              </a:cxn>
              <a:cxn ang="0">
                <a:pos x="connsiteX2" y="connsiteY2"/>
              </a:cxn>
              <a:cxn ang="0">
                <a:pos x="connsiteX3" y="connsiteY3"/>
              </a:cxn>
            </a:cxnLst>
            <a:rect l="l" t="t" r="r" b="b"/>
            <a:pathLst>
              <a:path w="10563726" h="6391353">
                <a:moveTo>
                  <a:pt x="0" y="0"/>
                </a:moveTo>
                <a:lnTo>
                  <a:pt x="10563726" y="0"/>
                </a:lnTo>
                <a:lnTo>
                  <a:pt x="10563726" y="6391353"/>
                </a:lnTo>
                <a:lnTo>
                  <a:pt x="0" y="6391353"/>
                </a:lnTo>
                <a:close/>
              </a:path>
            </a:pathLst>
          </a:custGeom>
        </p:spPr>
      </p:pic>
      <p:sp>
        <p:nvSpPr>
          <p:cNvPr id="2" name="Title 1">
            <a:extLst>
              <a:ext uri="{FF2B5EF4-FFF2-40B4-BE49-F238E27FC236}">
                <a16:creationId xmlns="" xmlns:a16="http://schemas.microsoft.com/office/drawing/2014/main" id="{8DF399BE-6A96-4D58-AF62-861F9AE20C7E}"/>
              </a:ext>
            </a:extLst>
          </p:cNvPr>
          <p:cNvSpPr>
            <a:spLocks noGrp="1"/>
          </p:cNvSpPr>
          <p:nvPr>
            <p:ph type="title" hasCustomPrompt="1"/>
          </p:nvPr>
        </p:nvSpPr>
        <p:spPr>
          <a:xfrm>
            <a:off x="2331718" y="1460692"/>
            <a:ext cx="7772402"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 xmlns:a16="http://schemas.microsoft.com/office/drawing/2014/main" id="{0AE12991-70DA-442D-98F3-673914646355}"/>
              </a:ext>
            </a:extLst>
          </p:cNvPr>
          <p:cNvSpPr>
            <a:spLocks noGrp="1"/>
          </p:cNvSpPr>
          <p:nvPr>
            <p:ph type="body" sz="quarter" idx="11" hasCustomPrompt="1"/>
          </p:nvPr>
        </p:nvSpPr>
        <p:spPr>
          <a:xfrm>
            <a:off x="2331720" y="2724912"/>
            <a:ext cx="7772401" cy="3657600"/>
          </a:xfrm>
        </p:spPr>
        <p:txBody>
          <a:bodyPr>
            <a:normAutofit/>
          </a:bodyPr>
          <a:lstStyle>
            <a:lvl1pPr>
              <a:defRPr sz="1800">
                <a:solidFill>
                  <a:schemeClr val="tx1">
                    <a:lumMod val="75000"/>
                    <a:lumOff val="25000"/>
                  </a:schemeClr>
                </a:solidFill>
              </a:defRPr>
            </a:lvl1pPr>
          </a:lstStyle>
          <a:p>
            <a:pPr lvl="0"/>
            <a:r>
              <a:rPr lang="en-US" dirty="0"/>
              <a:t>Add text</a:t>
            </a:r>
          </a:p>
        </p:txBody>
      </p:sp>
      <p:pic>
        <p:nvPicPr>
          <p:cNvPr id="3" name="Graphic 2">
            <a:extLst>
              <a:ext uri="{FF2B5EF4-FFF2-40B4-BE49-F238E27FC236}">
                <a16:creationId xmlns="" xmlns:a16="http://schemas.microsoft.com/office/drawing/2014/main" id="{1F778D16-894A-4379-8B5B-DC2423451519}"/>
              </a:ext>
              <a:ext uri="{C183D7F6-B498-43B3-948B-1728B52AA6E4}">
                <adec:decorative xmlns=""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12202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accent1">
            <a:lumMod val="75000"/>
          </a:schemeClr>
        </a:solidFill>
        <a:effectLst/>
      </p:bgPr>
    </p:bg>
    <p:spTree>
      <p:nvGrpSpPr>
        <p:cNvPr id="1" name=""/>
        <p:cNvGrpSpPr/>
        <p:nvPr/>
      </p:nvGrpSpPr>
      <p:grpSpPr>
        <a:xfrm>
          <a:off x="0" y="0"/>
          <a:ext cx="0" cy="0"/>
          <a:chOff x="0" y="0"/>
          <a:chExt cx="0" cy="0"/>
        </a:xfrm>
      </p:grpSpPr>
      <p:sp>
        <p:nvSpPr>
          <p:cNvPr id="4" name="Title 2">
            <a:extLst>
              <a:ext uri="{FF2B5EF4-FFF2-40B4-BE49-F238E27FC236}">
                <a16:creationId xmlns="" xmlns:a16="http://schemas.microsoft.com/office/drawing/2014/main" id="{5106A418-68CC-4D3D-9032-696498842FBD}"/>
              </a:ext>
            </a:extLst>
          </p:cNvPr>
          <p:cNvSpPr>
            <a:spLocks noGrp="1"/>
          </p:cNvSpPr>
          <p:nvPr>
            <p:ph type="title" hasCustomPrompt="1"/>
          </p:nvPr>
        </p:nvSpPr>
        <p:spPr>
          <a:xfrm>
            <a:off x="914400" y="914401"/>
            <a:ext cx="6400800" cy="685800"/>
          </a:xfrm>
        </p:spPr>
        <p:txBody>
          <a:bodyPr>
            <a:no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 xmlns:a16="http://schemas.microsoft.com/office/drawing/2014/main" id="{9E93C440-01C8-4E08-A98E-D76F10D08BF4}"/>
              </a:ext>
            </a:extLst>
          </p:cNvPr>
          <p:cNvSpPr>
            <a:spLocks noGrp="1"/>
          </p:cNvSpPr>
          <p:nvPr>
            <p:ph type="body" sz="quarter" idx="11" hasCustomPrompt="1"/>
          </p:nvPr>
        </p:nvSpPr>
        <p:spPr>
          <a:xfrm>
            <a:off x="914400" y="1913064"/>
            <a:ext cx="6858001" cy="427939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56047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7AA20A23-A33B-4A1B-9162-707282E53592}"/>
              </a:ext>
            </a:extLst>
          </p:cNvPr>
          <p:cNvPicPr>
            <a:picLocks noChangeAspect="1"/>
          </p:cNvPicPr>
          <p:nvPr userDrawn="1"/>
        </p:nvPicPr>
        <p:blipFill>
          <a:blip r:embed="rId2">
            <a:extLst>
              <a:ext uri="{96DAC541-7B7A-43D3-8B79-37D633B846F1}">
                <asvg:svgBlip xmlns="" xmlns:asvg="http://schemas.microsoft.com/office/drawing/2016/SVG/main" r:embed="rId3"/>
              </a:ext>
            </a:extLst>
          </a:blip>
          <a:srcRect b="15602"/>
          <a:stretch>
            <a:fillRect/>
          </a:stretch>
        </p:blipFill>
        <p:spPr>
          <a:xfrm>
            <a:off x="1066800" y="523183"/>
            <a:ext cx="10058400" cy="6334817"/>
          </a:xfrm>
          <a:custGeom>
            <a:avLst/>
            <a:gdLst>
              <a:gd name="connsiteX0" fmla="*/ 0 w 10058400"/>
              <a:gd name="connsiteY0" fmla="*/ 0 h 6334817"/>
              <a:gd name="connsiteX1" fmla="*/ 10058400 w 10058400"/>
              <a:gd name="connsiteY1" fmla="*/ 0 h 6334817"/>
              <a:gd name="connsiteX2" fmla="*/ 10058400 w 10058400"/>
              <a:gd name="connsiteY2" fmla="*/ 6334817 h 6334817"/>
              <a:gd name="connsiteX3" fmla="*/ 0 w 10058400"/>
              <a:gd name="connsiteY3" fmla="*/ 6334817 h 6334817"/>
            </a:gdLst>
            <a:ahLst/>
            <a:cxnLst>
              <a:cxn ang="0">
                <a:pos x="connsiteX0" y="connsiteY0"/>
              </a:cxn>
              <a:cxn ang="0">
                <a:pos x="connsiteX1" y="connsiteY1"/>
              </a:cxn>
              <a:cxn ang="0">
                <a:pos x="connsiteX2" y="connsiteY2"/>
              </a:cxn>
              <a:cxn ang="0">
                <a:pos x="connsiteX3" y="connsiteY3"/>
              </a:cxn>
            </a:cxnLst>
            <a:rect l="l" t="t" r="r" b="b"/>
            <a:pathLst>
              <a:path w="10058400" h="6334817">
                <a:moveTo>
                  <a:pt x="0" y="0"/>
                </a:moveTo>
                <a:lnTo>
                  <a:pt x="10058400" y="0"/>
                </a:lnTo>
                <a:lnTo>
                  <a:pt x="10058400" y="6334817"/>
                </a:lnTo>
                <a:lnTo>
                  <a:pt x="0" y="6334817"/>
                </a:lnTo>
                <a:close/>
              </a:path>
            </a:pathLst>
          </a:custGeom>
        </p:spPr>
      </p:pic>
      <p:sp>
        <p:nvSpPr>
          <p:cNvPr id="5" name="Title 1">
            <a:extLst>
              <a:ext uri="{FF2B5EF4-FFF2-40B4-BE49-F238E27FC236}">
                <a16:creationId xmlns="" xmlns:a16="http://schemas.microsoft.com/office/drawing/2014/main" id="{B136F446-5EA3-48C4-AA8D-AB9850B03B61}"/>
              </a:ext>
            </a:extLst>
          </p:cNvPr>
          <p:cNvSpPr>
            <a:spLocks noGrp="1"/>
          </p:cNvSpPr>
          <p:nvPr>
            <p:ph type="title" hasCustomPrompt="1"/>
          </p:nvPr>
        </p:nvSpPr>
        <p:spPr>
          <a:xfrm>
            <a:off x="2331718" y="1460692"/>
            <a:ext cx="7772402" cy="685800"/>
          </a:xfrm>
        </p:spPr>
        <p:txBody>
          <a:bodyPr>
            <a:normAutofit/>
          </a:bodyPr>
          <a:lstStyle>
            <a:lvl1pPr marL="0" indent="0" algn="ctr">
              <a:buFont typeface="Arial" panose="020B0604020202020204" pitchFamily="34" charset="0"/>
              <a:buNone/>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 xmlns:a16="http://schemas.microsoft.com/office/drawing/2014/main" id="{66B70600-CFB5-4805-BC68-5AE22166B568}"/>
              </a:ext>
            </a:extLst>
          </p:cNvPr>
          <p:cNvSpPr>
            <a:spLocks noGrp="1"/>
          </p:cNvSpPr>
          <p:nvPr>
            <p:ph type="body" sz="quarter" idx="11" hasCustomPrompt="1"/>
          </p:nvPr>
        </p:nvSpPr>
        <p:spPr>
          <a:xfrm>
            <a:off x="2331720" y="2951305"/>
            <a:ext cx="7772400" cy="3456432"/>
          </a:xfrm>
        </p:spPr>
        <p:txBody>
          <a:bodyPr/>
          <a:lstStyle>
            <a:lvl1pPr algn="l">
              <a:defRPr sz="1800">
                <a:solidFill>
                  <a:schemeClr val="tx1">
                    <a:lumMod val="75000"/>
                    <a:lumOff val="25000"/>
                  </a:schemeClr>
                </a:solidFill>
              </a:defRPr>
            </a:lvl1pPr>
          </a:lstStyle>
          <a:p>
            <a:pPr lvl="0"/>
            <a:r>
              <a:rPr lang="en-US" dirty="0"/>
              <a:t>Add text</a:t>
            </a:r>
          </a:p>
        </p:txBody>
      </p:sp>
      <p:pic>
        <p:nvPicPr>
          <p:cNvPr id="2" name="Graphic 1">
            <a:extLst>
              <a:ext uri="{FF2B5EF4-FFF2-40B4-BE49-F238E27FC236}">
                <a16:creationId xmlns="" xmlns:a16="http://schemas.microsoft.com/office/drawing/2014/main" id="{09C8060D-32CA-4A3C-9EAF-A2D3801AB86B}"/>
              </a:ext>
              <a:ext uri="{C183D7F6-B498-43B3-948B-1728B52AA6E4}">
                <adec:decorative xmlns=""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3688022504"/>
      </p:ext>
    </p:extLst>
  </p:cSld>
  <p:clrMapOvr>
    <a:masterClrMapping/>
  </p:clrMapOvr>
  <p:extLst>
    <p:ext uri="{DCECCB84-F9BA-43D5-87BE-67443E8EF086}">
      <p15:sldGuideLst xmlns="" xmlns:p15="http://schemas.microsoft.com/office/powerpoint/2012/main">
        <p15:guide id="1" orient="horz" pos="17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6CC92641-A8C8-41F9-8E1C-7C929693C69C}"/>
              </a:ext>
            </a:extLst>
          </p:cNvPr>
          <p:cNvSpPr>
            <a:spLocks noGrp="1"/>
          </p:cNvSpPr>
          <p:nvPr>
            <p:ph type="title" hasCustomPrompt="1"/>
          </p:nvPr>
        </p:nvSpPr>
        <p:spPr>
          <a:xfrm>
            <a:off x="4389119" y="946653"/>
            <a:ext cx="6857999" cy="653547"/>
          </a:xfrm>
        </p:spPr>
        <p:txBody>
          <a:bodyPr>
            <a:norm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 xmlns:a16="http://schemas.microsoft.com/office/drawing/2014/main" id="{97CC55B6-E9DA-4B68-A0D8-957F46B46517}"/>
              </a:ext>
            </a:extLst>
          </p:cNvPr>
          <p:cNvSpPr>
            <a:spLocks noGrp="1"/>
          </p:cNvSpPr>
          <p:nvPr>
            <p:ph type="body" sz="quarter" idx="11" hasCustomPrompt="1"/>
          </p:nvPr>
        </p:nvSpPr>
        <p:spPr>
          <a:xfrm>
            <a:off x="4389120" y="2062956"/>
            <a:ext cx="6858000" cy="423367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263045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bg>
      <p:bgPr>
        <a:solidFill>
          <a:schemeClr val="accent4"/>
        </a:solidFill>
        <a:effectLst/>
      </p:bgPr>
    </p:bg>
    <p:spTree>
      <p:nvGrpSpPr>
        <p:cNvPr id="1" name=""/>
        <p:cNvGrpSpPr/>
        <p:nvPr/>
      </p:nvGrpSpPr>
      <p:grpSpPr>
        <a:xfrm>
          <a:off x="0" y="0"/>
          <a:ext cx="0" cy="0"/>
          <a:chOff x="0" y="0"/>
          <a:chExt cx="0" cy="0"/>
        </a:xfrm>
      </p:grpSpPr>
      <p:pic>
        <p:nvPicPr>
          <p:cNvPr id="16" name="Graphic 15">
            <a:extLst>
              <a:ext uri="{FF2B5EF4-FFF2-40B4-BE49-F238E27FC236}">
                <a16:creationId xmlns="" xmlns:a16="http://schemas.microsoft.com/office/drawing/2014/main" id="{C6103AFC-AC4C-4756-AEEE-B0D669AC8C89}"/>
              </a:ext>
            </a:extLst>
          </p:cNvPr>
          <p:cNvPicPr>
            <a:picLocks noChangeAspect="1"/>
          </p:cNvPicPr>
          <p:nvPr userDrawn="1"/>
        </p:nvPicPr>
        <p:blipFill>
          <a:blip r:embed="rId2">
            <a:extLst>
              <a:ext uri="{96DAC541-7B7A-43D3-8B79-37D633B846F1}">
                <asvg:svgBlip xmlns="" xmlns:asvg="http://schemas.microsoft.com/office/drawing/2016/SVG/main" r:embed="rId3"/>
              </a:ext>
            </a:extLst>
          </a:blip>
          <a:srcRect b="44880"/>
          <a:stretch>
            <a:fillRect/>
          </a:stretch>
        </p:blipFill>
        <p:spPr>
          <a:xfrm>
            <a:off x="878302" y="469222"/>
            <a:ext cx="10424160" cy="6388778"/>
          </a:xfrm>
          <a:custGeom>
            <a:avLst/>
            <a:gdLst>
              <a:gd name="connsiteX0" fmla="*/ 0 w 10424160"/>
              <a:gd name="connsiteY0" fmla="*/ 0 h 6388778"/>
              <a:gd name="connsiteX1" fmla="*/ 10424160 w 10424160"/>
              <a:gd name="connsiteY1" fmla="*/ 0 h 6388778"/>
              <a:gd name="connsiteX2" fmla="*/ 10424160 w 10424160"/>
              <a:gd name="connsiteY2" fmla="*/ 6388778 h 6388778"/>
              <a:gd name="connsiteX3" fmla="*/ 0 w 10424160"/>
              <a:gd name="connsiteY3" fmla="*/ 6388778 h 6388778"/>
            </a:gdLst>
            <a:ahLst/>
            <a:cxnLst>
              <a:cxn ang="0">
                <a:pos x="connsiteX0" y="connsiteY0"/>
              </a:cxn>
              <a:cxn ang="0">
                <a:pos x="connsiteX1" y="connsiteY1"/>
              </a:cxn>
              <a:cxn ang="0">
                <a:pos x="connsiteX2" y="connsiteY2"/>
              </a:cxn>
              <a:cxn ang="0">
                <a:pos x="connsiteX3" y="connsiteY3"/>
              </a:cxn>
            </a:cxnLst>
            <a:rect l="l" t="t" r="r" b="b"/>
            <a:pathLst>
              <a:path w="10424160" h="6388778">
                <a:moveTo>
                  <a:pt x="0" y="0"/>
                </a:moveTo>
                <a:lnTo>
                  <a:pt x="10424160" y="0"/>
                </a:lnTo>
                <a:lnTo>
                  <a:pt x="10424160" y="6388778"/>
                </a:lnTo>
                <a:lnTo>
                  <a:pt x="0" y="6388778"/>
                </a:lnTo>
                <a:close/>
              </a:path>
            </a:pathLst>
          </a:custGeom>
        </p:spPr>
      </p:pic>
      <p:sp>
        <p:nvSpPr>
          <p:cNvPr id="5" name="Title 1">
            <a:extLst>
              <a:ext uri="{FF2B5EF4-FFF2-40B4-BE49-F238E27FC236}">
                <a16:creationId xmlns="" xmlns:a16="http://schemas.microsoft.com/office/drawing/2014/main" id="{A4604EF9-570E-48F5-BA06-DEB9EB7F7D59}"/>
              </a:ext>
            </a:extLst>
          </p:cNvPr>
          <p:cNvSpPr>
            <a:spLocks noGrp="1"/>
          </p:cNvSpPr>
          <p:nvPr>
            <p:ph type="title" hasCustomPrompt="1"/>
          </p:nvPr>
        </p:nvSpPr>
        <p:spPr>
          <a:xfrm>
            <a:off x="3657599" y="1460692"/>
            <a:ext cx="6857999"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2" name="Text Placeholder 11">
            <a:extLst>
              <a:ext uri="{FF2B5EF4-FFF2-40B4-BE49-F238E27FC236}">
                <a16:creationId xmlns="" xmlns:a16="http://schemas.microsoft.com/office/drawing/2014/main" id="{F0B30880-FB83-4FD8-B7A4-675D68A47928}"/>
              </a:ext>
            </a:extLst>
          </p:cNvPr>
          <p:cNvSpPr>
            <a:spLocks noGrp="1"/>
          </p:cNvSpPr>
          <p:nvPr>
            <p:ph type="body" sz="quarter" idx="11" hasCustomPrompt="1"/>
          </p:nvPr>
        </p:nvSpPr>
        <p:spPr>
          <a:xfrm>
            <a:off x="3657600" y="2438570"/>
            <a:ext cx="6858000" cy="3950208"/>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838183944"/>
      </p:ext>
    </p:extLst>
  </p:cSld>
  <p:clrMapOvr>
    <a:masterClrMapping/>
  </p:clrMapOvr>
  <p:extLst>
    <p:ext uri="{DCECCB84-F9BA-43D5-87BE-67443E8EF086}">
      <p15:sldGuideLst xmlns="" xmlns:p15="http://schemas.microsoft.com/office/powerpoint/2012/main">
        <p15:guide id="1" orient="horz" pos="129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A9775E2-26ED-4CEF-94F6-7C85D113D53B}"/>
              </a:ext>
            </a:extLst>
          </p:cNvPr>
          <p:cNvSpPr>
            <a:spLocks noGrp="1"/>
          </p:cNvSpPr>
          <p:nvPr>
            <p:ph type="title"/>
          </p:nvPr>
        </p:nvSpPr>
        <p:spPr>
          <a:xfrm>
            <a:off x="914400" y="946653"/>
            <a:ext cx="10058400" cy="132556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ABF32AB5-76E2-49F4-96EE-B419AF1F03C2}"/>
              </a:ext>
            </a:extLst>
          </p:cNvPr>
          <p:cNvSpPr>
            <a:spLocks noGrp="1"/>
          </p:cNvSpPr>
          <p:nvPr>
            <p:ph type="body" idx="1"/>
          </p:nvPr>
        </p:nvSpPr>
        <p:spPr>
          <a:xfrm>
            <a:off x="914400" y="2294859"/>
            <a:ext cx="10058400" cy="372093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6057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7" r:id="rId3"/>
    <p:sldLayoutId id="2147483662" r:id="rId4"/>
    <p:sldLayoutId id="2147483663" r:id="rId5"/>
    <p:sldLayoutId id="2147483664" r:id="rId6"/>
    <p:sldLayoutId id="2147483665" r:id="rId7"/>
    <p:sldLayoutId id="214748366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576" userDrawn="1">
          <p15:clr>
            <a:srgbClr val="F26B43"/>
          </p15:clr>
        </p15:guide>
        <p15:guide id="2" pos="576" userDrawn="1">
          <p15:clr>
            <a:srgbClr val="F26B43"/>
          </p15:clr>
        </p15:guide>
        <p15:guide id="3" pos="7104" userDrawn="1">
          <p15:clr>
            <a:srgbClr val="F26B43"/>
          </p15:clr>
        </p15:guide>
        <p15:guide id="4" orient="horz" pos="3744" userDrawn="1">
          <p15:clr>
            <a:srgbClr val="F26B43"/>
          </p15:clr>
        </p15:guide>
        <p15:guide id="5" pos="2760" userDrawn="1">
          <p15:clr>
            <a:srgbClr val="F26B43"/>
          </p15:clr>
        </p15:guide>
        <p15:guide id="6" pos="4944" userDrawn="1">
          <p15:clr>
            <a:srgbClr val="F26B43"/>
          </p15:clr>
        </p15:guide>
        <p15:guide id="7"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yourouauthclient.com/" TargetMode="External"/><Relationship Id="rId2" Type="http://schemas.openxmlformats.org/officeDocument/2006/relationships/hyperlink" Target="https://yourouauthclienjt.com/oauth/oauthprovider/callback" TargetMode="External"/><Relationship Id="rId1" Type="http://schemas.openxmlformats.org/officeDocument/2006/relationships/slideLayout" Target="../slideLayouts/slideLayout4.xml"/><Relationship Id="rId4" Type="http://schemas.openxmlformats.org/officeDocument/2006/relationships/hyperlink" Target="https://oauthprovider.com/authorize?response_type=code&amp;client_id=CLIENT_ID&amp;sope=SCOPES&amp;state=STATE&amp;redirect_uri=https://yourouauthclient.co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oauthprovider.com/authorize?response_type=code&amp;client_id=CLIENT_ID&amp;scope=SCOPES&amp;state=STATE&amp;redirect_uri=https://yourouauthclient.com/usergeneratedcontent/attackerpage.html" TargetMode="External"/><Relationship Id="rId2" Type="http://schemas.openxmlformats.org/officeDocument/2006/relationships/hyperlink" Target="https://yourouauthclient.com/usergeneratedcontent/attackerpage.html" TargetMode="Externa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yououauthclient.com/usergeneratedcontent/attackerpage.html" TargetMode="External"/><Relationship Id="rId2" Type="http://schemas.openxmlformats.org/officeDocument/2006/relationships/hyperlink" Target="https://yourouauthclient.com/" TargetMode="External"/><Relationship Id="rId1" Type="http://schemas.openxmlformats.org/officeDocument/2006/relationships/slideLayout" Target="../slideLayouts/slideLayout4.xml"/><Relationship Id="rId5" Type="http://schemas.openxmlformats.org/officeDocument/2006/relationships/hyperlink" Target="https://attackersite.com/" TargetMode="External"/><Relationship Id="rId4" Type="http://schemas.openxmlformats.org/officeDocument/2006/relationships/hyperlink" Target="https://yourouauthclient.com/usergeneratedcontent/attackerpage.html?code=e8ou-yhh67-hbyhyh6777-jjyt7776gg"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EDE512D6-1B42-4E1C-AEE3-478A340AC162}"/>
              </a:ext>
            </a:extLst>
          </p:cNvPr>
          <p:cNvSpPr>
            <a:spLocks noGrp="1"/>
          </p:cNvSpPr>
          <p:nvPr>
            <p:ph type="body" sz="quarter" idx="10"/>
          </p:nvPr>
        </p:nvSpPr>
        <p:spPr>
          <a:xfrm>
            <a:off x="2250948" y="1095376"/>
            <a:ext cx="7826502" cy="2695574"/>
          </a:xfrm>
        </p:spPr>
        <p:txBody>
          <a:bodyPr>
            <a:normAutofit/>
          </a:bodyPr>
          <a:lstStyle/>
          <a:p>
            <a:r>
              <a:rPr lang="en-US" sz="6000" dirty="0">
                <a:latin typeface="Bahnschrift SemiBold Condensed" pitchFamily="34" charset="0"/>
              </a:rPr>
              <a:t>Stealing the authorization code through the referrer | </a:t>
            </a:r>
            <a:endParaRPr lang="en-US" sz="6000" dirty="0" smtClean="0">
              <a:latin typeface="Bahnschrift SemiBold Condensed" pitchFamily="34" charset="0"/>
            </a:endParaRPr>
          </a:p>
          <a:p>
            <a:r>
              <a:rPr lang="en-US" sz="6000" dirty="0" smtClean="0">
                <a:latin typeface="Bahnschrift SemiBold Condensed" pitchFamily="34" charset="0"/>
              </a:rPr>
              <a:t>PF </a:t>
            </a:r>
            <a:r>
              <a:rPr lang="en-US" sz="6000" dirty="0">
                <a:latin typeface="Bahnschrift SemiBold Condensed" pitchFamily="34" charset="0"/>
              </a:rPr>
              <a:t>54 part 4.1 </a:t>
            </a:r>
            <a:endParaRPr lang="en-US" sz="6000" dirty="0">
              <a:latin typeface="Bahnschrift SemiBold Condensed" pitchFamily="34" charset="0"/>
            </a:endParaRPr>
          </a:p>
        </p:txBody>
      </p:sp>
    </p:spTree>
    <p:extLst>
      <p:ext uri="{BB962C8B-B14F-4D97-AF65-F5344CB8AC3E}">
        <p14:creationId xmlns:p14="http://schemas.microsoft.com/office/powerpoint/2010/main" val="2437550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09675" y="2514600"/>
            <a:ext cx="9620250" cy="4154984"/>
          </a:xfrm>
          <a:prstGeom prst="rect">
            <a:avLst/>
          </a:prstGeom>
          <a:noFill/>
        </p:spPr>
        <p:txBody>
          <a:bodyPr wrap="square" rtlCol="0">
            <a:spAutoFit/>
          </a:bodyPr>
          <a:lstStyle/>
          <a:p>
            <a:r>
              <a:rPr lang="en-US" sz="1100" b="1" dirty="0" smtClean="0"/>
              <a:t>The first attack described targets the authorization code Grant type and is based on information leakage through the HTTP referrer.  At the end of it, </a:t>
            </a:r>
            <a:r>
              <a:rPr lang="en-US" sz="1100" b="1" dirty="0" smtClean="0">
                <a:solidFill>
                  <a:srgbClr val="0070C0"/>
                </a:solidFill>
              </a:rPr>
              <a:t>the attacker manages to hijack the resource owner’s authorization code.</a:t>
            </a:r>
          </a:p>
          <a:p>
            <a:r>
              <a:rPr lang="en-US" sz="1100" b="1" dirty="0" smtClean="0"/>
              <a:t>To understand this attack, it’s necessary to know what a referrer is and when it’s used. </a:t>
            </a:r>
            <a:r>
              <a:rPr lang="en-US" sz="1100" b="1" dirty="0" smtClean="0">
                <a:solidFill>
                  <a:schemeClr val="accent2"/>
                </a:solidFill>
              </a:rPr>
              <a:t>The HTTP referrer is an HTTP header field that browsers (and HTTP clients in general ) attach when surfing from one page to another</a:t>
            </a:r>
            <a:r>
              <a:rPr lang="en-US" sz="1100" b="1" dirty="0" smtClean="0"/>
              <a:t>. In this way, the new web page can see where the request came from, such as incoming link from a remote site.</a:t>
            </a:r>
          </a:p>
          <a:p>
            <a:endParaRPr lang="en-US" sz="1100" b="1" dirty="0"/>
          </a:p>
          <a:p>
            <a:r>
              <a:rPr lang="en-US" sz="1100" b="1" dirty="0" smtClean="0"/>
              <a:t>Let’s assume you just registered an </a:t>
            </a:r>
            <a:r>
              <a:rPr lang="en-US" sz="1100" b="1" dirty="0" err="1" smtClean="0"/>
              <a:t>Oauth</a:t>
            </a:r>
            <a:r>
              <a:rPr lang="en-US" sz="1100" b="1" dirty="0" smtClean="0"/>
              <a:t> client to one </a:t>
            </a:r>
            <a:r>
              <a:rPr lang="en-US" sz="1100" b="1" dirty="0" err="1" smtClean="0"/>
              <a:t>Oauth</a:t>
            </a:r>
            <a:r>
              <a:rPr lang="en-US" sz="1100" b="1" dirty="0" smtClean="0"/>
              <a:t> provider that has an authorization server that uses the allowing subdirectory validation strategy for </a:t>
            </a:r>
            <a:r>
              <a:rPr lang="en-US" sz="1100" b="1" dirty="0" err="1" smtClean="0">
                <a:solidFill>
                  <a:srgbClr val="FFC000"/>
                </a:solidFill>
              </a:rPr>
              <a:t>redirect_uri</a:t>
            </a:r>
            <a:r>
              <a:rPr lang="en-US" sz="1100" b="1" dirty="0" smtClean="0"/>
              <a:t>.</a:t>
            </a:r>
          </a:p>
          <a:p>
            <a:r>
              <a:rPr lang="en-US" sz="1100" b="1" dirty="0" smtClean="0"/>
              <a:t>Your </a:t>
            </a:r>
            <a:r>
              <a:rPr lang="en-US" sz="1100" b="1" dirty="0" err="1" smtClean="0"/>
              <a:t>Oauth</a:t>
            </a:r>
            <a:r>
              <a:rPr lang="en-US" sz="1100" b="1" dirty="0" smtClean="0"/>
              <a:t> callback endpoint is</a:t>
            </a:r>
          </a:p>
          <a:p>
            <a:r>
              <a:rPr lang="en-US" sz="1100" b="1" dirty="0" smtClean="0">
                <a:hlinkClick r:id="rId2"/>
              </a:rPr>
              <a:t>https://yourouauthclienjt.com/oauth/oauthprovider/callback</a:t>
            </a:r>
            <a:endParaRPr lang="en-US" sz="1100" b="1" dirty="0" smtClean="0"/>
          </a:p>
          <a:p>
            <a:endParaRPr lang="en-US" sz="1100" b="1" dirty="0"/>
          </a:p>
          <a:p>
            <a:r>
              <a:rPr lang="en-US" sz="1100" b="1" dirty="0" smtClean="0"/>
              <a:t>But you registered as </a:t>
            </a:r>
          </a:p>
          <a:p>
            <a:r>
              <a:rPr lang="en-US" sz="1100" b="1" dirty="0" smtClean="0">
                <a:hlinkClick r:id="rId3"/>
              </a:rPr>
              <a:t>https://yourouauthclient.com/</a:t>
            </a:r>
            <a:endParaRPr lang="en-US" sz="1100" b="1" dirty="0" smtClean="0"/>
          </a:p>
          <a:p>
            <a:endParaRPr lang="en-US" sz="1100" b="1" dirty="0" smtClean="0"/>
          </a:p>
          <a:p>
            <a:r>
              <a:rPr lang="en-US" sz="1100" b="1" dirty="0" smtClean="0"/>
              <a:t>An excerpt of the request originated by your </a:t>
            </a:r>
            <a:r>
              <a:rPr lang="en-US" sz="1100" b="1" dirty="0" err="1" smtClean="0"/>
              <a:t>Oauth</a:t>
            </a:r>
            <a:r>
              <a:rPr lang="en-US" sz="1100" b="1" dirty="0" smtClean="0"/>
              <a:t> client while performing the </a:t>
            </a:r>
            <a:r>
              <a:rPr lang="en-US" sz="1100" b="1" dirty="0" err="1" smtClean="0"/>
              <a:t>Oauth</a:t>
            </a:r>
            <a:r>
              <a:rPr lang="en-US" sz="1100" b="1" dirty="0" smtClean="0"/>
              <a:t> integration might look like</a:t>
            </a:r>
          </a:p>
          <a:p>
            <a:endParaRPr lang="en-US" sz="1100" b="1" dirty="0"/>
          </a:p>
          <a:p>
            <a:r>
              <a:rPr lang="en-US" sz="1100" b="1" dirty="0" smtClean="0">
                <a:hlinkClick r:id="rId4"/>
              </a:rPr>
              <a:t>https://oauthprovider.com/authorize?response_type=code&amp;client_id=CLIENT_ID&amp;sope=SCOPES&amp;state=STATE&amp;redirect_uri=https://yourouauthclient.com/</a:t>
            </a:r>
            <a:endParaRPr lang="en-US" sz="1100" b="1" dirty="0" smtClean="0"/>
          </a:p>
          <a:p>
            <a:endParaRPr lang="en-US" sz="1100" b="1" dirty="0"/>
          </a:p>
          <a:p>
            <a:endParaRPr lang="en-US" sz="1100" b="1" dirty="0" smtClean="0"/>
          </a:p>
          <a:p>
            <a:r>
              <a:rPr lang="en-US" sz="1100" b="1" dirty="0" smtClean="0">
                <a:solidFill>
                  <a:srgbClr val="0070C0"/>
                </a:solidFill>
              </a:rPr>
              <a:t>This particular </a:t>
            </a:r>
            <a:r>
              <a:rPr lang="en-US" sz="1100" b="1" dirty="0" err="1" smtClean="0">
                <a:solidFill>
                  <a:srgbClr val="0070C0"/>
                </a:solidFill>
              </a:rPr>
              <a:t>Oauth</a:t>
            </a:r>
            <a:r>
              <a:rPr lang="en-US" sz="1100" b="1" dirty="0" smtClean="0">
                <a:solidFill>
                  <a:srgbClr val="0070C0"/>
                </a:solidFill>
              </a:rPr>
              <a:t> provider adopts the allowing subdirectory validation strategy for </a:t>
            </a:r>
            <a:r>
              <a:rPr lang="en-US" sz="1100" b="1" dirty="0" err="1" smtClean="0">
                <a:solidFill>
                  <a:srgbClr val="0070C0"/>
                </a:solidFill>
              </a:rPr>
              <a:t>redirect_uri</a:t>
            </a:r>
            <a:r>
              <a:rPr lang="en-US" sz="1100" b="1" dirty="0" smtClean="0">
                <a:solidFill>
                  <a:srgbClr val="0070C0"/>
                </a:solidFill>
              </a:rPr>
              <a:t>, and therefore validates only the start of the URI and considers the request as valid if everything else is appended after the registered </a:t>
            </a:r>
            <a:r>
              <a:rPr lang="en-US" sz="1100" b="1" dirty="0" err="1" smtClean="0">
                <a:solidFill>
                  <a:srgbClr val="0070C0"/>
                </a:solidFill>
              </a:rPr>
              <a:t>redirect_uri</a:t>
            </a:r>
            <a:r>
              <a:rPr lang="en-US" sz="1100" b="1" dirty="0" smtClean="0">
                <a:solidFill>
                  <a:srgbClr val="0070C0"/>
                </a:solidFill>
              </a:rPr>
              <a:t>. Hence the registered </a:t>
            </a:r>
            <a:r>
              <a:rPr lang="en-US" sz="1100" b="1" dirty="0" err="1" smtClean="0">
                <a:solidFill>
                  <a:srgbClr val="0070C0"/>
                </a:solidFill>
              </a:rPr>
              <a:t>redirect_uri</a:t>
            </a:r>
            <a:r>
              <a:rPr lang="en-US" sz="1100" b="1" dirty="0" smtClean="0">
                <a:solidFill>
                  <a:srgbClr val="0070C0"/>
                </a:solidFill>
              </a:rPr>
              <a:t> is perfectly valid under a functional point of view, and things are good so far.</a:t>
            </a:r>
            <a:endParaRPr lang="en-US" sz="1100" b="1" dirty="0">
              <a:solidFill>
                <a:srgbClr val="0070C0"/>
              </a:solidFill>
            </a:endParaRPr>
          </a:p>
          <a:p>
            <a:endParaRPr lang="en-US" sz="1100" b="1" dirty="0"/>
          </a:p>
        </p:txBody>
      </p:sp>
    </p:spTree>
    <p:extLst>
      <p:ext uri="{BB962C8B-B14F-4D97-AF65-F5344CB8AC3E}">
        <p14:creationId xmlns:p14="http://schemas.microsoft.com/office/powerpoint/2010/main" val="524939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2050" y="2495550"/>
            <a:ext cx="9639300" cy="2123658"/>
          </a:xfrm>
          <a:prstGeom prst="rect">
            <a:avLst/>
          </a:prstGeom>
          <a:noFill/>
        </p:spPr>
        <p:txBody>
          <a:bodyPr wrap="square" rtlCol="0">
            <a:spAutoFit/>
          </a:bodyPr>
          <a:lstStyle/>
          <a:p>
            <a:r>
              <a:rPr lang="en-US" sz="1100" b="1" dirty="0" smtClean="0"/>
              <a:t>The attacker also needs to be able to create a page on the target site underneath the registered redirect URI, for example:</a:t>
            </a:r>
          </a:p>
          <a:p>
            <a:r>
              <a:rPr lang="en-US" sz="1100" dirty="0" smtClean="0">
                <a:hlinkClick r:id="rId2"/>
              </a:rPr>
              <a:t>https://yourouauthclient.com/usergeneratedcontent/attackerpage.html</a:t>
            </a:r>
            <a:endParaRPr lang="en-US" sz="1100" dirty="0" smtClean="0"/>
          </a:p>
          <a:p>
            <a:endParaRPr lang="en-US" sz="1100" dirty="0"/>
          </a:p>
          <a:p>
            <a:r>
              <a:rPr lang="en-US" sz="1100" b="1" dirty="0" smtClean="0"/>
              <a:t>From here , its enough for the attacker to craft a special URI of this form:</a:t>
            </a:r>
          </a:p>
          <a:p>
            <a:r>
              <a:rPr lang="en-US" sz="1100" b="1" dirty="0" smtClean="0">
                <a:hlinkClick r:id="rId3"/>
              </a:rPr>
              <a:t>https://oauthprovider.com/authorize?response_type=code&amp;client_id=CLIENT_ID&amp;scope=SCOPES&amp;state=STATE&amp;redirect_uri=https://yourouauthclient.com/usergeneratedcontent/attackerpage.html</a:t>
            </a:r>
            <a:endParaRPr lang="en-US" sz="1100" b="1" dirty="0" smtClean="0"/>
          </a:p>
          <a:p>
            <a:endParaRPr lang="en-US" sz="1100" b="1" dirty="0"/>
          </a:p>
          <a:p>
            <a:r>
              <a:rPr lang="en-US" sz="1100" b="1" dirty="0" smtClean="0">
                <a:solidFill>
                  <a:srgbClr val="0070C0"/>
                </a:solidFill>
              </a:rPr>
              <a:t>And make the victim click on it, through any number of phishing techniques.</a:t>
            </a:r>
          </a:p>
          <a:p>
            <a:r>
              <a:rPr lang="en-US" sz="1100" b="1" dirty="0" smtClean="0"/>
              <a:t>Note that the crafted URI contains a </a:t>
            </a:r>
            <a:r>
              <a:rPr lang="en-US" sz="1100" b="1" dirty="0" err="1" smtClean="0"/>
              <a:t>redirect_uri</a:t>
            </a:r>
            <a:r>
              <a:rPr lang="en-US" sz="1100" b="1" dirty="0" smtClean="0"/>
              <a:t> pointing to the attacker’s page, which is a subdirectory of the valid registered redirect URI of the client. The attacker was then able to change the flow as shown in below diagram:</a:t>
            </a:r>
          </a:p>
          <a:p>
            <a:endParaRPr lang="en-US" sz="1100" b="1" dirty="0"/>
          </a:p>
          <a:p>
            <a:endParaRPr lang="en-US" sz="1100" b="1"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825" y="4248150"/>
            <a:ext cx="4752975"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63702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0150" y="2447925"/>
            <a:ext cx="9591675" cy="3985706"/>
          </a:xfrm>
          <a:prstGeom prst="rect">
            <a:avLst/>
          </a:prstGeom>
          <a:noFill/>
        </p:spPr>
        <p:txBody>
          <a:bodyPr wrap="square" rtlCol="0">
            <a:spAutoFit/>
          </a:bodyPr>
          <a:lstStyle/>
          <a:p>
            <a:r>
              <a:rPr lang="en-US" sz="1100" b="1" dirty="0" smtClean="0"/>
              <a:t>Since you registered </a:t>
            </a:r>
            <a:r>
              <a:rPr lang="en-US" sz="1100" b="1" dirty="0" smtClean="0">
                <a:hlinkClick r:id="rId2"/>
              </a:rPr>
              <a:t>https://yourouauthclient.com</a:t>
            </a:r>
            <a:r>
              <a:rPr lang="en-US" sz="1100" b="1" dirty="0" smtClean="0"/>
              <a:t> as </a:t>
            </a:r>
            <a:r>
              <a:rPr lang="en-US" sz="1100" b="1" dirty="0" err="1" smtClean="0"/>
              <a:t>redirect_uri</a:t>
            </a:r>
            <a:r>
              <a:rPr lang="en-US" sz="1100" b="1" dirty="0" smtClean="0"/>
              <a:t> and the </a:t>
            </a:r>
            <a:r>
              <a:rPr lang="en-US" sz="1100" b="1" dirty="0" err="1" smtClean="0"/>
              <a:t>Oauth</a:t>
            </a:r>
            <a:r>
              <a:rPr lang="en-US" sz="1100" b="1" dirty="0" smtClean="0"/>
              <a:t> provider adopts an allowing subdirectory validation strategy, </a:t>
            </a:r>
            <a:r>
              <a:rPr lang="en-US" sz="1100" b="1" dirty="0" smtClean="0">
                <a:hlinkClick r:id="rId3"/>
              </a:rPr>
              <a:t>https://yououauthclient.com/usergeneratedcontent/attackerpage.html</a:t>
            </a:r>
            <a:r>
              <a:rPr lang="en-US" sz="1100" b="1" dirty="0" smtClean="0"/>
              <a:t> is a perfectly valid </a:t>
            </a:r>
            <a:r>
              <a:rPr lang="en-US" sz="1100" b="1" dirty="0" err="1" smtClean="0"/>
              <a:t>redirect_uri</a:t>
            </a:r>
            <a:r>
              <a:rPr lang="en-US" sz="1100" b="1" dirty="0"/>
              <a:t> </a:t>
            </a:r>
            <a:r>
              <a:rPr lang="en-US" sz="1100" b="1" dirty="0" smtClean="0"/>
              <a:t>for your client.</a:t>
            </a:r>
          </a:p>
          <a:p>
            <a:r>
              <a:rPr lang="en-US" sz="1100" b="1" dirty="0" smtClean="0"/>
              <a:t>Lets have a look on previous things we have learned:</a:t>
            </a:r>
          </a:p>
          <a:p>
            <a:endParaRPr lang="en-US" sz="1100" b="1" dirty="0"/>
          </a:p>
          <a:p>
            <a:pPr marL="171450" indent="-171450">
              <a:buFont typeface="Arial" pitchFamily="34" charset="0"/>
              <a:buChar char="•"/>
            </a:pPr>
            <a:r>
              <a:rPr lang="en-US" sz="1100" b="1" dirty="0" smtClean="0"/>
              <a:t>Often, resource owners need to authorize an </a:t>
            </a:r>
            <a:r>
              <a:rPr lang="en-US" sz="1100" b="1" dirty="0" err="1" smtClean="0"/>
              <a:t>Oauth</a:t>
            </a:r>
            <a:r>
              <a:rPr lang="en-US" sz="1100" b="1" dirty="0" smtClean="0"/>
              <a:t> client only once. This means that all the subsequent calls will skip the manual consent screen as long as the server believes the request s is from the same client and for the same access rights.</a:t>
            </a:r>
          </a:p>
          <a:p>
            <a:pPr marL="171450" indent="-171450">
              <a:buFont typeface="Arial" pitchFamily="34" charset="0"/>
              <a:buChar char="•"/>
            </a:pPr>
            <a:r>
              <a:rPr lang="en-US" sz="1100" b="1" dirty="0" smtClean="0"/>
              <a:t>People tend to trust companies that have proven records on security, so there is a good chance that this doesn’t switch the “anti-phishing alarm” on for the user.</a:t>
            </a:r>
          </a:p>
          <a:p>
            <a:pPr marL="171450" indent="-171450">
              <a:buFont typeface="Arial" pitchFamily="34" charset="0"/>
              <a:buChar char="•"/>
            </a:pPr>
            <a:endParaRPr lang="en-US" sz="1100" b="1" dirty="0"/>
          </a:p>
          <a:p>
            <a:r>
              <a:rPr lang="en-US" sz="1100" b="1" dirty="0" smtClean="0"/>
              <a:t>That said, now that this is enough to “convince” the victim to click the crafted link and go through the authorization endpoint, the victim then will end up with something like</a:t>
            </a:r>
          </a:p>
          <a:p>
            <a:r>
              <a:rPr lang="en-US" sz="1100" b="1" dirty="0" smtClean="0">
                <a:hlinkClick r:id="rId4"/>
              </a:rPr>
              <a:t>https://yourouauthclient.com/usergeneratedcontent/attackerpage.html?code=e8ou-yhh67-hbyhyh6777-jjyt7776gg</a:t>
            </a:r>
            <a:endParaRPr lang="en-US" sz="1100" b="1" dirty="0" smtClean="0"/>
          </a:p>
          <a:p>
            <a:endParaRPr lang="en-US" sz="1100" b="1" dirty="0"/>
          </a:p>
          <a:p>
            <a:r>
              <a:rPr lang="en-US" sz="1100" b="1" dirty="0" smtClean="0"/>
              <a:t>Note the code request parameter ends up being attached in the URI of the malicious post. you might be thinking that the attacker would need to have access to server-side processing in order to extract the code from that URI, functionality generally not available to user-generated content pages. Or perhaps the attacker would require the ability to inject arbitrary JavaScript into the page, which is often filtered out from user-generated content. However, let’s have a closer look at the code of </a:t>
            </a:r>
            <a:r>
              <a:rPr lang="en-US" sz="1100" b="1" dirty="0" smtClean="0">
                <a:solidFill>
                  <a:schemeClr val="accent3"/>
                </a:solidFill>
              </a:rPr>
              <a:t>attackerpage.html:</a:t>
            </a:r>
          </a:p>
          <a:p>
            <a:endParaRPr lang="en-US" sz="1100" b="1" dirty="0"/>
          </a:p>
          <a:p>
            <a:r>
              <a:rPr lang="en-US" sz="1100" b="1" dirty="0" smtClean="0"/>
              <a:t>&lt;html&gt;</a:t>
            </a:r>
          </a:p>
          <a:p>
            <a:r>
              <a:rPr lang="en-US" sz="1100" b="1" dirty="0" smtClean="0"/>
              <a:t>&lt;h1&gt; Authorization in progress &lt;/h1&gt;</a:t>
            </a:r>
          </a:p>
          <a:p>
            <a:r>
              <a:rPr lang="en-US" sz="1100" b="1" dirty="0" smtClean="0"/>
              <a:t>&lt;</a:t>
            </a:r>
            <a:r>
              <a:rPr lang="en-US" sz="1100" b="1" dirty="0" err="1" smtClean="0"/>
              <a:t>img</a:t>
            </a:r>
            <a:r>
              <a:rPr lang="en-US" sz="1100" b="1" dirty="0" smtClean="0"/>
              <a:t> </a:t>
            </a:r>
            <a:r>
              <a:rPr lang="en-US" sz="1100" b="1" dirty="0" err="1" smtClean="0"/>
              <a:t>src</a:t>
            </a:r>
            <a:r>
              <a:rPr lang="en-US" sz="1100" b="1" dirty="0" smtClean="0"/>
              <a:t>=</a:t>
            </a:r>
            <a:r>
              <a:rPr lang="en-US" sz="1100" b="1" dirty="0" smtClean="0">
                <a:hlinkClick r:id="rId5"/>
              </a:rPr>
              <a:t>https://attackersite.com/</a:t>
            </a:r>
            <a:r>
              <a:rPr lang="en-US" sz="1100" b="1" dirty="0" smtClean="0"/>
              <a:t>&gt;</a:t>
            </a:r>
          </a:p>
          <a:p>
            <a:r>
              <a:rPr lang="en-US" sz="1100" b="1" dirty="0" smtClean="0"/>
              <a:t>&lt;/html&gt;</a:t>
            </a:r>
          </a:p>
          <a:p>
            <a:endParaRPr lang="en-US" sz="1100" b="1" dirty="0"/>
          </a:p>
        </p:txBody>
      </p:sp>
    </p:spTree>
    <p:extLst>
      <p:ext uri="{BB962C8B-B14F-4D97-AF65-F5344CB8AC3E}">
        <p14:creationId xmlns:p14="http://schemas.microsoft.com/office/powerpoint/2010/main" val="24259720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0625" y="2419350"/>
            <a:ext cx="9591675" cy="1446550"/>
          </a:xfrm>
          <a:prstGeom prst="rect">
            <a:avLst/>
          </a:prstGeom>
          <a:noFill/>
        </p:spPr>
        <p:txBody>
          <a:bodyPr wrap="square" rtlCol="0">
            <a:spAutoFit/>
          </a:bodyPr>
          <a:lstStyle/>
          <a:p>
            <a:r>
              <a:rPr lang="en-US" sz="1100" b="1" dirty="0" smtClean="0"/>
              <a:t>This simple page could look completely normal to a resource owner. In fact, since it doesn’t even have any JavaScript or other functional code, it could even be embedded into another page. But in the background, the victim’s browser will load the embedded</a:t>
            </a:r>
            <a:r>
              <a:rPr lang="en-US" sz="1100" b="1" i="1" dirty="0" smtClean="0"/>
              <a:t> </a:t>
            </a:r>
            <a:r>
              <a:rPr lang="en-US" sz="1100" b="1" i="1" dirty="0" err="1" smtClean="0">
                <a:solidFill>
                  <a:schemeClr val="accent4"/>
                </a:solidFill>
              </a:rPr>
              <a:t>img</a:t>
            </a:r>
            <a:r>
              <a:rPr lang="en-US" sz="1100" b="1" i="1" dirty="0" smtClean="0">
                <a:solidFill>
                  <a:schemeClr val="accent4"/>
                </a:solidFill>
              </a:rPr>
              <a:t> </a:t>
            </a:r>
            <a:r>
              <a:rPr lang="en-US" sz="1100" b="1" dirty="0" smtClean="0"/>
              <a:t>tag for a resource at the attacker’s server. In that call, the HTTP </a:t>
            </a:r>
            <a:r>
              <a:rPr lang="en-US" sz="1100" b="1" i="1" dirty="0" err="1" smtClean="0">
                <a:solidFill>
                  <a:schemeClr val="accent4"/>
                </a:solidFill>
              </a:rPr>
              <a:t>Referer</a:t>
            </a:r>
            <a:r>
              <a:rPr lang="en-US" sz="1100" b="1" dirty="0" smtClean="0">
                <a:solidFill>
                  <a:schemeClr val="accent4"/>
                </a:solidFill>
              </a:rPr>
              <a:t> </a:t>
            </a:r>
            <a:r>
              <a:rPr lang="en-US" sz="1100" b="1" dirty="0" smtClean="0"/>
              <a:t>header will leak the authorization code.</a:t>
            </a:r>
          </a:p>
          <a:p>
            <a:endParaRPr lang="en-US" sz="1100" b="1" dirty="0"/>
          </a:p>
          <a:p>
            <a:r>
              <a:rPr lang="en-US" sz="1100" b="1" dirty="0" smtClean="0"/>
              <a:t>Extracting the authorization code from the </a:t>
            </a:r>
            <a:r>
              <a:rPr lang="en-US" sz="1100" b="1" i="1" dirty="0" err="1" smtClean="0">
                <a:solidFill>
                  <a:schemeClr val="accent4"/>
                </a:solidFill>
              </a:rPr>
              <a:t>Referer</a:t>
            </a:r>
            <a:r>
              <a:rPr lang="en-US" sz="1100" b="1" dirty="0" smtClean="0"/>
              <a:t> is simple for the attacker because it’s delivered to him with the HTTP request for the embedded </a:t>
            </a:r>
            <a:r>
              <a:rPr lang="en-US" sz="1100" b="1" i="1" dirty="0" err="1" smtClean="0">
                <a:solidFill>
                  <a:schemeClr val="accent4"/>
                </a:solidFill>
              </a:rPr>
              <a:t>img</a:t>
            </a:r>
            <a:r>
              <a:rPr lang="en-US" sz="1100" b="1" dirty="0" smtClean="0"/>
              <a:t> tag in the attacker’s page.</a:t>
            </a:r>
          </a:p>
          <a:p>
            <a:endParaRPr lang="en-US" sz="1100" b="1" dirty="0"/>
          </a:p>
          <a:p>
            <a:endParaRPr lang="en-US" sz="11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3509963"/>
            <a:ext cx="7820025" cy="334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9305924" y="4583816"/>
            <a:ext cx="1628776" cy="1200329"/>
          </a:xfrm>
          <a:prstGeom prst="rect">
            <a:avLst/>
          </a:prstGeom>
          <a:noFill/>
        </p:spPr>
        <p:txBody>
          <a:bodyPr wrap="square" rtlCol="0">
            <a:spAutoFit/>
          </a:bodyPr>
          <a:lstStyle/>
          <a:p>
            <a:r>
              <a:rPr lang="en-US" b="1" dirty="0" smtClean="0"/>
              <a:t>Hijacking of the authorization code</a:t>
            </a:r>
            <a:endParaRPr lang="en-US" b="1" dirty="0"/>
          </a:p>
        </p:txBody>
      </p:sp>
    </p:spTree>
    <p:extLst>
      <p:ext uri="{BB962C8B-B14F-4D97-AF65-F5344CB8AC3E}">
        <p14:creationId xmlns:p14="http://schemas.microsoft.com/office/powerpoint/2010/main" val="588097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10425" y="2709863"/>
            <a:ext cx="3286125" cy="2900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Where is my Referrer?</a:t>
            </a:r>
            <a:br>
              <a:rPr lang="en-US" sz="1200" b="1" dirty="0" smtClean="0"/>
            </a:br>
            <a:endParaRPr lang="en-US" sz="1200" b="1" dirty="0" smtClean="0"/>
          </a:p>
          <a:p>
            <a:r>
              <a:rPr lang="en-US" sz="1200" b="1" dirty="0" smtClean="0"/>
              <a:t>The URI in the attacker’s post must be an https URI. Indeed, as per section 15.1.3 (Encoding Sensitive information in URI’s) of HTTP RFC [RFC 2616] :</a:t>
            </a:r>
            <a:br>
              <a:rPr lang="en-US" sz="1200" b="1" dirty="0" smtClean="0"/>
            </a:br>
            <a:r>
              <a:rPr lang="en-US" sz="1200" b="1" dirty="0" smtClean="0"/>
              <a:t/>
            </a:r>
            <a:br>
              <a:rPr lang="en-US" sz="1200" b="1" dirty="0" smtClean="0"/>
            </a:br>
            <a:r>
              <a:rPr lang="en-US" sz="1200" b="1" dirty="0" smtClean="0"/>
              <a:t>Clients SHOULD NOT include a </a:t>
            </a:r>
            <a:r>
              <a:rPr lang="en-US" sz="1200" b="1" dirty="0" err="1" smtClean="0"/>
              <a:t>Referer</a:t>
            </a:r>
            <a:r>
              <a:rPr lang="en-US" sz="1200" b="1" dirty="0" smtClean="0"/>
              <a:t> header field in a (non-secure) HTTP request if the referring page was transferred with a secure protocol</a:t>
            </a:r>
            <a:endParaRPr lang="en-US" sz="1200" b="1"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088" y="2476500"/>
            <a:ext cx="4981575"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9087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0049" y="2775142"/>
            <a:ext cx="6857999" cy="685800"/>
          </a:xfrm>
        </p:spPr>
        <p:txBody>
          <a:bodyPr>
            <a:noAutofit/>
          </a:bodyPr>
          <a:lstStyle/>
          <a:p>
            <a:r>
              <a:rPr lang="en-US" sz="6000" dirty="0" smtClean="0">
                <a:solidFill>
                  <a:srgbClr val="00B0F0"/>
                </a:solidFill>
              </a:rPr>
              <a:t>Thanks </a:t>
            </a:r>
            <a:r>
              <a:rPr lang="en-US" sz="6000" dirty="0" smtClean="0">
                <a:solidFill>
                  <a:srgbClr val="FFFF00"/>
                </a:solidFill>
                <a:sym typeface="Wingdings" pitchFamily="2" charset="2"/>
              </a:rPr>
              <a:t></a:t>
            </a:r>
            <a:endParaRPr lang="en-US" sz="6000" dirty="0">
              <a:solidFill>
                <a:srgbClr val="FFFF00"/>
              </a:solidFill>
            </a:endParaRPr>
          </a:p>
        </p:txBody>
      </p:sp>
    </p:spTree>
    <p:extLst>
      <p:ext uri="{BB962C8B-B14F-4D97-AF65-F5344CB8AC3E}">
        <p14:creationId xmlns:p14="http://schemas.microsoft.com/office/powerpoint/2010/main" val="36693352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ack to school">
      <a:dk1>
        <a:sysClr val="windowText" lastClr="000000"/>
      </a:dk1>
      <a:lt1>
        <a:sysClr val="window" lastClr="FFFFFF"/>
      </a:lt1>
      <a:dk2>
        <a:srgbClr val="445EA2"/>
      </a:dk2>
      <a:lt2>
        <a:srgbClr val="EBEBEB"/>
      </a:lt2>
      <a:accent1>
        <a:srgbClr val="4495A2"/>
      </a:accent1>
      <a:accent2>
        <a:srgbClr val="7CA655"/>
      </a:accent2>
      <a:accent3>
        <a:srgbClr val="DFB240"/>
      </a:accent3>
      <a:accent4>
        <a:srgbClr val="DF8C40"/>
      </a:accent4>
      <a:accent5>
        <a:srgbClr val="DF5D40"/>
      </a:accent5>
      <a:accent6>
        <a:srgbClr val="8760AD"/>
      </a:accent6>
      <a:hlink>
        <a:srgbClr val="DF5D40"/>
      </a:hlink>
      <a:folHlink>
        <a:srgbClr val="8760AD"/>
      </a:folHlink>
    </a:clrScheme>
    <a:fontScheme name="Custom 30">
      <a:majorFont>
        <a:latin typeface="Kristen ITC"/>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04EE7CA-01E4-4C36-A155-A254FEC02701}">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40C9AB-22E5-4B15-9968-9BFD9A52E7CB}">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DC9E6C82-D0C1-4F22-874F-B9325F072B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E904B8-1FB4-44AD-B9D5-D31AAFA711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736</Words>
  <Application>Microsoft Office PowerPoint</Application>
  <PresentationFormat>Custom</PresentationFormat>
  <Paragraphs>48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Thanks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2020-08-16T23:01:46Z</dcterms:created>
  <dcterms:modified xsi:type="dcterms:W3CDTF">2024-11-14T12:33:13Z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