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71" r:id="rId4"/>
  </p:sldIdLst>
  <p:sldSz cx="18288000" cy="10287000"/>
  <p:notesSz cx="6858000" cy="9144000"/>
  <p:embeddedFontLst>
    <p:embeddedFont>
      <p:font typeface="Times New Roman Condensed Italics" charset="0"/>
      <p:regular r:id="rId5"/>
    </p:embeddedFont>
    <p:embeddedFont>
      <p:font typeface="Calibri"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83057" y="1811750"/>
            <a:ext cx="14890343" cy="6093976"/>
          </a:xfrm>
          <a:prstGeom prst="rect">
            <a:avLst/>
          </a:prstGeom>
        </p:spPr>
        <p:txBody>
          <a:bodyPr wrap="square" lIns="0" tIns="0" rIns="0" bIns="0" rtlCol="0" anchor="t">
            <a:spAutoFit/>
          </a:bodyPr>
          <a:lstStyle/>
          <a:p>
            <a:pPr>
              <a:lnSpc>
                <a:spcPct val="150000"/>
              </a:lnSpc>
            </a:pPr>
            <a:r>
              <a:rPr lang="en-US" sz="8800" b="1" dirty="0"/>
              <a:t>How to protect bearer tokens</a:t>
            </a:r>
            <a:r>
              <a:rPr lang="en-US" sz="8800" b="1" dirty="0" smtClean="0"/>
              <a:t>?</a:t>
            </a:r>
          </a:p>
          <a:p>
            <a:pPr>
              <a:lnSpc>
                <a:spcPct val="150000"/>
              </a:lnSpc>
            </a:pPr>
            <a:r>
              <a:rPr lang="en-US" sz="8800" b="1" dirty="0"/>
              <a:t>At the protected resource</a:t>
            </a:r>
            <a:endParaRPr lang="en-US" sz="8800" b="1" dirty="0" smtClean="0"/>
          </a:p>
          <a:p>
            <a:pPr>
              <a:lnSpc>
                <a:spcPct val="150000"/>
              </a:lnSpc>
            </a:pPr>
            <a:r>
              <a:rPr lang="en-US" sz="8800" b="1" dirty="0" smtClean="0"/>
              <a:t>| </a:t>
            </a:r>
            <a:r>
              <a:rPr lang="en-US" sz="8800" b="1" dirty="0"/>
              <a:t>PF 57 part </a:t>
            </a:r>
            <a:r>
              <a:rPr lang="en-US" sz="8800" b="1" dirty="0" smtClean="0"/>
              <a:t>3.3</a:t>
            </a:r>
            <a:endParaRPr lang="en-US" sz="8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4" name="Freeform 4"/>
          <p:cNvSpPr/>
          <p:nvPr/>
        </p:nvSpPr>
        <p:spPr>
          <a:xfrm>
            <a:off x="12210852" y="-1063244"/>
            <a:ext cx="8434028" cy="6114306"/>
          </a:xfrm>
          <a:custGeom>
            <a:avLst/>
            <a:gdLst/>
            <a:ahLst/>
            <a:cxnLst/>
            <a:rect l="l" t="t" r="r" b="b"/>
            <a:pathLst>
              <a:path w="8434028" h="6114306">
                <a:moveTo>
                  <a:pt x="0" y="0"/>
                </a:moveTo>
                <a:lnTo>
                  <a:pt x="8434028" y="0"/>
                </a:lnTo>
                <a:lnTo>
                  <a:pt x="8434028" y="6114305"/>
                </a:lnTo>
                <a:lnTo>
                  <a:pt x="0" y="6114305"/>
                </a:lnTo>
                <a:lnTo>
                  <a:pt x="0" y="0"/>
                </a:lnTo>
                <a:close/>
              </a:path>
            </a:pathLst>
          </a:custGeom>
          <a:blipFill>
            <a:blip r:embed="rId2">
              <a:extLst>
                <a:ext uri="{96DAC541-7B7A-43D3-8B79-37D633B846F1}">
                  <asvg:svgBlip xmlns="" xmlns:asvg="http://schemas.microsoft.com/office/drawing/2016/SVG/main" r:embed="rId3"/>
                </a:ext>
              </a:extLst>
            </a:blip>
            <a:stretch>
              <a:fillRect t="-93483" r="-128662" b="-52540"/>
            </a:stretch>
          </a:blipFill>
        </p:spPr>
      </p:sp>
      <p:sp>
        <p:nvSpPr>
          <p:cNvPr id="2" name="TextBox 1"/>
          <p:cNvSpPr txBox="1"/>
          <p:nvPr/>
        </p:nvSpPr>
        <p:spPr>
          <a:xfrm>
            <a:off x="381000" y="952500"/>
            <a:ext cx="17678400" cy="707886"/>
          </a:xfrm>
          <a:prstGeom prst="rect">
            <a:avLst/>
          </a:prstGeom>
          <a:noFill/>
        </p:spPr>
        <p:txBody>
          <a:bodyPr wrap="square" rtlCol="0">
            <a:spAutoFit/>
          </a:bodyPr>
          <a:lstStyle/>
          <a:p>
            <a:endParaRPr lang="en-US" sz="2000" b="1" dirty="0"/>
          </a:p>
          <a:p>
            <a:endParaRPr lang="en-US" sz="2000" b="1" dirty="0"/>
          </a:p>
        </p:txBody>
      </p:sp>
      <p:sp>
        <p:nvSpPr>
          <p:cNvPr id="3" name="TextBox 2"/>
          <p:cNvSpPr txBox="1"/>
          <p:nvPr/>
        </p:nvSpPr>
        <p:spPr>
          <a:xfrm>
            <a:off x="369651" y="647700"/>
            <a:ext cx="17678400" cy="7786747"/>
          </a:xfrm>
          <a:prstGeom prst="rect">
            <a:avLst/>
          </a:prstGeom>
          <a:noFill/>
        </p:spPr>
        <p:txBody>
          <a:bodyPr wrap="square" rtlCol="0">
            <a:spAutoFit/>
          </a:bodyPr>
          <a:lstStyle/>
          <a:p>
            <a:r>
              <a:rPr lang="en-US" sz="2000" b="1" dirty="0" smtClean="0"/>
              <a:t>The protected resource often handles access tokens in a way similar to that of the authorization server, and should be treated with the same care for security. Since there are likely to be more protected resources than authorization servers on a network, perhaps even more direct care should be given.</a:t>
            </a:r>
          </a:p>
          <a:p>
            <a:endParaRPr lang="en-US" sz="2000" b="1" dirty="0"/>
          </a:p>
          <a:p>
            <a:r>
              <a:rPr lang="en-US" sz="2000" b="1" dirty="0">
                <a:solidFill>
                  <a:srgbClr val="0070C0"/>
                </a:solidFill>
              </a:rPr>
              <a:t>When you use bearer tokens for security (basically a way to prove someone's identity), there’s a risk that someone with bad intentions could steal and reuse those tokens to access other protected resources.</a:t>
            </a:r>
          </a:p>
          <a:p>
            <a:r>
              <a:rPr lang="en-US" sz="2000" b="1" dirty="0">
                <a:solidFill>
                  <a:srgbClr val="0070C0"/>
                </a:solidFill>
              </a:rPr>
              <a:t>Also, sometimes the tokens can accidentally appear in system logs—these logs track everything that happens on your system. If the logs capture all the web traffic (like incoming requests), the tokens might end up in those logs. This is a problem because a malicious person could find the token there and use it for their own gain.</a:t>
            </a:r>
          </a:p>
          <a:p>
            <a:r>
              <a:rPr lang="en-US" sz="2000" b="1" dirty="0">
                <a:solidFill>
                  <a:srgbClr val="0070C0"/>
                </a:solidFill>
              </a:rPr>
              <a:t>So, it’s really important to make sure tokens are removed from logs, or "scrubbed," so they can’t be misused.</a:t>
            </a:r>
          </a:p>
          <a:p>
            <a:endParaRPr lang="en-US" sz="2000" b="1" dirty="0" smtClean="0"/>
          </a:p>
          <a:p>
            <a:r>
              <a:rPr lang="en-US" sz="2000" b="1" dirty="0" smtClean="0"/>
              <a:t>A resource endpoint should be designed to limit token scope, respecting the collection minimization principle and asking only for the minimum set of scopes needed to handle a particular job. Although it’s the clients that request the scopes associated with a token, designers of protected resources can protect the ecosystem by requiring tokens with only the most specific set of scopes possible for functionality. This part of the design process partitions the application’s resources in logical ways such that a client won’t need to ask for more functionality than necessary in order to do its job.</a:t>
            </a:r>
          </a:p>
          <a:p>
            <a:endParaRPr lang="en-US" sz="2000" b="1" dirty="0"/>
          </a:p>
          <a:p>
            <a:r>
              <a:rPr lang="en-US" sz="2000" b="1" dirty="0" smtClean="0"/>
              <a:t>The resource server should also properly validate the token and avoid the use of special-purpose access tokens that have some sort of super power. Although it’s common for a protected resource to cache the current status of a token, especially when using a protocol such as token introspection, the protected resource must always weigh the benefits and drawbacks of such a cache</a:t>
            </a:r>
            <a:r>
              <a:rPr lang="en-US" sz="2000" b="1" dirty="0" smtClean="0">
                <a:solidFill>
                  <a:srgbClr val="0070C0"/>
                </a:solidFill>
              </a:rPr>
              <a:t>. It’s also a good idea to use rate limiting and other techniques to protect the API, which help prevent attackers from </a:t>
            </a:r>
            <a:r>
              <a:rPr lang="en-US" sz="2000" b="1" dirty="0">
                <a:solidFill>
                  <a:srgbClr val="0070C0"/>
                </a:solidFill>
              </a:rPr>
              <a:t>phishing</a:t>
            </a:r>
            <a:r>
              <a:rPr lang="en-US" sz="2000" dirty="0">
                <a:solidFill>
                  <a:srgbClr val="0070C0"/>
                </a:solidFill>
              </a:rPr>
              <a:t> </a:t>
            </a:r>
            <a:r>
              <a:rPr lang="en-US" sz="2000" b="1" dirty="0">
                <a:solidFill>
                  <a:srgbClr val="0070C0"/>
                </a:solidFill>
              </a:rPr>
              <a:t>for valid tokens at the protected resource.</a:t>
            </a:r>
            <a:endParaRPr lang="en-US" sz="2000" b="1" dirty="0">
              <a:solidFill>
                <a:srgbClr val="0070C0"/>
              </a:solidFill>
            </a:endParaRPr>
          </a:p>
          <a:p>
            <a:endParaRPr lang="en-US" sz="2000" b="1" dirty="0" smtClean="0"/>
          </a:p>
          <a:p>
            <a:endParaRPr lang="en-US" sz="2000" b="1" dirty="0"/>
          </a:p>
          <a:p>
            <a:r>
              <a:rPr lang="en-US" sz="2400" b="1" dirty="0">
                <a:solidFill>
                  <a:srgbClr val="0070C0"/>
                </a:solidFill>
              </a:rPr>
              <a:t>Storing access tokens in </a:t>
            </a:r>
            <a:r>
              <a:rPr lang="en-US" sz="2400" b="1" dirty="0" smtClean="0">
                <a:solidFill>
                  <a:srgbClr val="0070C0"/>
                </a:solidFill>
              </a:rPr>
              <a:t>transient </a:t>
            </a:r>
            <a:r>
              <a:rPr lang="en-US" sz="2400" b="1" dirty="0">
                <a:solidFill>
                  <a:srgbClr val="0070C0"/>
                </a:solidFill>
              </a:rPr>
              <a:t>memory </a:t>
            </a:r>
            <a:r>
              <a:rPr lang="en-US" sz="2000" b="1" dirty="0"/>
              <a:t>(instead of permanent storage) can help protect against attacks on the server where your data is stored. If the tokens are kept in temporary memory, it's harder for attackers to find and steal them, even if they manage to attack the server.</a:t>
            </a:r>
          </a:p>
          <a:p>
            <a:r>
              <a:rPr lang="en-US" sz="2000" b="1" dirty="0"/>
              <a:t>However, the downside is that the attacker might still be able to get to the data you’re trying to protect, so you have to weigh the pros and cons. Essentially, it's about deciding whether the extra protection of temporary memory is worth it, considering the potential risks.</a:t>
            </a:r>
          </a:p>
          <a:p>
            <a:endParaRPr lang="en-US" sz="2000" b="1"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19150" y="2700805"/>
            <a:ext cx="16440150" cy="3444776"/>
          </a:xfrm>
          <a:prstGeom prst="rect">
            <a:avLst/>
          </a:prstGeom>
        </p:spPr>
        <p:txBody>
          <a:bodyPr lIns="0" tIns="0" rIns="0" bIns="0" rtlCol="0" anchor="t">
            <a:spAutoFit/>
          </a:bodyPr>
          <a:lstStyle/>
          <a:p>
            <a:pPr algn="l">
              <a:lnSpc>
                <a:spcPts val="25368"/>
              </a:lnSpc>
              <a:spcBef>
                <a:spcPct val="0"/>
              </a:spcBef>
            </a:pPr>
            <a:r>
              <a:rPr lang="en-US" sz="18120" i="1" spc="-906">
                <a:solidFill>
                  <a:srgbClr val="0E4714"/>
                </a:solidFill>
                <a:latin typeface="Times New Roman Condensed Italics"/>
                <a:ea typeface="Times New Roman Condensed Italics"/>
                <a:cs typeface="Times New Roman Condensed Italics"/>
                <a:sym typeface="Times New Roman Condensed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6214</TotalTime>
  <Words>500</Words>
  <Application>Microsoft Office PowerPoint</Application>
  <PresentationFormat>Custom</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Times New Roman Condensed Italics</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Minimalist Professional Tech Start-Up Pitch Deck Presentation</dc:title>
  <dc:creator>DELL</dc:creator>
  <cp:lastModifiedBy>DELL</cp:lastModifiedBy>
  <cp:revision>50</cp:revision>
  <dcterms:created xsi:type="dcterms:W3CDTF">2006-08-16T00:00:00Z</dcterms:created>
  <dcterms:modified xsi:type="dcterms:W3CDTF">2025-01-23T19:44:10Z</dcterms:modified>
  <dc:identifier>DAGbpITqgfg</dc:identifier>
</cp:coreProperties>
</file>