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301" r:id="rId6"/>
    <p:sldId id="293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82" autoAdjust="0"/>
    <p:restoredTop sz="93725" autoAdjust="0"/>
  </p:normalViewPr>
  <p:slideViewPr>
    <p:cSldViewPr snapToGrid="0" showGuides="1">
      <p:cViewPr>
        <p:scale>
          <a:sx n="100" d="100"/>
          <a:sy n="100" d="100"/>
        </p:scale>
        <p:origin x="-72" y="648"/>
      </p:cViewPr>
      <p:guideLst>
        <p:guide orient="horz" pos="1344"/>
        <p:guide orient="horz" pos="3744"/>
        <p:guide pos="576"/>
        <p:guide pos="384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0210D-83D2-471B-81E0-B38492A240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D1CDC-0135-4DEE-88E9-18F03335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3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D1CDC-0135-4DEE-88E9-18F0333577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1F778D16-894A-4379-8B5B-DC24234515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=""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9C8060D-32CA-4A3C-9EAF-A2D3801AB8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=""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576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4944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oauthclient.com/" TargetMode="External"/><Relationship Id="rId2" Type="http://schemas.openxmlformats.org/officeDocument/2006/relationships/hyperlink" Target="https://youroauthclient.com/oauth/oauthprovider/callback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roauthclient.com/oaut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0948" y="1095376"/>
            <a:ext cx="7826502" cy="2695574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ahnschrift SemiBold Condensed" pitchFamily="34" charset="0"/>
              </a:rPr>
              <a:t>Registration of the redirect URI | PF 54 part 4</a:t>
            </a:r>
            <a:endParaRPr lang="en-US" sz="6000" dirty="0">
              <a:latin typeface="Bahnschrift Semi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90650" y="2724912"/>
            <a:ext cx="9296400" cy="3657600"/>
          </a:xfrm>
        </p:spPr>
        <p:txBody>
          <a:bodyPr>
            <a:normAutofit lnSpcReduction="10000"/>
          </a:bodyPr>
          <a:lstStyle/>
          <a:p>
            <a:r>
              <a:rPr lang="en-US" sz="1200" b="1" dirty="0" smtClean="0"/>
              <a:t>It is extremely important to pay particular attention when choosing the registered  </a:t>
            </a:r>
            <a:r>
              <a:rPr lang="en-US" sz="1200" b="1" dirty="0" err="1" smtClean="0"/>
              <a:t>redirect_uri</a:t>
            </a:r>
            <a:r>
              <a:rPr lang="en-US" sz="1200" b="1" dirty="0" smtClean="0"/>
              <a:t> when the new </a:t>
            </a:r>
            <a:r>
              <a:rPr lang="en-US" sz="1200" b="1" dirty="0" err="1" smtClean="0"/>
              <a:t>Oauth</a:t>
            </a:r>
            <a:r>
              <a:rPr lang="en-US" sz="1200" b="1" dirty="0" smtClean="0"/>
              <a:t> client is created at the authorization server, specifically the </a:t>
            </a:r>
            <a:r>
              <a:rPr lang="en-US" sz="1200" b="1" dirty="0" err="1" smtClean="0"/>
              <a:t>redirect_uri</a:t>
            </a:r>
            <a:r>
              <a:rPr lang="en-US" sz="1200" b="1" dirty="0" smtClean="0"/>
              <a:t> must be as specific as it can be.</a:t>
            </a:r>
          </a:p>
          <a:p>
            <a:r>
              <a:rPr lang="en-US" sz="1200" b="1" dirty="0" smtClean="0"/>
              <a:t>For example, if your </a:t>
            </a:r>
            <a:r>
              <a:rPr lang="en-US" sz="1200" b="1" dirty="0" err="1" smtClean="0"/>
              <a:t>Oauth</a:t>
            </a:r>
            <a:r>
              <a:rPr lang="en-US" sz="1200" b="1" dirty="0" smtClean="0"/>
              <a:t> client’s callback is</a:t>
            </a:r>
          </a:p>
          <a:p>
            <a:r>
              <a:rPr lang="en-US" sz="1200" b="1" dirty="0" smtClean="0">
                <a:hlinkClick r:id="rId2"/>
              </a:rPr>
              <a:t>https://youroauthclient.com/oauth/oauthprovider/callback</a:t>
            </a:r>
            <a:endParaRPr lang="en-US" sz="1200" b="1" dirty="0" smtClean="0"/>
          </a:p>
          <a:p>
            <a:r>
              <a:rPr lang="en-US" sz="1200" b="1" dirty="0" smtClean="0"/>
              <a:t>Then register the entire </a:t>
            </a:r>
            <a:r>
              <a:rPr lang="en-US" sz="1200" b="1" dirty="0" err="1" smtClean="0"/>
              <a:t>url</a:t>
            </a:r>
            <a:r>
              <a:rPr lang="en-US" sz="1200" b="1" dirty="0" smtClean="0"/>
              <a:t> at authorization server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Not only the domain </a:t>
            </a:r>
            <a:r>
              <a:rPr lang="en-US" sz="1200" b="1" dirty="0" smtClean="0">
                <a:solidFill>
                  <a:schemeClr val="tx1"/>
                </a:solidFill>
              </a:rPr>
              <a:t>(</a:t>
            </a:r>
            <a:r>
              <a:rPr lang="en-US" sz="1200" b="1" dirty="0" smtClean="0">
                <a:solidFill>
                  <a:schemeClr val="tx1"/>
                </a:solidFill>
                <a:hlinkClick r:id="rId3"/>
              </a:rPr>
              <a:t>https://youroauthclient.com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Not only part of the path (</a:t>
            </a:r>
            <a:r>
              <a:rPr lang="en-US" sz="1200" b="1" dirty="0" smtClean="0">
                <a:solidFill>
                  <a:srgbClr val="FF0000"/>
                </a:solidFill>
                <a:hlinkClick r:id="rId4"/>
              </a:rPr>
              <a:t>https://youroauthclient.com/oauth</a:t>
            </a:r>
            <a:r>
              <a:rPr lang="en-US" sz="12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If you’re not careful with </a:t>
            </a:r>
            <a:r>
              <a:rPr lang="en-US" sz="1200" b="1" dirty="0" err="1" smtClean="0">
                <a:solidFill>
                  <a:schemeClr val="tx1"/>
                </a:solidFill>
              </a:rPr>
              <a:t>redirect_uri</a:t>
            </a:r>
            <a:r>
              <a:rPr lang="en-US" sz="1200" b="1" dirty="0" smtClean="0">
                <a:solidFill>
                  <a:schemeClr val="tx1"/>
                </a:solidFill>
              </a:rPr>
              <a:t> registration requirements, token hijacking attacks become significantly easier than you might think. Even big players with professional security audits have done It wrong.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The main reasons behind this is that sometimes authorization servers use different </a:t>
            </a:r>
            <a:r>
              <a:rPr lang="en-US" sz="1200" b="1" dirty="0" err="1" smtClean="0">
                <a:solidFill>
                  <a:schemeClr val="tx1"/>
                </a:solidFill>
              </a:rPr>
              <a:t>redirect_uri</a:t>
            </a:r>
            <a:r>
              <a:rPr lang="en-US" sz="1200" b="1" dirty="0" smtClean="0">
                <a:solidFill>
                  <a:schemeClr val="tx1"/>
                </a:solidFill>
              </a:rPr>
              <a:t> validation policies.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The only reliably safe validation method the authorization server should adopt is exact matching.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All the other potential solutions, based on regular expressions or allowing subdirectories of the registered </a:t>
            </a:r>
            <a:r>
              <a:rPr lang="en-US" sz="1200" b="1" dirty="0" err="1" smtClean="0">
                <a:solidFill>
                  <a:schemeClr val="tx1"/>
                </a:solidFill>
              </a:rPr>
              <a:t>redirect_uri</a:t>
            </a:r>
            <a:r>
              <a:rPr lang="en-US" sz="1200" b="1" dirty="0" smtClean="0">
                <a:solidFill>
                  <a:schemeClr val="tx1"/>
                </a:solidFill>
              </a:rPr>
              <a:t>, are suboptimal and sometimes even dangerous.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025" y="200025"/>
            <a:ext cx="11039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To better understand what allowing subdirectory validation policy means in this case, see below table.</a:t>
            </a:r>
          </a:p>
          <a:p>
            <a:endParaRPr lang="en-US" dirty="0"/>
          </a:p>
          <a:p>
            <a:r>
              <a:rPr lang="en-US" sz="1200" b="1" dirty="0" smtClean="0">
                <a:latin typeface="Arial Narrow" pitchFamily="34" charset="0"/>
              </a:rPr>
              <a:t>Table 1.1 Allowing subdirectory validation policy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23711"/>
              </p:ext>
            </p:extLst>
          </p:nvPr>
        </p:nvGraphicFramePr>
        <p:xfrm>
          <a:off x="346075" y="99589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Registered URL: http://example.com/path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https://example.com/path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https://example.com/path/subdir/other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https://example.com/bar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https://example.com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https://example.com:8080/path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https://other.example.com:8080/path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https://example.org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7675" y="4257675"/>
            <a:ext cx="10353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As seen in the table, when </a:t>
            </a:r>
            <a:r>
              <a:rPr lang="en-US" sz="1200" b="1" dirty="0" err="1" smtClean="0"/>
              <a:t>Oauth</a:t>
            </a:r>
            <a:r>
              <a:rPr lang="en-US" sz="1200" b="1" dirty="0" smtClean="0"/>
              <a:t> provider uses the </a:t>
            </a:r>
            <a:r>
              <a:rPr lang="en-US" sz="1200" b="1" i="1" dirty="0" smtClean="0">
                <a:solidFill>
                  <a:srgbClr val="FFC000"/>
                </a:solidFill>
              </a:rPr>
              <a:t>allowing subdirectory </a:t>
            </a:r>
            <a:r>
              <a:rPr lang="en-US" sz="1200" b="1" dirty="0" smtClean="0"/>
              <a:t>method for matching the </a:t>
            </a:r>
            <a:r>
              <a:rPr lang="en-US" sz="1200" b="1" dirty="0" err="1" smtClean="0"/>
              <a:t>redirect_uri</a:t>
            </a:r>
            <a:r>
              <a:rPr lang="en-US" sz="1200" b="1" dirty="0" smtClean="0"/>
              <a:t>, there is certain flexibility on the </a:t>
            </a:r>
            <a:r>
              <a:rPr lang="en-US" sz="1200" b="1" dirty="0" err="1" smtClean="0"/>
              <a:t>redirect_uri</a:t>
            </a:r>
            <a:r>
              <a:rPr lang="en-US" sz="1200" b="1" dirty="0" smtClean="0"/>
              <a:t> request parameter.</a:t>
            </a:r>
          </a:p>
          <a:p>
            <a:r>
              <a:rPr lang="en-US" sz="1200" b="1" dirty="0" smtClean="0"/>
              <a:t>Now it isn’t necessarily true that having an authorization server that uses the allowing subdirectory validation strategy is bad, on its own. But when combined with an </a:t>
            </a:r>
            <a:r>
              <a:rPr lang="en-US" sz="1200" b="1" dirty="0" err="1" smtClean="0"/>
              <a:t>Oauth</a:t>
            </a:r>
            <a:r>
              <a:rPr lang="en-US" sz="1200" b="1" dirty="0" smtClean="0"/>
              <a:t> client registering a “too loose” </a:t>
            </a:r>
            <a:r>
              <a:rPr lang="en-US" sz="1200" b="1" dirty="0" err="1" smtClean="0"/>
              <a:t>redirect_uri</a:t>
            </a:r>
            <a:r>
              <a:rPr lang="en-US" sz="1200" b="1" dirty="0" smtClean="0"/>
              <a:t>, this is indeed lethal. In addition, the larger the </a:t>
            </a:r>
            <a:r>
              <a:rPr lang="en-US" sz="1200" b="1" dirty="0" err="1" smtClean="0"/>
              <a:t>Oauth</a:t>
            </a:r>
            <a:r>
              <a:rPr lang="en-US" sz="1200" b="1" dirty="0" smtClean="0"/>
              <a:t> client’s internet exposure, the easier it is to find a loophole to exploit this vulnerability.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022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049" y="2775142"/>
            <a:ext cx="6857999" cy="6858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Thanks </a:t>
            </a:r>
            <a:r>
              <a:rPr lang="en-US" sz="6000" dirty="0" smtClean="0">
                <a:solidFill>
                  <a:srgbClr val="FFFF00"/>
                </a:solidFill>
                <a:sym typeface="Wingdings" pitchFamily="2" charset="2"/>
              </a:rPr>
              <a:t>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3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0C9AB-22E5-4B15-9968-9BFD9A52E7C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C9E6C82-D0C1-4F22-874F-B9325F072B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E904B8-1FB4-44AD-B9D5-D31AAFA711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Custom</PresentationFormat>
  <Paragraphs>35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Thanks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2020-08-16T23:01:46Z</dcterms:created>
  <dcterms:modified xsi:type="dcterms:W3CDTF">2024-11-06T20:27:23Z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