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64" r:id="rId4"/>
    <p:sldId id="271" r:id="rId5"/>
  </p:sldIdLst>
  <p:sldSz cx="18288000" cy="10287000"/>
  <p:notesSz cx="6858000" cy="9144000"/>
  <p:embeddedFontLst>
    <p:embeddedFont>
      <p:font typeface="Calibri" pitchFamily="34" charset="0"/>
      <p:regular r:id="rId6"/>
      <p:bold r:id="rId7"/>
      <p:italic r:id="rId8"/>
      <p:boldItalic r:id="rId9"/>
    </p:embeddedFont>
    <p:embeddedFont>
      <p:font typeface="Times New Roman Condensed Italics"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83057" y="1811750"/>
            <a:ext cx="12375743" cy="4062651"/>
          </a:xfrm>
          <a:prstGeom prst="rect">
            <a:avLst/>
          </a:prstGeom>
        </p:spPr>
        <p:txBody>
          <a:bodyPr wrap="square" lIns="0" tIns="0" rIns="0" bIns="0" rtlCol="0" anchor="t">
            <a:spAutoFit/>
          </a:bodyPr>
          <a:lstStyle/>
          <a:p>
            <a:pPr>
              <a:lnSpc>
                <a:spcPct val="150000"/>
              </a:lnSpc>
            </a:pPr>
            <a:r>
              <a:rPr lang="en-US" sz="8800" b="1" dirty="0"/>
              <a:t>What is a bearer token? PF 57 part 1</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 xmlns:asvg="http://schemas.microsoft.com/office/drawing/2016/SVG/main" r:embed="rId3"/>
                </a:ext>
              </a:extLst>
            </a:blip>
            <a:stretch>
              <a:fillRect t="-93483" r="-128662" b="-52540"/>
            </a:stretch>
          </a:blipFill>
        </p:spPr>
      </p:sp>
      <p:sp>
        <p:nvSpPr>
          <p:cNvPr id="2" name="TextBox 1"/>
          <p:cNvSpPr txBox="1"/>
          <p:nvPr/>
        </p:nvSpPr>
        <p:spPr>
          <a:xfrm>
            <a:off x="381000" y="952500"/>
            <a:ext cx="17678400" cy="7109639"/>
          </a:xfrm>
          <a:prstGeom prst="rect">
            <a:avLst/>
          </a:prstGeom>
          <a:noFill/>
        </p:spPr>
        <p:txBody>
          <a:bodyPr wrap="square" rtlCol="0">
            <a:spAutoFit/>
          </a:bodyPr>
          <a:lstStyle/>
          <a:p>
            <a:r>
              <a:rPr lang="en-US" sz="2000" b="1" dirty="0" smtClean="0"/>
              <a:t>One choice made by the </a:t>
            </a:r>
            <a:r>
              <a:rPr lang="en-US" sz="2000" b="1" dirty="0" err="1" smtClean="0"/>
              <a:t>Oauth</a:t>
            </a:r>
            <a:r>
              <a:rPr lang="en-US" sz="2000" b="1" dirty="0" smtClean="0"/>
              <a:t> working group while designing the </a:t>
            </a:r>
            <a:r>
              <a:rPr lang="en-US" sz="2000" b="1" dirty="0" err="1" smtClean="0"/>
              <a:t>Oauth</a:t>
            </a:r>
            <a:r>
              <a:rPr lang="en-US" sz="2000" b="1" dirty="0" smtClean="0"/>
              <a:t> 2.0 specification was to drop the custom signature mechanism present in the original  </a:t>
            </a:r>
            <a:r>
              <a:rPr lang="en-US" sz="2000" b="1" dirty="0" err="1" smtClean="0"/>
              <a:t>Oauth</a:t>
            </a:r>
            <a:r>
              <a:rPr lang="en-US" sz="2000" b="1" dirty="0" smtClean="0"/>
              <a:t> 1.0 specification in favor of relying on secure transport-layer mechanisms, such as TLS, between parties.</a:t>
            </a:r>
          </a:p>
          <a:p>
            <a:endParaRPr lang="en-US" sz="2000" b="1" dirty="0"/>
          </a:p>
          <a:p>
            <a:r>
              <a:rPr lang="en-US" sz="2000" b="1" dirty="0" smtClean="0"/>
              <a:t>By removing the signing requirement from the base protocol, OAuth2.0 can accommodate diff. kinds of tokens. </a:t>
            </a:r>
            <a:r>
              <a:rPr lang="en-US" sz="2400" b="1" i="1" dirty="0" smtClean="0">
                <a:solidFill>
                  <a:srgbClr val="0070C0"/>
                </a:solidFill>
              </a:rPr>
              <a:t>The </a:t>
            </a:r>
            <a:r>
              <a:rPr lang="en-US" sz="2400" b="1" i="1" dirty="0" err="1" smtClean="0">
                <a:solidFill>
                  <a:srgbClr val="0070C0"/>
                </a:solidFill>
              </a:rPr>
              <a:t>Oauth</a:t>
            </a:r>
            <a:r>
              <a:rPr lang="en-US" sz="2400" b="1" i="1" dirty="0" smtClean="0">
                <a:solidFill>
                  <a:srgbClr val="0070C0"/>
                </a:solidFill>
              </a:rPr>
              <a:t> specification defines a bearer token as a security device with the property that any party in possession of the token (a “bearer” ) can use the token, regardless of who that party is. In this way, a bearer token is much like a bus token or a ticket to an amusement park ride: these items grant access to services, and don’t care who uses them. As long as you’ve got a bus token, you can ride the bus.</a:t>
            </a:r>
          </a:p>
          <a:p>
            <a:endParaRPr lang="en-US" sz="2000" b="1" dirty="0" smtClean="0"/>
          </a:p>
          <a:p>
            <a:endParaRPr lang="en-US" sz="2000" b="1" dirty="0" smtClean="0"/>
          </a:p>
          <a:p>
            <a:r>
              <a:rPr lang="en-US" sz="2000" b="1" dirty="0" smtClean="0"/>
              <a:t>From a Technological standpoint, you can think about bearer tokens in much the same way as you do browser cookies. Both share some basic properties:</a:t>
            </a:r>
          </a:p>
          <a:p>
            <a:endParaRPr lang="en-US" sz="2000" b="1" dirty="0"/>
          </a:p>
          <a:p>
            <a:pPr marL="342900" indent="-342900">
              <a:buFont typeface="Arial" pitchFamily="34" charset="0"/>
              <a:buChar char="•"/>
            </a:pPr>
            <a:r>
              <a:rPr lang="en-US" sz="2000" b="1" dirty="0" smtClean="0"/>
              <a:t>They use plaintext strings.</a:t>
            </a:r>
          </a:p>
          <a:p>
            <a:pPr marL="342900" indent="-342900">
              <a:buFont typeface="Arial" pitchFamily="34" charset="0"/>
              <a:buChar char="•"/>
            </a:pPr>
            <a:r>
              <a:rPr lang="en-US" sz="2000" b="1" dirty="0" smtClean="0"/>
              <a:t>No secret or signature is involved.</a:t>
            </a:r>
          </a:p>
          <a:p>
            <a:pPr marL="342900" indent="-342900">
              <a:buFont typeface="Arial" pitchFamily="34" charset="0"/>
              <a:buChar char="•"/>
            </a:pPr>
            <a:r>
              <a:rPr lang="en-US" sz="2000" b="1" dirty="0" smtClean="0"/>
              <a:t>TLS is the basis of the Security model.</a:t>
            </a:r>
          </a:p>
          <a:p>
            <a:endParaRPr lang="en-US" sz="2000" b="1" dirty="0"/>
          </a:p>
          <a:p>
            <a:r>
              <a:rPr lang="en-US" sz="2000" b="1" dirty="0" smtClean="0"/>
              <a:t>But there are some differences:</a:t>
            </a:r>
          </a:p>
          <a:p>
            <a:endParaRPr lang="en-US" sz="2000" b="1" dirty="0"/>
          </a:p>
          <a:p>
            <a:pPr marL="342900" indent="-342900">
              <a:buFont typeface="Arial" pitchFamily="34" charset="0"/>
              <a:buChar char="•"/>
            </a:pPr>
            <a:r>
              <a:rPr lang="en-US" sz="2000" b="1" dirty="0" smtClean="0"/>
              <a:t>Browsers have a long history of dealing with cookies, whereas </a:t>
            </a:r>
            <a:r>
              <a:rPr lang="en-US" sz="2000" b="1" dirty="0" err="1" smtClean="0"/>
              <a:t>Oauth</a:t>
            </a:r>
            <a:r>
              <a:rPr lang="en-US" sz="2000" b="1" dirty="0" smtClean="0"/>
              <a:t> clients don’t.</a:t>
            </a:r>
          </a:p>
          <a:p>
            <a:pPr marL="342900" indent="-342900">
              <a:buFont typeface="Arial" pitchFamily="34" charset="0"/>
              <a:buChar char="•"/>
            </a:pPr>
            <a:r>
              <a:rPr lang="en-US" sz="2000" b="1" dirty="0" smtClean="0"/>
              <a:t>Browsers enforce the same origin policy, meaning that a cookie for one domain isn’t passed to another domain. This isn’t the case for </a:t>
            </a:r>
            <a:r>
              <a:rPr lang="en-US" sz="2000" b="1" dirty="0" err="1" smtClean="0"/>
              <a:t>Oauth</a:t>
            </a:r>
            <a:r>
              <a:rPr lang="en-US" sz="2000" b="1" dirty="0" smtClean="0"/>
              <a:t> clients.</a:t>
            </a:r>
          </a:p>
          <a:p>
            <a:pPr marL="342900" indent="-342900">
              <a:buFont typeface="Arial" pitchFamily="34" charset="0"/>
              <a:buChar char="•"/>
            </a:pPr>
            <a:endParaRPr lang="en-US" sz="2000" b="1" dirty="0"/>
          </a:p>
          <a:p>
            <a:endParaRPr lang="en-US" sz="2000" b="1" dirty="0"/>
          </a:p>
          <a:p>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TextBox 1"/>
          <p:cNvSpPr txBox="1"/>
          <p:nvPr/>
        </p:nvSpPr>
        <p:spPr>
          <a:xfrm>
            <a:off x="304800" y="419100"/>
            <a:ext cx="17602200" cy="5940088"/>
          </a:xfrm>
          <a:prstGeom prst="rect">
            <a:avLst/>
          </a:prstGeom>
          <a:noFill/>
        </p:spPr>
        <p:txBody>
          <a:bodyPr wrap="square" rtlCol="0">
            <a:spAutoFit/>
          </a:bodyPr>
          <a:lstStyle/>
          <a:p>
            <a:r>
              <a:rPr lang="en-US" sz="2000" b="1" dirty="0" smtClean="0"/>
              <a:t>The original </a:t>
            </a:r>
            <a:r>
              <a:rPr lang="en-US" sz="2000" b="1" dirty="0" err="1" smtClean="0"/>
              <a:t>Oauth</a:t>
            </a:r>
            <a:r>
              <a:rPr lang="en-US" sz="2000" b="1" dirty="0" smtClean="0"/>
              <a:t> 1.0 protocol called for tokens that also had an associated secret, which was used to calculate a signature across the request. This signature was then verified by the protected resource alongside the token value itself, proving possession of both the token and its associated secret.</a:t>
            </a:r>
          </a:p>
          <a:p>
            <a:endParaRPr lang="en-US" sz="2000" b="1" dirty="0"/>
          </a:p>
          <a:p>
            <a:r>
              <a:rPr lang="en-US" sz="2000" b="1" i="1" dirty="0" smtClean="0">
                <a:solidFill>
                  <a:srgbClr val="0070C0"/>
                </a:solidFill>
              </a:rPr>
              <a:t>Calculating this signature correctly and consistently turned out to be a big burden for client and server developers, and the process was prone to many frustrating errors. Calculating the signature depended on many factors, such as encoding string values, ordering the request parameters, and canonization of the URI. In combination with the fact that cryptography doesn’t forgive even the smallest mistake, things constantly broke because of mismatching signatures.</a:t>
            </a:r>
          </a:p>
          <a:p>
            <a:endParaRPr lang="en-US" sz="2000" b="1" i="1" dirty="0">
              <a:solidFill>
                <a:srgbClr val="0070C0"/>
              </a:solidFill>
            </a:endParaRPr>
          </a:p>
          <a:p>
            <a:r>
              <a:rPr lang="en-US" sz="2000" b="1" dirty="0"/>
              <a:t>For </a:t>
            </a:r>
            <a:r>
              <a:rPr lang="en-US" sz="2000" b="1" dirty="0" smtClean="0"/>
              <a:t>instance, a server-side application framework could inject or reorder parameters, or a reverse proxy could hide the original request URI from the application doing the </a:t>
            </a:r>
            <a:r>
              <a:rPr lang="en-US" sz="2000" b="1" dirty="0" err="1" smtClean="0"/>
              <a:t>Oauth</a:t>
            </a:r>
            <a:r>
              <a:rPr lang="en-US" sz="2000" b="1" dirty="0" smtClean="0"/>
              <a:t> processing. One of the authors knows first hand of a developer whose </a:t>
            </a:r>
            <a:r>
              <a:rPr lang="en-US" sz="2000" b="1" dirty="0" err="1" smtClean="0"/>
              <a:t>oauth</a:t>
            </a:r>
            <a:r>
              <a:rPr lang="en-US" sz="2000" b="1" dirty="0" smtClean="0"/>
              <a:t> 1.0 implementation used an uppercase hex encoding on the client side(as %3F, %2D, and %3A), and lowercase hex encoding on the server side (as %</a:t>
            </a:r>
            <a:r>
              <a:rPr lang="en-US" sz="2000" b="1" dirty="0" err="1" smtClean="0"/>
              <a:t>ef</a:t>
            </a:r>
            <a:r>
              <a:rPr lang="en-US" sz="2000" b="1" dirty="0" smtClean="0"/>
              <a:t>, %2d, and %3a). This particular implementation bug was infuriating to discover. Although a human can easily see these as equivalent, and any machine interpreting the hex value can easily transform it, cryptographic functions require an exact match between both sides in order for the signature to validate properly.</a:t>
            </a:r>
          </a:p>
          <a:p>
            <a:endParaRPr lang="en-US" sz="2000" b="1" dirty="0"/>
          </a:p>
          <a:p>
            <a:r>
              <a:rPr lang="en-US" sz="2000" b="1" dirty="0" smtClean="0"/>
              <a:t>Furthermore, the requirement for TLS never went away. Without TLS for the get-a-token step, the access token and its secret could be stolen. Without TLS for the use-a-token step, the results of the authorized call could be stolen (and sometimes replayed within a time windows). As a result, OAuth1.0 had the reputation of being a complicated, difficult-to-use protocol. The new OAuth2.0 specification was formed with bearer tokens at the center of a new simplified protocol.</a:t>
            </a:r>
          </a:p>
          <a:p>
            <a:endParaRPr lang="en-US" sz="2000" b="1" dirty="0"/>
          </a:p>
          <a:p>
            <a:r>
              <a:rPr lang="en-US" sz="2000" b="1" dirty="0" smtClean="0"/>
              <a:t>Message-level signatures weren’t entirely abandoned, but merely set aside. With time, some users of the </a:t>
            </a:r>
            <a:r>
              <a:rPr lang="en-US" sz="2000" b="1" dirty="0" err="1" smtClean="0"/>
              <a:t>Oauth</a:t>
            </a:r>
            <a:r>
              <a:rPr lang="en-US" sz="2000" b="1" dirty="0" smtClean="0"/>
              <a:t> 2.0 specification asked for an extension of the protocol that included some sort </a:t>
            </a:r>
            <a:r>
              <a:rPr lang="en-US" sz="2000" b="1" smtClean="0"/>
              <a:t>of signature.</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647</Words>
  <Application>Microsoft Office PowerPoint</Application>
  <PresentationFormat>Custom</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 Condensed Italics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16</cp:revision>
  <dcterms:created xsi:type="dcterms:W3CDTF">2006-08-16T00:00:00Z</dcterms:created>
  <dcterms:modified xsi:type="dcterms:W3CDTF">2025-01-17T18:45:54Z</dcterms:modified>
  <dc:identifier>DAGbpITqgfg</dc:identifier>
</cp:coreProperties>
</file>