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7"/>
            <p14:sldId id="258"/>
            <p14:sldId id="259"/>
            <p14:sldId id="260"/>
            <p14:sldId id="261"/>
            <p14:sldId id="262"/>
            <p14:sldId id="263"/>
            <p14:sldId id="264"/>
            <p14:sldId id="265"/>
            <p14:sldId id="266"/>
          </p14:sldIdLst>
        </p14:section>
        <p14:section name="Design, Impress, Work Together"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8/29/2024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OGNL Expression</a:t>
            </a:r>
            <a:endParaRPr lang="en-US" b="1"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09927" cy="584775"/>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Functions in OGNL</a:t>
            </a:r>
          </a:p>
          <a:p>
            <a:endParaRPr lang="en-US" dirty="0"/>
          </a:p>
        </p:txBody>
      </p:sp>
      <p:sp>
        <p:nvSpPr>
          <p:cNvPr id="5" name="TextBox 4"/>
          <p:cNvSpPr txBox="1"/>
          <p:nvPr/>
        </p:nvSpPr>
        <p:spPr>
          <a:xfrm>
            <a:off x="141668" y="584775"/>
            <a:ext cx="12050332" cy="5693866"/>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Code that can be called from another part of a program is usually referred to as a </a:t>
            </a:r>
            <a:r>
              <a:rPr lang="en-US" sz="1400" dirty="0">
                <a:solidFill>
                  <a:schemeClr val="accent4">
                    <a:lumMod val="75000"/>
                  </a:schemeClr>
                </a:solidFill>
                <a:latin typeface="Calibri" panose="020F0502020204030204" pitchFamily="34" charset="0"/>
                <a:cs typeface="Calibri" panose="020F0502020204030204" pitchFamily="34" charset="0"/>
              </a:rPr>
              <a:t>function</a:t>
            </a:r>
            <a:r>
              <a:rPr lang="en-US" sz="1400" dirty="0">
                <a:latin typeface="Calibri" panose="020F0502020204030204" pitchFamily="34" charset="0"/>
                <a:cs typeface="Calibri" panose="020F0502020204030204" pitchFamily="34" charset="0"/>
              </a:rPr>
              <a:t> or method depending on your language.</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Looping in OGNL, use that code as an example. </a:t>
            </a:r>
            <a:r>
              <a:rPr lang="en-US" sz="1400" dirty="0">
                <a:solidFill>
                  <a:schemeClr val="accent4">
                    <a:lumMod val="75000"/>
                  </a:schemeClr>
                </a:solidFill>
                <a:latin typeface="Calibri" panose="020F0502020204030204" pitchFamily="34" charset="0"/>
                <a:cs typeface="Calibri" panose="020F0502020204030204" pitchFamily="34" charset="0"/>
              </a:rPr>
              <a:t>We want to look for duplicated code, which is a good candidate for a function.</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groupCnOnly</a:t>
            </a:r>
            <a:r>
              <a:rPr lang="en-US" sz="1400" dirty="0">
                <a:latin typeface="Calibri" panose="020F0502020204030204" pitchFamily="34" charset="0"/>
                <a:cs typeface="Calibri" panose="020F0502020204030204" pitchFamily="34" charset="0"/>
              </a:rPr>
              <a:t> = new </a:t>
            </a:r>
            <a:r>
              <a:rPr lang="en-US" sz="1400" dirty="0" err="1">
                <a:latin typeface="Calibri" panose="020F0502020204030204" pitchFamily="34" charset="0"/>
                <a:cs typeface="Calibri" panose="020F0502020204030204" pitchFamily="34" charset="0"/>
              </a:rPr>
              <a:t>java.util.ArrayList</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#groups = #</a:t>
            </a:r>
            <a:r>
              <a:rPr lang="en-US" sz="1400" dirty="0" err="1">
                <a:latin typeface="Calibri" panose="020F0502020204030204" pitchFamily="34" charset="0"/>
                <a:cs typeface="Calibri" panose="020F0502020204030204" pitchFamily="34" charset="0"/>
              </a:rPr>
              <a:t>this.get</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ds.LDAP.memberOf</a:t>
            </a:r>
            <a:r>
              <a:rPr lang="en-US" sz="1400" dirty="0">
                <a:latin typeface="Calibri" panose="020F0502020204030204" pitchFamily="34" charset="0"/>
                <a:cs typeface="Calibri" panose="020F0502020204030204" pitchFamily="34" charset="0"/>
              </a:rPr>
              <a:t>")!=null?#</a:t>
            </a:r>
            <a:r>
              <a:rPr lang="en-US" sz="1400" dirty="0" err="1">
                <a:latin typeface="Calibri" panose="020F0502020204030204" pitchFamily="34" charset="0"/>
                <a:cs typeface="Calibri" panose="020F0502020204030204" pitchFamily="34" charset="0"/>
              </a:rPr>
              <a:t>this.get</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ds.LDAP.memberOf</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getValues</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#groups.{</a:t>
            </a:r>
          </a:p>
          <a:p>
            <a:r>
              <a:rPr lang="en-US" sz="1400" dirty="0">
                <a:latin typeface="Calibri" panose="020F0502020204030204" pitchFamily="34" charset="0"/>
                <a:cs typeface="Calibri" panose="020F0502020204030204" pitchFamily="34" charset="0"/>
              </a:rPr>
              <a:t>#group = #this,</a:t>
            </a:r>
          </a:p>
          <a:p>
            <a:r>
              <a:rPr lang="en-US" sz="1400" dirty="0">
                <a:latin typeface="Calibri" panose="020F0502020204030204" pitchFamily="34" charset="0"/>
                <a:cs typeface="Calibri" panose="020F0502020204030204" pitchFamily="34" charset="0"/>
              </a:rPr>
              <a:t>#group = new </a:t>
            </a:r>
            <a:r>
              <a:rPr lang="en-US" sz="1400" dirty="0" err="1">
                <a:latin typeface="Calibri" panose="020F0502020204030204" pitchFamily="34" charset="0"/>
                <a:cs typeface="Calibri" panose="020F0502020204030204" pitchFamily="34" charset="0"/>
              </a:rPr>
              <a:t>javax.naming.ldap.LdapName</a:t>
            </a:r>
            <a:r>
              <a:rPr lang="en-US" sz="1400" dirty="0">
                <a:latin typeface="Calibri" panose="020F0502020204030204" pitchFamily="34" charset="0"/>
                <a:cs typeface="Calibri" panose="020F0502020204030204" pitchFamily="34" charset="0"/>
              </a:rPr>
              <a:t>(#group),</a:t>
            </a:r>
          </a:p>
          <a:p>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cn</a:t>
            </a:r>
            <a:r>
              <a:rPr lang="en-US" sz="1400" dirty="0">
                <a:latin typeface="Calibri" panose="020F0502020204030204" pitchFamily="34" charset="0"/>
                <a:cs typeface="Calibri" panose="020F0502020204030204" pitchFamily="34" charset="0"/>
              </a:rPr>
              <a:t> = #</a:t>
            </a:r>
            <a:r>
              <a:rPr lang="en-US" sz="1400" dirty="0" err="1">
                <a:latin typeface="Calibri" panose="020F0502020204030204" pitchFamily="34" charset="0"/>
                <a:cs typeface="Calibri" panose="020F0502020204030204" pitchFamily="34" charset="0"/>
              </a:rPr>
              <a:t>group.getRdn</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group.size</a:t>
            </a:r>
            <a:r>
              <a:rPr lang="en-US" sz="1400" dirty="0">
                <a:latin typeface="Calibri" panose="020F0502020204030204" pitchFamily="34" charset="0"/>
                <a:cs typeface="Calibri" panose="020F0502020204030204" pitchFamily="34" charset="0"/>
              </a:rPr>
              <a:t>() - 1).</a:t>
            </a:r>
            <a:r>
              <a:rPr lang="en-US" sz="1400" dirty="0" err="1">
                <a:latin typeface="Calibri" panose="020F0502020204030204" pitchFamily="34" charset="0"/>
                <a:cs typeface="Calibri" panose="020F0502020204030204" pitchFamily="34" charset="0"/>
              </a:rPr>
              <a:t>getValue</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groupCnOnly.add</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cn</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this.get</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ds.LDAP.memberOf</a:t>
            </a:r>
            <a:r>
              <a:rPr lang="en-US" sz="1400" dirty="0">
                <a:latin typeface="Calibri" panose="020F0502020204030204" pitchFamily="34" charset="0"/>
                <a:cs typeface="Calibri" panose="020F0502020204030204" pitchFamily="34" charset="0"/>
              </a:rPr>
              <a:t>")!=null? new org.sourceid.saml20.adapter.attribute.AttributeValue(#</a:t>
            </a:r>
            <a:r>
              <a:rPr lang="en-US" sz="1400" dirty="0" err="1">
                <a:latin typeface="Calibri" panose="020F0502020204030204" pitchFamily="34" charset="0"/>
                <a:cs typeface="Calibri" panose="020F0502020204030204" pitchFamily="34" charset="0"/>
              </a:rPr>
              <a:t>groupCnOnly</a:t>
            </a:r>
            <a:r>
              <a:rPr lang="en-US" sz="1400" dirty="0">
                <a:latin typeface="Calibri" panose="020F0502020204030204" pitchFamily="34" charset="0"/>
                <a:cs typeface="Calibri" panose="020F0502020204030204" pitchFamily="34" charset="0"/>
              </a:rPr>
              <a:t>):null</a:t>
            </a:r>
          </a:p>
          <a:p>
            <a:endParaRPr lang="en-US" sz="1400" dirty="0">
              <a:latin typeface="Calibri" panose="020F0502020204030204" pitchFamily="34" charset="0"/>
              <a:cs typeface="Calibri" panose="020F0502020204030204" pitchFamily="34" charset="0"/>
            </a:endParaRPr>
          </a:p>
          <a:p>
            <a:r>
              <a:rPr lang="en-US" sz="1400" dirty="0">
                <a:solidFill>
                  <a:schemeClr val="accent4">
                    <a:lumMod val="75000"/>
                  </a:schemeClr>
                </a:solidFill>
                <a:latin typeface="Calibri" panose="020F0502020204030204" pitchFamily="34" charset="0"/>
                <a:cs typeface="Calibri" panose="020F0502020204030204" pitchFamily="34" charset="0"/>
              </a:rPr>
              <a:t>Looking at the code we get the attribute </a:t>
            </a:r>
            <a:r>
              <a:rPr lang="en-US" sz="1400" dirty="0" err="1">
                <a:solidFill>
                  <a:schemeClr val="accent4">
                    <a:lumMod val="75000"/>
                  </a:schemeClr>
                </a:solidFill>
                <a:latin typeface="Calibri" panose="020F0502020204030204" pitchFamily="34" charset="0"/>
                <a:cs typeface="Calibri" panose="020F0502020204030204" pitchFamily="34" charset="0"/>
              </a:rPr>
              <a:t>ds.LDAP.memberOf</a:t>
            </a:r>
            <a:r>
              <a:rPr lang="en-US" sz="1400" dirty="0">
                <a:solidFill>
                  <a:schemeClr val="accent4">
                    <a:lumMod val="75000"/>
                  </a:schemeClr>
                </a:solidFill>
                <a:latin typeface="Calibri" panose="020F0502020204030204" pitchFamily="34" charset="0"/>
                <a:cs typeface="Calibri" panose="020F0502020204030204" pitchFamily="34" charset="0"/>
              </a:rPr>
              <a:t> three times and we test for a null value twice. To simplify, the first thing we do is declare a variable to hold the value from the get</a:t>
            </a:r>
            <a:r>
              <a:rPr lang="en-US" sz="1400" dirty="0" smtClean="0">
                <a:solidFill>
                  <a:schemeClr val="accent4">
                    <a:lumMod val="75000"/>
                  </a:schemeClr>
                </a:solidFill>
                <a:latin typeface="Calibri" panose="020F0502020204030204" pitchFamily="34" charset="0"/>
                <a:cs typeface="Calibri" panose="020F0502020204030204" pitchFamily="34" charset="0"/>
              </a:rPr>
              <a:t>:</a:t>
            </a:r>
          </a:p>
          <a:p>
            <a:endParaRPr lang="en-US" sz="1400" dirty="0">
              <a:solidFill>
                <a:schemeClr val="accent4">
                  <a:lumMod val="75000"/>
                </a:schemeClr>
              </a:solidFill>
              <a:latin typeface="Calibri" panose="020F0502020204030204" pitchFamily="34" charset="0"/>
              <a:cs typeface="Calibri" panose="020F0502020204030204" pitchFamily="34" charset="0"/>
            </a:endParaRPr>
          </a:p>
          <a:p>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testVal</a:t>
            </a:r>
            <a:r>
              <a:rPr lang="en-US" sz="1400" dirty="0">
                <a:solidFill>
                  <a:schemeClr val="accent4">
                    <a:lumMod val="75000"/>
                  </a:schemeClr>
                </a:solidFill>
                <a:latin typeface="Calibri" panose="020F0502020204030204" pitchFamily="34" charset="0"/>
                <a:cs typeface="Calibri" panose="020F0502020204030204" pitchFamily="34" charset="0"/>
              </a:rPr>
              <a:t> = #</a:t>
            </a:r>
            <a:r>
              <a:rPr lang="en-US" sz="1400" dirty="0" err="1">
                <a:solidFill>
                  <a:schemeClr val="accent4">
                    <a:lumMod val="75000"/>
                  </a:schemeClr>
                </a:solidFill>
                <a:latin typeface="Calibri" panose="020F0502020204030204" pitchFamily="34" charset="0"/>
                <a:cs typeface="Calibri" panose="020F0502020204030204" pitchFamily="34" charset="0"/>
              </a:rPr>
              <a:t>this.get</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ds.LDAP.memberOf</a:t>
            </a:r>
            <a:r>
              <a:rPr lang="en-US" sz="1400" dirty="0">
                <a:solidFill>
                  <a:schemeClr val="accent4">
                    <a:lumMod val="75000"/>
                  </a:schemeClr>
                </a:solidFill>
                <a:latin typeface="Calibri" panose="020F0502020204030204" pitchFamily="34" charset="0"/>
                <a:cs typeface="Calibri" panose="020F0502020204030204" pitchFamily="34" charset="0"/>
              </a:rPr>
              <a:t>")</a:t>
            </a:r>
          </a:p>
          <a:p>
            <a:endParaRPr lang="en-US" sz="1400" dirty="0">
              <a:solidFill>
                <a:schemeClr val="accent4">
                  <a:lumMod val="75000"/>
                </a:schemeClr>
              </a:solidFill>
              <a:latin typeface="Calibri" panose="020F0502020204030204" pitchFamily="34" charset="0"/>
              <a:cs typeface="Calibri" panose="020F0502020204030204" pitchFamily="34" charset="0"/>
            </a:endParaRPr>
          </a:p>
          <a:p>
            <a:r>
              <a:rPr lang="en-US" sz="1400" dirty="0">
                <a:solidFill>
                  <a:schemeClr val="accent4">
                    <a:lumMod val="75000"/>
                  </a:schemeClr>
                </a:solidFill>
                <a:latin typeface="Calibri" panose="020F0502020204030204" pitchFamily="34" charset="0"/>
                <a:cs typeface="Calibri" panose="020F0502020204030204" pitchFamily="34" charset="0"/>
              </a:rPr>
              <a:t>Instead of using the expression #</a:t>
            </a:r>
            <a:r>
              <a:rPr lang="en-US" sz="1400" dirty="0" err="1">
                <a:solidFill>
                  <a:schemeClr val="accent4">
                    <a:lumMod val="75000"/>
                  </a:schemeClr>
                </a:solidFill>
                <a:latin typeface="Calibri" panose="020F0502020204030204" pitchFamily="34" charset="0"/>
                <a:cs typeface="Calibri" panose="020F0502020204030204" pitchFamily="34" charset="0"/>
              </a:rPr>
              <a:t>this.get</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ds.LDAP.memberOf</a:t>
            </a:r>
            <a:r>
              <a:rPr lang="en-US" sz="1400" dirty="0">
                <a:solidFill>
                  <a:schemeClr val="accent4">
                    <a:lumMod val="75000"/>
                  </a:schemeClr>
                </a:solidFill>
                <a:latin typeface="Calibri" panose="020F0502020204030204" pitchFamily="34" charset="0"/>
                <a:cs typeface="Calibri" panose="020F0502020204030204" pitchFamily="34" charset="0"/>
              </a:rPr>
              <a:t>") we use #</a:t>
            </a:r>
            <a:r>
              <a:rPr lang="en-US" sz="1400" dirty="0" err="1">
                <a:solidFill>
                  <a:schemeClr val="accent4">
                    <a:lumMod val="75000"/>
                  </a:schemeClr>
                </a:solidFill>
                <a:latin typeface="Calibri" panose="020F0502020204030204" pitchFamily="34" charset="0"/>
                <a:cs typeface="Calibri" panose="020F0502020204030204" pitchFamily="34" charset="0"/>
              </a:rPr>
              <a:t>testVal</a:t>
            </a:r>
            <a:r>
              <a:rPr lang="en-US" sz="1400" dirty="0">
                <a:solidFill>
                  <a:schemeClr val="accent4">
                    <a:lumMod val="75000"/>
                  </a:schemeClr>
                </a:solidFill>
                <a:latin typeface="Calibri" panose="020F0502020204030204" pitchFamily="34" charset="0"/>
                <a:cs typeface="Calibri" panose="020F0502020204030204" pitchFamily="34" charset="0"/>
              </a:rPr>
              <a:t>. This reduces some of the duplicate code, but what do we do about the testing for a non-null value expression #</a:t>
            </a:r>
            <a:r>
              <a:rPr lang="en-US" sz="1400" dirty="0" err="1">
                <a:solidFill>
                  <a:schemeClr val="accent4">
                    <a:lumMod val="75000"/>
                  </a:schemeClr>
                </a:solidFill>
                <a:latin typeface="Calibri" panose="020F0502020204030204" pitchFamily="34" charset="0"/>
                <a:cs typeface="Calibri" panose="020F0502020204030204" pitchFamily="34" charset="0"/>
              </a:rPr>
              <a:t>this.get</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ds.LDAP.memberOf</a:t>
            </a:r>
            <a:r>
              <a:rPr lang="en-US" sz="1400" dirty="0">
                <a:solidFill>
                  <a:schemeClr val="accent4">
                    <a:lumMod val="75000"/>
                  </a:schemeClr>
                </a:solidFill>
                <a:latin typeface="Calibri" panose="020F0502020204030204" pitchFamily="34" charset="0"/>
                <a:cs typeface="Calibri" panose="020F0502020204030204" pitchFamily="34" charset="0"/>
              </a:rPr>
              <a:t>")!=null? This can be our function. The function syntax looks like the following:</a:t>
            </a:r>
          </a:p>
          <a:p>
            <a:endParaRPr lang="en-US" sz="1400" dirty="0">
              <a:solidFill>
                <a:schemeClr val="accent4">
                  <a:lumMod val="75000"/>
                </a:schemeClr>
              </a:solidFill>
              <a:latin typeface="Calibri" panose="020F0502020204030204" pitchFamily="34" charset="0"/>
              <a:cs typeface="Calibri" panose="020F0502020204030204" pitchFamily="34" charset="0"/>
            </a:endParaRPr>
          </a:p>
          <a:p>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notNull</a:t>
            </a:r>
            <a:r>
              <a:rPr lang="en-US" sz="1400" dirty="0">
                <a:solidFill>
                  <a:schemeClr val="accent4">
                    <a:lumMod val="75000"/>
                  </a:schemeClr>
                </a:solidFill>
                <a:latin typeface="Calibri" panose="020F0502020204030204" pitchFamily="34" charset="0"/>
                <a:cs typeface="Calibri" panose="020F0502020204030204" pitchFamily="34" charset="0"/>
              </a:rPr>
              <a:t> = :[#this != null]</a:t>
            </a:r>
          </a:p>
          <a:p>
            <a:endParaRPr lang="en-US" sz="1400" dirty="0">
              <a:solidFill>
                <a:schemeClr val="accent4">
                  <a:lumMod val="75000"/>
                </a:schemeClr>
              </a:solidFill>
              <a:latin typeface="Calibri" panose="020F0502020204030204" pitchFamily="34" charset="0"/>
              <a:cs typeface="Calibri" panose="020F0502020204030204" pitchFamily="34" charset="0"/>
            </a:endParaRPr>
          </a:p>
          <a:p>
            <a:r>
              <a:rPr lang="en-US" sz="1400" dirty="0">
                <a:solidFill>
                  <a:schemeClr val="accent4">
                    <a:lumMod val="75000"/>
                  </a:schemeClr>
                </a:solidFill>
                <a:latin typeface="Calibri" panose="020F0502020204030204" pitchFamily="34" charset="0"/>
                <a:cs typeface="Calibri" panose="020F0502020204030204" pitchFamily="34" charset="0"/>
              </a:rPr>
              <a:t>Inside the square brackets [ ] is the code in our function. We assign that code to a variable that we use to call the function. The colon : [ at the open square bracket is also part of the syntax. Taking the proposed code changes we end up with the following:</a:t>
            </a:r>
          </a:p>
        </p:txBody>
      </p:sp>
    </p:spTree>
    <p:extLst>
      <p:ext uri="{BB962C8B-B14F-4D97-AF65-F5344CB8AC3E}">
        <p14:creationId xmlns:p14="http://schemas.microsoft.com/office/powerpoint/2010/main" val="126685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6213"/>
            <a:ext cx="12003110" cy="3323987"/>
          </a:xfrm>
          <a:prstGeom prst="rect">
            <a:avLst/>
          </a:prstGeom>
          <a:noFill/>
        </p:spPr>
        <p:txBody>
          <a:bodyPr wrap="square" rtlCol="0">
            <a:spAutoFit/>
          </a:bodyPr>
          <a:lstStyle/>
          <a:p>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notNull</a:t>
            </a:r>
            <a:r>
              <a:rPr lang="en-US" sz="1400" dirty="0">
                <a:solidFill>
                  <a:schemeClr val="accent4">
                    <a:lumMod val="75000"/>
                  </a:schemeClr>
                </a:solidFill>
                <a:latin typeface="Calibri" panose="020F0502020204030204" pitchFamily="34" charset="0"/>
                <a:cs typeface="Calibri" panose="020F0502020204030204" pitchFamily="34" charset="0"/>
              </a:rPr>
              <a:t> = :[#this != null],</a:t>
            </a:r>
          </a:p>
          <a:p>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testVal</a:t>
            </a:r>
            <a:r>
              <a:rPr lang="en-US" sz="1400" dirty="0">
                <a:solidFill>
                  <a:schemeClr val="accent4">
                    <a:lumMod val="75000"/>
                  </a:schemeClr>
                </a:solidFill>
                <a:latin typeface="Calibri" panose="020F0502020204030204" pitchFamily="34" charset="0"/>
                <a:cs typeface="Calibri" panose="020F0502020204030204" pitchFamily="34" charset="0"/>
              </a:rPr>
              <a:t> = #</a:t>
            </a:r>
            <a:r>
              <a:rPr lang="en-US" sz="1400" dirty="0" err="1">
                <a:solidFill>
                  <a:schemeClr val="accent4">
                    <a:lumMod val="75000"/>
                  </a:schemeClr>
                </a:solidFill>
                <a:latin typeface="Calibri" panose="020F0502020204030204" pitchFamily="34" charset="0"/>
                <a:cs typeface="Calibri" panose="020F0502020204030204" pitchFamily="34" charset="0"/>
              </a:rPr>
              <a:t>this.get</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ds.LDAP.memberOf</a:t>
            </a:r>
            <a:r>
              <a:rPr lang="en-US" sz="1400" dirty="0">
                <a:solidFill>
                  <a:schemeClr val="accent4">
                    <a:lumMod val="75000"/>
                  </a:schemeClr>
                </a:solidFill>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groupCnOnly</a:t>
            </a:r>
            <a:r>
              <a:rPr lang="en-US" sz="1400" dirty="0">
                <a:latin typeface="Calibri" panose="020F0502020204030204" pitchFamily="34" charset="0"/>
                <a:cs typeface="Calibri" panose="020F0502020204030204" pitchFamily="34" charset="0"/>
              </a:rPr>
              <a:t> = new </a:t>
            </a:r>
            <a:r>
              <a:rPr lang="en-US" sz="1400" dirty="0" err="1">
                <a:latin typeface="Calibri" panose="020F0502020204030204" pitchFamily="34" charset="0"/>
                <a:cs typeface="Calibri" panose="020F0502020204030204" pitchFamily="34" charset="0"/>
              </a:rPr>
              <a:t>java.util.ArrayList</a:t>
            </a:r>
            <a:r>
              <a:rPr lang="en-US" sz="1400" dirty="0">
                <a:latin typeface="Calibri" panose="020F0502020204030204" pitchFamily="34" charset="0"/>
                <a:cs typeface="Calibri" panose="020F0502020204030204" pitchFamily="34" charset="0"/>
              </a:rPr>
              <a:t>(),</a:t>
            </a:r>
          </a:p>
          <a:p>
            <a:r>
              <a:rPr lang="en-US" sz="1400" dirty="0">
                <a:solidFill>
                  <a:schemeClr val="accent4">
                    <a:lumMod val="75000"/>
                  </a:schemeClr>
                </a:solidFill>
                <a:latin typeface="Calibri" panose="020F0502020204030204" pitchFamily="34" charset="0"/>
                <a:cs typeface="Calibri" panose="020F0502020204030204" pitchFamily="34" charset="0"/>
              </a:rPr>
              <a:t>#groups = #</a:t>
            </a:r>
            <a:r>
              <a:rPr lang="en-US" sz="1400" dirty="0" err="1">
                <a:solidFill>
                  <a:schemeClr val="accent4">
                    <a:lumMod val="75000"/>
                  </a:schemeClr>
                </a:solidFill>
                <a:latin typeface="Calibri" panose="020F0502020204030204" pitchFamily="34" charset="0"/>
                <a:cs typeface="Calibri" panose="020F0502020204030204" pitchFamily="34" charset="0"/>
              </a:rPr>
              <a:t>notNull</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testVal</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testVal.getValues</a:t>
            </a:r>
            <a:r>
              <a:rPr lang="en-US" sz="1400" dirty="0">
                <a:solidFill>
                  <a:schemeClr val="accent4">
                    <a:lumMod val="75000"/>
                  </a:schemeClr>
                </a:solidFill>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#groups.{</a:t>
            </a:r>
          </a:p>
          <a:p>
            <a:r>
              <a:rPr lang="en-US" sz="1400" dirty="0">
                <a:latin typeface="Calibri" panose="020F0502020204030204" pitchFamily="34" charset="0"/>
                <a:cs typeface="Calibri" panose="020F0502020204030204" pitchFamily="34" charset="0"/>
              </a:rPr>
              <a:t>#group = #this,</a:t>
            </a:r>
          </a:p>
          <a:p>
            <a:r>
              <a:rPr lang="en-US" sz="1400" dirty="0">
                <a:latin typeface="Calibri" panose="020F0502020204030204" pitchFamily="34" charset="0"/>
                <a:cs typeface="Calibri" panose="020F0502020204030204" pitchFamily="34" charset="0"/>
              </a:rPr>
              <a:t>#group = new </a:t>
            </a:r>
            <a:r>
              <a:rPr lang="en-US" sz="1400" dirty="0" err="1">
                <a:latin typeface="Calibri" panose="020F0502020204030204" pitchFamily="34" charset="0"/>
                <a:cs typeface="Calibri" panose="020F0502020204030204" pitchFamily="34" charset="0"/>
              </a:rPr>
              <a:t>javax.naming.ldap.LdapName</a:t>
            </a:r>
            <a:r>
              <a:rPr lang="en-US" sz="1400" dirty="0">
                <a:latin typeface="Calibri" panose="020F0502020204030204" pitchFamily="34" charset="0"/>
                <a:cs typeface="Calibri" panose="020F0502020204030204" pitchFamily="34" charset="0"/>
              </a:rPr>
              <a:t>(#group),</a:t>
            </a:r>
          </a:p>
          <a:p>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cn</a:t>
            </a:r>
            <a:r>
              <a:rPr lang="en-US" sz="1400" dirty="0">
                <a:latin typeface="Calibri" panose="020F0502020204030204" pitchFamily="34" charset="0"/>
                <a:cs typeface="Calibri" panose="020F0502020204030204" pitchFamily="34" charset="0"/>
              </a:rPr>
              <a:t> = #</a:t>
            </a:r>
            <a:r>
              <a:rPr lang="en-US" sz="1400" dirty="0" err="1">
                <a:latin typeface="Calibri" panose="020F0502020204030204" pitchFamily="34" charset="0"/>
                <a:cs typeface="Calibri" panose="020F0502020204030204" pitchFamily="34" charset="0"/>
              </a:rPr>
              <a:t>group.getRdn</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group.size</a:t>
            </a:r>
            <a:r>
              <a:rPr lang="en-US" sz="1400" dirty="0">
                <a:latin typeface="Calibri" panose="020F0502020204030204" pitchFamily="34" charset="0"/>
                <a:cs typeface="Calibri" panose="020F0502020204030204" pitchFamily="34" charset="0"/>
              </a:rPr>
              <a:t>() - 1).</a:t>
            </a:r>
            <a:r>
              <a:rPr lang="en-US" sz="1400" dirty="0" err="1">
                <a:latin typeface="Calibri" panose="020F0502020204030204" pitchFamily="34" charset="0"/>
                <a:cs typeface="Calibri" panose="020F0502020204030204" pitchFamily="34" charset="0"/>
              </a:rPr>
              <a:t>getValue</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toString</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groupCnOnly.add</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cn</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a:t>
            </a:r>
          </a:p>
          <a:p>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notNull</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testVal</a:t>
            </a:r>
            <a:r>
              <a:rPr lang="en-US" sz="1400" dirty="0">
                <a:solidFill>
                  <a:schemeClr val="accent4">
                    <a:lumMod val="75000"/>
                  </a:schemeClr>
                </a:solidFill>
                <a:latin typeface="Calibri" panose="020F0502020204030204" pitchFamily="34" charset="0"/>
                <a:cs typeface="Calibri" panose="020F0502020204030204" pitchFamily="34" charset="0"/>
              </a:rPr>
              <a:t>)? new org.sourceid.saml20.adapter.attribute.AttributeValue(#</a:t>
            </a:r>
            <a:r>
              <a:rPr lang="en-US" sz="1400" dirty="0" err="1">
                <a:solidFill>
                  <a:schemeClr val="accent4">
                    <a:lumMod val="75000"/>
                  </a:schemeClr>
                </a:solidFill>
                <a:latin typeface="Calibri" panose="020F0502020204030204" pitchFamily="34" charset="0"/>
                <a:cs typeface="Calibri" panose="020F0502020204030204" pitchFamily="34" charset="0"/>
              </a:rPr>
              <a:t>groupCnOnly</a:t>
            </a:r>
            <a:r>
              <a:rPr lang="en-US" sz="1400" dirty="0">
                <a:solidFill>
                  <a:schemeClr val="accent4">
                    <a:lumMod val="75000"/>
                  </a:schemeClr>
                </a:solidFill>
                <a:latin typeface="Calibri" panose="020F0502020204030204" pitchFamily="34" charset="0"/>
                <a:cs typeface="Calibri" panose="020F0502020204030204" pitchFamily="34" charset="0"/>
              </a:rPr>
              <a:t>):null</a:t>
            </a:r>
          </a:p>
          <a:p>
            <a:endParaRPr lang="en-US" sz="1400" dirty="0">
              <a:solidFill>
                <a:schemeClr val="accent4">
                  <a:lumMod val="75000"/>
                </a:schemeClr>
              </a:solidFill>
              <a:latin typeface="Calibri" panose="020F0502020204030204" pitchFamily="34" charset="0"/>
              <a:cs typeface="Calibri" panose="020F0502020204030204" pitchFamily="34" charset="0"/>
            </a:endParaRPr>
          </a:p>
          <a:p>
            <a:r>
              <a:rPr lang="en-US" sz="1400" dirty="0">
                <a:solidFill>
                  <a:schemeClr val="accent4">
                    <a:lumMod val="75000"/>
                  </a:schemeClr>
                </a:solidFill>
                <a:latin typeface="Calibri" panose="020F0502020204030204" pitchFamily="34" charset="0"/>
                <a:cs typeface="Calibri" panose="020F0502020204030204" pitchFamily="34" charset="0"/>
              </a:rPr>
              <a:t>The function must be declared before it is used, so we put it at the top. The first use of the function is initializing the groups variable:</a:t>
            </a:r>
          </a:p>
          <a:p>
            <a:r>
              <a:rPr lang="en-US" sz="1400" dirty="0">
                <a:solidFill>
                  <a:schemeClr val="accent4">
                    <a:lumMod val="75000"/>
                  </a:schemeClr>
                </a:solidFill>
                <a:latin typeface="Calibri" panose="020F0502020204030204" pitchFamily="34" charset="0"/>
                <a:cs typeface="Calibri" panose="020F0502020204030204" pitchFamily="34" charset="0"/>
              </a:rPr>
              <a:t>#groups = #</a:t>
            </a:r>
            <a:r>
              <a:rPr lang="en-US" sz="1400" dirty="0" err="1">
                <a:solidFill>
                  <a:schemeClr val="accent4">
                    <a:lumMod val="75000"/>
                  </a:schemeClr>
                </a:solidFill>
                <a:latin typeface="Calibri" panose="020F0502020204030204" pitchFamily="34" charset="0"/>
                <a:cs typeface="Calibri" panose="020F0502020204030204" pitchFamily="34" charset="0"/>
              </a:rPr>
              <a:t>notNull</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testVal</a:t>
            </a:r>
            <a:r>
              <a:rPr lang="en-US" sz="1400" dirty="0">
                <a:solidFill>
                  <a:schemeClr val="accent4">
                    <a:lumMod val="75000"/>
                  </a:schemeClr>
                </a:solidFill>
                <a:latin typeface="Calibri" panose="020F0502020204030204" pitchFamily="34" charset="0"/>
                <a:cs typeface="Calibri" panose="020F0502020204030204" pitchFamily="34" charset="0"/>
              </a:rPr>
              <a:t>)?#</a:t>
            </a:r>
            <a:r>
              <a:rPr lang="en-US" sz="1400" dirty="0" err="1">
                <a:solidFill>
                  <a:schemeClr val="accent4">
                    <a:lumMod val="75000"/>
                  </a:schemeClr>
                </a:solidFill>
                <a:latin typeface="Calibri" panose="020F0502020204030204" pitchFamily="34" charset="0"/>
                <a:cs typeface="Calibri" panose="020F0502020204030204" pitchFamily="34" charset="0"/>
              </a:rPr>
              <a:t>testVal.getValues</a:t>
            </a:r>
            <a:r>
              <a:rPr lang="en-US" sz="1400" dirty="0">
                <a:solidFill>
                  <a:schemeClr val="accent4">
                    <a:lumMod val="75000"/>
                  </a:schemeClr>
                </a:solidFill>
                <a:latin typeface="Calibri" panose="020F0502020204030204" pitchFamily="34" charset="0"/>
                <a:cs typeface="Calibri" panose="020F0502020204030204" pitchFamily="34" charset="0"/>
              </a:rPr>
              <a:t>():{},</a:t>
            </a:r>
          </a:p>
          <a:p>
            <a:r>
              <a:rPr lang="en-US" sz="1400" dirty="0">
                <a:solidFill>
                  <a:schemeClr val="accent4">
                    <a:lumMod val="75000"/>
                  </a:schemeClr>
                </a:solidFill>
                <a:latin typeface="Calibri" panose="020F0502020204030204" pitchFamily="34" charset="0"/>
                <a:cs typeface="Calibri" panose="020F0502020204030204" pitchFamily="34" charset="0"/>
              </a:rPr>
              <a:t>We pass in the </a:t>
            </a:r>
            <a:r>
              <a:rPr lang="en-US" sz="1400" dirty="0" err="1">
                <a:solidFill>
                  <a:schemeClr val="accent4">
                    <a:lumMod val="75000"/>
                  </a:schemeClr>
                </a:solidFill>
                <a:latin typeface="Calibri" panose="020F0502020204030204" pitchFamily="34" charset="0"/>
                <a:cs typeface="Calibri" panose="020F0502020204030204" pitchFamily="34" charset="0"/>
              </a:rPr>
              <a:t>testVal</a:t>
            </a:r>
            <a:r>
              <a:rPr lang="en-US" sz="1400" dirty="0">
                <a:solidFill>
                  <a:schemeClr val="accent4">
                    <a:lumMod val="75000"/>
                  </a:schemeClr>
                </a:solidFill>
                <a:latin typeface="Calibri" panose="020F0502020204030204" pitchFamily="34" charset="0"/>
                <a:cs typeface="Calibri" panose="020F0502020204030204" pitchFamily="34" charset="0"/>
              </a:rPr>
              <a:t> variable initialized earlier. The variable passed becomes the this variable in the function.</a:t>
            </a:r>
          </a:p>
        </p:txBody>
      </p:sp>
    </p:spTree>
    <p:extLst>
      <p:ext uri="{BB962C8B-B14F-4D97-AF65-F5344CB8AC3E}">
        <p14:creationId xmlns:p14="http://schemas.microsoft.com/office/powerpoint/2010/main" val="322078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819" y="502277"/>
            <a:ext cx="11629623" cy="4401205"/>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OGNL (Object-Graph Navigation Library) is a Java-based expression language used for querying and manipulating Java object graphs. It provides a way to access and modify the properties of Java objects dynamically, often used in web frameworks and libraries for tasks such as data binding and expression evaluation.</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An OGNL expression typically allows you to:</a:t>
            </a:r>
          </a:p>
          <a:p>
            <a:endParaRPr lang="en-US" sz="1400" dirty="0">
              <a:latin typeface="Calibri" panose="020F0502020204030204" pitchFamily="34" charset="0"/>
              <a:cs typeface="Calibri" panose="020F0502020204030204" pitchFamily="34" charset="0"/>
            </a:endParaRPr>
          </a:p>
          <a:p>
            <a:pPr marL="342900" indent="-342900">
              <a:buFont typeface="+mj-lt"/>
              <a:buAutoNum type="arabicPeriod"/>
            </a:pPr>
            <a:r>
              <a:rPr lang="en-US" sz="1400" b="1" dirty="0">
                <a:latin typeface="Calibri" panose="020F0502020204030204" pitchFamily="34" charset="0"/>
                <a:cs typeface="Calibri" panose="020F0502020204030204" pitchFamily="34" charset="0"/>
              </a:rPr>
              <a:t>Access Properties</a:t>
            </a:r>
            <a:r>
              <a:rPr lang="en-US" sz="1400" dirty="0">
                <a:latin typeface="Calibri" panose="020F0502020204030204" pitchFamily="34" charset="0"/>
                <a:cs typeface="Calibri" panose="020F0502020204030204" pitchFamily="34" charset="0"/>
              </a:rPr>
              <a:t>: You can access the properties of Java objects using dot notation. For example, if you have an object </a:t>
            </a:r>
            <a:r>
              <a:rPr lang="en-US" sz="1400" b="1" i="1" dirty="0">
                <a:latin typeface="Calibri" panose="020F0502020204030204" pitchFamily="34" charset="0"/>
                <a:cs typeface="Calibri" panose="020F0502020204030204" pitchFamily="34" charset="0"/>
              </a:rPr>
              <a:t>person</a:t>
            </a:r>
            <a:r>
              <a:rPr lang="en-US" sz="1400" dirty="0">
                <a:latin typeface="Calibri" panose="020F0502020204030204" pitchFamily="34" charset="0"/>
                <a:cs typeface="Calibri" panose="020F0502020204030204" pitchFamily="34" charset="0"/>
              </a:rPr>
              <a:t> with a property </a:t>
            </a:r>
            <a:r>
              <a:rPr lang="en-US" sz="1400" b="1" i="1" dirty="0">
                <a:latin typeface="Calibri" panose="020F0502020204030204" pitchFamily="34" charset="0"/>
                <a:cs typeface="Calibri" panose="020F0502020204030204" pitchFamily="34" charset="0"/>
              </a:rPr>
              <a:t>name</a:t>
            </a:r>
            <a:r>
              <a:rPr lang="en-US" sz="1400" dirty="0">
                <a:latin typeface="Calibri" panose="020F0502020204030204" pitchFamily="34" charset="0"/>
                <a:cs typeface="Calibri" panose="020F0502020204030204" pitchFamily="34" charset="0"/>
              </a:rPr>
              <a:t>, the expression </a:t>
            </a:r>
            <a:r>
              <a:rPr lang="en-US" sz="1400" b="1" i="1" dirty="0">
                <a:latin typeface="Calibri" panose="020F0502020204030204" pitchFamily="34" charset="0"/>
                <a:cs typeface="Calibri" panose="020F0502020204030204" pitchFamily="34" charset="0"/>
              </a:rPr>
              <a:t>person.name</a:t>
            </a:r>
            <a:r>
              <a:rPr lang="en-US" sz="1400" dirty="0">
                <a:latin typeface="Calibri" panose="020F0502020204030204" pitchFamily="34" charset="0"/>
                <a:cs typeface="Calibri" panose="020F0502020204030204" pitchFamily="34" charset="0"/>
              </a:rPr>
              <a:t> retrieves the value of the </a:t>
            </a:r>
            <a:r>
              <a:rPr lang="en-US" sz="1400" b="1" i="1" dirty="0">
                <a:latin typeface="Calibri" panose="020F0502020204030204" pitchFamily="34" charset="0"/>
                <a:cs typeface="Calibri" panose="020F0502020204030204" pitchFamily="34" charset="0"/>
              </a:rPr>
              <a:t>name</a:t>
            </a:r>
            <a:r>
              <a:rPr lang="en-US" sz="1400" dirty="0">
                <a:latin typeface="Calibri" panose="020F0502020204030204" pitchFamily="34" charset="0"/>
                <a:cs typeface="Calibri" panose="020F0502020204030204" pitchFamily="34" charset="0"/>
              </a:rPr>
              <a:t> property</a:t>
            </a:r>
            <a:r>
              <a:rPr lang="en-US" sz="1400" dirty="0" smtClean="0">
                <a:latin typeface="Calibri" panose="020F0502020204030204" pitchFamily="34" charset="0"/>
                <a:cs typeface="Calibri" panose="020F0502020204030204" pitchFamily="34" charset="0"/>
              </a:rPr>
              <a:t>.</a:t>
            </a:r>
          </a:p>
          <a:p>
            <a:pPr marL="342900" indent="-342900">
              <a:buFont typeface="+mj-lt"/>
              <a:buAutoNum type="arabicPeriod"/>
            </a:pPr>
            <a:endParaRPr lang="en-US" sz="1400" dirty="0">
              <a:latin typeface="Calibri" panose="020F0502020204030204" pitchFamily="34" charset="0"/>
              <a:cs typeface="Calibri" panose="020F0502020204030204" pitchFamily="34" charset="0"/>
            </a:endParaRPr>
          </a:p>
          <a:p>
            <a:pPr marL="342900" indent="-342900">
              <a:buFont typeface="+mj-lt"/>
              <a:buAutoNum type="arabicPeriod"/>
            </a:pPr>
            <a:r>
              <a:rPr lang="en-US" sz="1400" b="1" dirty="0">
                <a:latin typeface="Calibri" panose="020F0502020204030204" pitchFamily="34" charset="0"/>
                <a:cs typeface="Calibri" panose="020F0502020204030204" pitchFamily="34" charset="0"/>
              </a:rPr>
              <a:t>Invoke Methods</a:t>
            </a:r>
            <a:r>
              <a:rPr lang="en-US" sz="1400" dirty="0">
                <a:latin typeface="Calibri" panose="020F0502020204030204" pitchFamily="34" charset="0"/>
                <a:cs typeface="Calibri" panose="020F0502020204030204" pitchFamily="34" charset="0"/>
              </a:rPr>
              <a:t>: You can call methods on objects within an expression. For example, </a:t>
            </a:r>
            <a:r>
              <a:rPr lang="en-US" sz="1400" b="1" i="1" dirty="0" err="1">
                <a:latin typeface="Calibri" panose="020F0502020204030204" pitchFamily="34" charset="0"/>
                <a:cs typeface="Calibri" panose="020F0502020204030204" pitchFamily="34" charset="0"/>
              </a:rPr>
              <a:t>person.getName</a:t>
            </a:r>
            <a:r>
              <a:rPr lang="en-US" sz="1400" b="1" i="1"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would invoke the </a:t>
            </a:r>
            <a:r>
              <a:rPr lang="en-US" sz="1400" b="1" i="1" dirty="0" err="1">
                <a:latin typeface="Calibri" panose="020F0502020204030204" pitchFamily="34" charset="0"/>
                <a:cs typeface="Calibri" panose="020F0502020204030204" pitchFamily="34" charset="0"/>
              </a:rPr>
              <a:t>getName</a:t>
            </a:r>
            <a:r>
              <a:rPr lang="en-US" sz="1400" dirty="0">
                <a:latin typeface="Calibri" panose="020F0502020204030204" pitchFamily="34" charset="0"/>
                <a:cs typeface="Calibri" panose="020F0502020204030204" pitchFamily="34" charset="0"/>
              </a:rPr>
              <a:t> method on the </a:t>
            </a:r>
            <a:r>
              <a:rPr lang="en-US" sz="1400" b="1" i="1" dirty="0">
                <a:latin typeface="Calibri" panose="020F0502020204030204" pitchFamily="34" charset="0"/>
                <a:cs typeface="Calibri" panose="020F0502020204030204" pitchFamily="34" charset="0"/>
              </a:rPr>
              <a:t>person</a:t>
            </a:r>
            <a:r>
              <a:rPr lang="en-US" sz="1400" dirty="0">
                <a:latin typeface="Calibri" panose="020F0502020204030204" pitchFamily="34" charset="0"/>
                <a:cs typeface="Calibri" panose="020F0502020204030204" pitchFamily="34" charset="0"/>
              </a:rPr>
              <a:t> object</a:t>
            </a:r>
            <a:r>
              <a:rPr lang="en-US" sz="1400" dirty="0" smtClean="0">
                <a:latin typeface="Calibri" panose="020F0502020204030204" pitchFamily="34" charset="0"/>
                <a:cs typeface="Calibri" panose="020F0502020204030204" pitchFamily="34" charset="0"/>
              </a:rPr>
              <a:t>.</a:t>
            </a:r>
          </a:p>
          <a:p>
            <a:pPr marL="342900" indent="-342900">
              <a:buFont typeface="+mj-lt"/>
              <a:buAutoNum type="arabicPeriod"/>
            </a:pPr>
            <a:endParaRPr lang="en-US" sz="1400" dirty="0">
              <a:latin typeface="Calibri" panose="020F0502020204030204" pitchFamily="34" charset="0"/>
              <a:cs typeface="Calibri" panose="020F0502020204030204" pitchFamily="34" charset="0"/>
            </a:endParaRPr>
          </a:p>
          <a:p>
            <a:pPr marL="342900" indent="-342900">
              <a:buFont typeface="+mj-lt"/>
              <a:buAutoNum type="arabicPeriod"/>
            </a:pPr>
            <a:r>
              <a:rPr lang="en-US" sz="1400" b="1" dirty="0">
                <a:latin typeface="Calibri" panose="020F0502020204030204" pitchFamily="34" charset="0"/>
                <a:cs typeface="Calibri" panose="020F0502020204030204" pitchFamily="34" charset="0"/>
              </a:rPr>
              <a:t>Perform Operations</a:t>
            </a:r>
            <a:r>
              <a:rPr lang="en-US" sz="1400" dirty="0">
                <a:latin typeface="Calibri" panose="020F0502020204030204" pitchFamily="34" charset="0"/>
                <a:cs typeface="Calibri" panose="020F0502020204030204" pitchFamily="34" charset="0"/>
              </a:rPr>
              <a:t>: OGNL supports arithmetic operations, logical operations, and conditional expressions. For example, </a:t>
            </a:r>
            <a:r>
              <a:rPr lang="en-US" sz="1400" b="1" i="1" dirty="0">
                <a:latin typeface="Calibri" panose="020F0502020204030204" pitchFamily="34" charset="0"/>
                <a:cs typeface="Calibri" panose="020F0502020204030204" pitchFamily="34" charset="0"/>
              </a:rPr>
              <a:t>age &gt; 18 </a:t>
            </a:r>
            <a:r>
              <a:rPr lang="en-US" sz="1400" dirty="0">
                <a:latin typeface="Calibri" panose="020F0502020204030204" pitchFamily="34" charset="0"/>
                <a:cs typeface="Calibri" panose="020F0502020204030204" pitchFamily="34" charset="0"/>
              </a:rPr>
              <a:t>can be used to check if the </a:t>
            </a:r>
            <a:r>
              <a:rPr lang="en-US" sz="1400" b="1" i="1" dirty="0">
                <a:latin typeface="Calibri" panose="020F0502020204030204" pitchFamily="34" charset="0"/>
                <a:cs typeface="Calibri" panose="020F0502020204030204" pitchFamily="34" charset="0"/>
              </a:rPr>
              <a:t>age</a:t>
            </a:r>
            <a:r>
              <a:rPr lang="en-US" sz="1400" dirty="0">
                <a:latin typeface="Calibri" panose="020F0502020204030204" pitchFamily="34" charset="0"/>
                <a:cs typeface="Calibri" panose="020F0502020204030204" pitchFamily="34" charset="0"/>
              </a:rPr>
              <a:t> property is greater than 18</a:t>
            </a:r>
            <a:r>
              <a:rPr lang="en-US" sz="1400" dirty="0" smtClean="0">
                <a:latin typeface="Calibri" panose="020F0502020204030204" pitchFamily="34" charset="0"/>
                <a:cs typeface="Calibri" panose="020F0502020204030204" pitchFamily="34" charset="0"/>
              </a:rPr>
              <a:t>.</a:t>
            </a:r>
          </a:p>
          <a:p>
            <a:pPr marL="342900" indent="-342900">
              <a:buFont typeface="+mj-lt"/>
              <a:buAutoNum type="arabicPeriod"/>
            </a:pPr>
            <a:endParaRPr lang="en-US" sz="1400" dirty="0">
              <a:latin typeface="Calibri" panose="020F0502020204030204" pitchFamily="34" charset="0"/>
              <a:cs typeface="Calibri" panose="020F0502020204030204" pitchFamily="34" charset="0"/>
            </a:endParaRPr>
          </a:p>
          <a:p>
            <a:pPr marL="342900" indent="-342900">
              <a:buFont typeface="+mj-lt"/>
              <a:buAutoNum type="arabicPeriod"/>
            </a:pPr>
            <a:r>
              <a:rPr lang="en-US" sz="1400" b="1" dirty="0">
                <a:latin typeface="Calibri" panose="020F0502020204030204" pitchFamily="34" charset="0"/>
                <a:cs typeface="Calibri" panose="020F0502020204030204" pitchFamily="34" charset="0"/>
              </a:rPr>
              <a:t>Navigate Object Graphs</a:t>
            </a:r>
            <a:r>
              <a:rPr lang="en-US" sz="1400" dirty="0">
                <a:latin typeface="Calibri" panose="020F0502020204030204" pitchFamily="34" charset="0"/>
                <a:cs typeface="Calibri" panose="020F0502020204030204" pitchFamily="34" charset="0"/>
              </a:rPr>
              <a:t>: You can traverse complex object structures. For example, </a:t>
            </a:r>
            <a:r>
              <a:rPr lang="en-US" sz="1400" b="1" i="1" dirty="0" err="1">
                <a:latin typeface="Calibri" panose="020F0502020204030204" pitchFamily="34" charset="0"/>
                <a:cs typeface="Calibri" panose="020F0502020204030204" pitchFamily="34" charset="0"/>
              </a:rPr>
              <a:t>person.address.city</a:t>
            </a:r>
            <a:r>
              <a:rPr lang="en-US" sz="1400" b="1" i="1"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accesses the </a:t>
            </a:r>
            <a:r>
              <a:rPr lang="en-US" sz="1400" b="1" i="1" dirty="0">
                <a:latin typeface="Calibri" panose="020F0502020204030204" pitchFamily="34" charset="0"/>
                <a:cs typeface="Calibri" panose="020F0502020204030204" pitchFamily="34" charset="0"/>
              </a:rPr>
              <a:t>city</a:t>
            </a:r>
            <a:r>
              <a:rPr lang="en-US" sz="1400" dirty="0">
                <a:latin typeface="Calibri" panose="020F0502020204030204" pitchFamily="34" charset="0"/>
                <a:cs typeface="Calibri" panose="020F0502020204030204" pitchFamily="34" charset="0"/>
              </a:rPr>
              <a:t> property of the </a:t>
            </a:r>
            <a:r>
              <a:rPr lang="en-US" sz="1400" b="1" i="1" dirty="0">
                <a:latin typeface="Calibri" panose="020F0502020204030204" pitchFamily="34" charset="0"/>
                <a:cs typeface="Calibri" panose="020F0502020204030204" pitchFamily="34" charset="0"/>
              </a:rPr>
              <a:t>address</a:t>
            </a:r>
            <a:r>
              <a:rPr lang="en-US" sz="1400" dirty="0">
                <a:latin typeface="Calibri" panose="020F0502020204030204" pitchFamily="34" charset="0"/>
                <a:cs typeface="Calibri" panose="020F0502020204030204" pitchFamily="34" charset="0"/>
              </a:rPr>
              <a:t> property of the </a:t>
            </a:r>
            <a:r>
              <a:rPr lang="en-US" sz="1400" b="1" i="1" dirty="0">
                <a:latin typeface="Calibri" panose="020F0502020204030204" pitchFamily="34" charset="0"/>
                <a:cs typeface="Calibri" panose="020F0502020204030204" pitchFamily="34" charset="0"/>
              </a:rPr>
              <a:t>person</a:t>
            </a:r>
            <a:r>
              <a:rPr lang="en-US" sz="1400" dirty="0">
                <a:latin typeface="Calibri" panose="020F0502020204030204" pitchFamily="34" charset="0"/>
                <a:cs typeface="Calibri" panose="020F0502020204030204" pitchFamily="34" charset="0"/>
              </a:rPr>
              <a:t> object</a:t>
            </a:r>
            <a:r>
              <a:rPr lang="en-US" sz="1400" dirty="0" smtClean="0">
                <a:latin typeface="Calibri" panose="020F0502020204030204" pitchFamily="34" charset="0"/>
                <a:cs typeface="Calibri" panose="020F0502020204030204" pitchFamily="34" charset="0"/>
              </a:rPr>
              <a:t>.</a:t>
            </a:r>
          </a:p>
          <a:p>
            <a:pPr marL="342900" indent="-342900">
              <a:buFont typeface="+mj-lt"/>
              <a:buAutoNum type="arabicPeriod"/>
            </a:pPr>
            <a:endParaRPr lang="en-US" sz="1400" b="1" dirty="0">
              <a:latin typeface="Calibri" panose="020F0502020204030204" pitchFamily="34" charset="0"/>
              <a:cs typeface="Calibri" panose="020F0502020204030204" pitchFamily="34" charset="0"/>
            </a:endParaRPr>
          </a:p>
          <a:p>
            <a:pPr marL="342900" indent="-342900">
              <a:buFont typeface="+mj-lt"/>
              <a:buAutoNum type="arabicPeriod"/>
            </a:pPr>
            <a:r>
              <a:rPr lang="en-US" sz="1400" b="1" dirty="0">
                <a:latin typeface="Calibri" panose="020F0502020204030204" pitchFamily="34" charset="0"/>
                <a:cs typeface="Calibri" panose="020F0502020204030204" pitchFamily="34" charset="0"/>
              </a:rPr>
              <a:t>Manipulate Collections</a:t>
            </a:r>
            <a:r>
              <a:rPr lang="en-US" sz="1400" dirty="0">
                <a:latin typeface="Calibri" panose="020F0502020204030204" pitchFamily="34" charset="0"/>
                <a:cs typeface="Calibri" panose="020F0502020204030204" pitchFamily="34" charset="0"/>
              </a:rPr>
              <a:t>: OGNL expressions can also work with collections. For example, </a:t>
            </a:r>
            <a:r>
              <a:rPr lang="en-US" sz="1400" b="1" i="1" dirty="0">
                <a:latin typeface="Calibri" panose="020F0502020204030204" pitchFamily="34" charset="0"/>
                <a:cs typeface="Calibri" panose="020F0502020204030204" pitchFamily="34" charset="0"/>
              </a:rPr>
              <a:t>people[0].name </a:t>
            </a:r>
            <a:r>
              <a:rPr lang="en-US" sz="1400" dirty="0">
                <a:latin typeface="Calibri" panose="020F0502020204030204" pitchFamily="34" charset="0"/>
                <a:cs typeface="Calibri" panose="020F0502020204030204" pitchFamily="34" charset="0"/>
              </a:rPr>
              <a:t>accesses the </a:t>
            </a:r>
            <a:r>
              <a:rPr lang="en-US" sz="1400" b="1" i="1" dirty="0">
                <a:latin typeface="Calibri" panose="020F0502020204030204" pitchFamily="34" charset="0"/>
                <a:cs typeface="Calibri" panose="020F0502020204030204" pitchFamily="34" charset="0"/>
              </a:rPr>
              <a:t>name</a:t>
            </a:r>
            <a:r>
              <a:rPr lang="en-US" sz="1400" dirty="0">
                <a:latin typeface="Calibri" panose="020F0502020204030204" pitchFamily="34" charset="0"/>
                <a:cs typeface="Calibri" panose="020F0502020204030204" pitchFamily="34" charset="0"/>
              </a:rPr>
              <a:t> property of the first element in a </a:t>
            </a:r>
            <a:r>
              <a:rPr lang="en-US" sz="1400" b="1" i="1" dirty="0">
                <a:latin typeface="Calibri" panose="020F0502020204030204" pitchFamily="34" charset="0"/>
                <a:cs typeface="Calibri" panose="020F0502020204030204" pitchFamily="34" charset="0"/>
              </a:rPr>
              <a:t>List</a:t>
            </a:r>
            <a:r>
              <a:rPr lang="en-US" sz="1400" dirty="0">
                <a:latin typeface="Calibri" panose="020F0502020204030204" pitchFamily="34" charset="0"/>
                <a:cs typeface="Calibri" panose="020F0502020204030204" pitchFamily="34" charset="0"/>
              </a:rPr>
              <a:t> of </a:t>
            </a:r>
            <a:r>
              <a:rPr lang="en-US" sz="1400" b="1" i="1" dirty="0">
                <a:latin typeface="Calibri" panose="020F0502020204030204" pitchFamily="34" charset="0"/>
                <a:cs typeface="Calibri" panose="020F0502020204030204" pitchFamily="34" charset="0"/>
              </a:rPr>
              <a:t>people</a:t>
            </a: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6122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062" y="231820"/>
            <a:ext cx="11642501" cy="5478423"/>
          </a:xfrm>
          <a:prstGeom prst="rect">
            <a:avLst/>
          </a:prstGeom>
          <a:noFill/>
        </p:spPr>
        <p:txBody>
          <a:bodyPr wrap="square" rtlCol="0">
            <a:spAutoFit/>
          </a:bodyPr>
          <a:lstStyle/>
          <a:p>
            <a:r>
              <a:rPr lang="en-US" sz="1400" b="1" i="1" dirty="0">
                <a:latin typeface="Calibri" panose="020F0502020204030204" pitchFamily="34" charset="0"/>
                <a:cs typeface="Calibri" panose="020F0502020204030204" pitchFamily="34" charset="0"/>
              </a:rPr>
              <a:t>OGNL can be used in </a:t>
            </a:r>
            <a:r>
              <a:rPr lang="en-US" sz="1400" b="1" i="1" dirty="0" err="1">
                <a:latin typeface="Calibri" panose="020F0502020204030204" pitchFamily="34" charset="0"/>
                <a:cs typeface="Calibri" panose="020F0502020204030204" pitchFamily="34" charset="0"/>
              </a:rPr>
              <a:t>PingFederate</a:t>
            </a:r>
            <a:r>
              <a:rPr lang="en-US" sz="1400" b="1" i="1" dirty="0">
                <a:latin typeface="Calibri" panose="020F0502020204030204" pitchFamily="34" charset="0"/>
                <a:cs typeface="Calibri" panose="020F0502020204030204" pitchFamily="34" charset="0"/>
              </a:rPr>
              <a:t> to accomplish  mapping requirements that don't fit into a straight copy of one attribute value into another attribute</a:t>
            </a:r>
            <a:r>
              <a:rPr lang="en-US" sz="1400" b="1" i="1" dirty="0" smtClean="0">
                <a:latin typeface="Calibri" panose="020F0502020204030204" pitchFamily="34" charset="0"/>
                <a:cs typeface="Calibri" panose="020F0502020204030204" pitchFamily="34" charset="0"/>
              </a:rPr>
              <a:t>.</a:t>
            </a:r>
          </a:p>
          <a:p>
            <a:endParaRPr lang="en-US" sz="1400" b="1" i="1" dirty="0">
              <a:latin typeface="Calibri" panose="020F0502020204030204" pitchFamily="34" charset="0"/>
              <a:cs typeface="Calibri" panose="020F0502020204030204" pitchFamily="34" charset="0"/>
            </a:endParaRPr>
          </a:p>
          <a:p>
            <a:r>
              <a:rPr lang="en-US" sz="1400" dirty="0"/>
              <a:t>One question you may have is, 'why do I need to use OGNL?' Here are some possible reasons:</a:t>
            </a:r>
          </a:p>
          <a:p>
            <a:r>
              <a:rPr lang="en-US" sz="1400" dirty="0"/>
              <a:t> </a:t>
            </a:r>
          </a:p>
          <a:p>
            <a:r>
              <a:rPr lang="en-US" sz="1400" dirty="0"/>
              <a:t>You only need to send a subset of the data in the attribute, for example you have a code value that contains department and division codes as one value but you only need the department code to be sent</a:t>
            </a:r>
          </a:p>
          <a:p>
            <a:r>
              <a:rPr lang="en-US" sz="1400" dirty="0"/>
              <a:t>You need to reformat the data, for example take a date that is MM/DD/YYYY and make it YYYY-MM-DD</a:t>
            </a:r>
          </a:p>
          <a:p>
            <a:r>
              <a:rPr lang="en-US" sz="1400" dirty="0"/>
              <a:t>The attribute value you have is not exactly what you need and it needs to be tweaked</a:t>
            </a:r>
          </a:p>
          <a:p>
            <a:endParaRPr lang="en-US" sz="1400" b="1" i="1" dirty="0" smtClean="0">
              <a:latin typeface="Calibri" panose="020F0502020204030204" pitchFamily="34" charset="0"/>
              <a:cs typeface="Calibri" panose="020F0502020204030204" pitchFamily="34" charset="0"/>
            </a:endParaRPr>
          </a:p>
          <a:p>
            <a:endParaRPr lang="en-US" sz="1400" b="1" i="1" dirty="0">
              <a:latin typeface="Calibri" panose="020F0502020204030204" pitchFamily="34" charset="0"/>
              <a:cs typeface="Calibri" panose="020F0502020204030204" pitchFamily="34" charset="0"/>
            </a:endParaRPr>
          </a:p>
          <a:p>
            <a:r>
              <a:rPr lang="en-US" sz="1400" i="1" dirty="0">
                <a:latin typeface="Calibri" panose="020F0502020204030204" pitchFamily="34" charset="0"/>
                <a:cs typeface="Calibri" panose="020F0502020204030204" pitchFamily="34" charset="0"/>
              </a:rPr>
              <a:t> </a:t>
            </a:r>
            <a:r>
              <a:rPr lang="en-US" sz="1400" b="1" dirty="0"/>
              <a:t>The first step is to enable OGNL </a:t>
            </a:r>
            <a:r>
              <a:rPr lang="en-US" sz="1400" b="1" dirty="0" smtClean="0"/>
              <a:t>Expression </a:t>
            </a:r>
            <a:r>
              <a:rPr lang="en-US" sz="1400" b="1" dirty="0"/>
              <a:t>in </a:t>
            </a:r>
            <a:r>
              <a:rPr lang="en-US" sz="1400" b="1" dirty="0" err="1"/>
              <a:t>PingFederate</a:t>
            </a:r>
            <a:r>
              <a:rPr lang="en-US" sz="1400" b="1" dirty="0"/>
              <a:t>. </a:t>
            </a:r>
            <a:endParaRPr lang="en-US" sz="1400" b="1" i="1" dirty="0" smtClean="0">
              <a:latin typeface="Calibri" panose="020F0502020204030204" pitchFamily="34" charset="0"/>
              <a:cs typeface="Calibri" panose="020F0502020204030204" pitchFamily="34" charset="0"/>
            </a:endParaRPr>
          </a:p>
          <a:p>
            <a:endParaRPr lang="en-US" sz="1400" b="1" dirty="0"/>
          </a:p>
          <a:p>
            <a:r>
              <a:rPr lang="en-US" sz="1400" dirty="0" smtClean="0"/>
              <a:t>Follow the bellow steps:</a:t>
            </a:r>
          </a:p>
          <a:p>
            <a:endParaRPr lang="en-US" sz="1400" b="1" dirty="0" smtClean="0"/>
          </a:p>
          <a:p>
            <a:pPr marL="742950" lvl="1" indent="-285750">
              <a:buFont typeface="Wingdings" panose="05000000000000000000" pitchFamily="2" charset="2"/>
              <a:buChar char="Ø"/>
            </a:pPr>
            <a:r>
              <a:rPr lang="en-US" sz="1400" b="1" dirty="0" smtClean="0"/>
              <a:t>Stop the </a:t>
            </a:r>
            <a:r>
              <a:rPr lang="en-US" sz="1400" b="1" dirty="0" err="1" smtClean="0"/>
              <a:t>PingFederate</a:t>
            </a:r>
            <a:r>
              <a:rPr lang="en-US" sz="1400" b="1" dirty="0" smtClean="0"/>
              <a:t> service</a:t>
            </a:r>
          </a:p>
          <a:p>
            <a:pPr marL="742950" lvl="1" indent="-285750">
              <a:buFont typeface="Wingdings" panose="05000000000000000000" pitchFamily="2" charset="2"/>
              <a:buChar char="Ø"/>
            </a:pPr>
            <a:r>
              <a:rPr lang="en-US" sz="1400" b="1" dirty="0" smtClean="0"/>
              <a:t>Navigate to </a:t>
            </a:r>
            <a:r>
              <a:rPr lang="en-US" sz="1400" b="1" dirty="0" err="1" smtClean="0"/>
              <a:t>config</a:t>
            </a:r>
            <a:r>
              <a:rPr lang="en-US" sz="1400" b="1" dirty="0" smtClean="0"/>
              <a:t>-store in </a:t>
            </a:r>
            <a:r>
              <a:rPr lang="en-US" sz="1400" b="1" dirty="0" err="1" smtClean="0"/>
              <a:t>PingFederate</a:t>
            </a:r>
            <a:r>
              <a:rPr lang="en-US" sz="1400" b="1" dirty="0" smtClean="0"/>
              <a:t> Directory structure</a:t>
            </a:r>
          </a:p>
          <a:p>
            <a:pPr marL="742950" lvl="1" indent="-285750">
              <a:buFont typeface="Wingdings" panose="05000000000000000000" pitchFamily="2" charset="2"/>
              <a:buChar char="Ø"/>
            </a:pPr>
            <a:r>
              <a:rPr lang="en-US" sz="1400" b="1" dirty="0" smtClean="0"/>
              <a:t>Open the file: </a:t>
            </a:r>
            <a:r>
              <a:rPr lang="en-US" sz="1400" b="1" dirty="0" err="1" smtClean="0"/>
              <a:t>org.sourceid.common.ExpressionManager</a:t>
            </a:r>
            <a:endParaRPr lang="en-US" sz="1400" b="1" dirty="0" smtClean="0"/>
          </a:p>
          <a:p>
            <a:pPr marL="742950" lvl="1" indent="-285750">
              <a:buFont typeface="Wingdings" panose="05000000000000000000" pitchFamily="2" charset="2"/>
              <a:buChar char="Ø"/>
            </a:pPr>
            <a:r>
              <a:rPr lang="en-US" sz="1400" b="1" dirty="0" smtClean="0"/>
              <a:t>Edit the evaluate expression value and set it to true</a:t>
            </a:r>
          </a:p>
          <a:p>
            <a:pPr lvl="1"/>
            <a:r>
              <a:rPr lang="en-US" sz="1400" b="1" dirty="0"/>
              <a:t> </a:t>
            </a:r>
            <a:r>
              <a:rPr lang="en-US" sz="1400" b="1" dirty="0" smtClean="0"/>
              <a:t>      </a:t>
            </a:r>
          </a:p>
          <a:p>
            <a:pPr lvl="1"/>
            <a:r>
              <a:rPr lang="en-US" sz="1400" b="1" dirty="0"/>
              <a:t> </a:t>
            </a:r>
            <a:r>
              <a:rPr lang="en-US" sz="1400" b="1" dirty="0" smtClean="0"/>
              <a:t>       &lt;item name=“</a:t>
            </a:r>
            <a:r>
              <a:rPr lang="en-US" sz="1400" b="1" dirty="0" err="1" smtClean="0"/>
              <a:t>evaluateExpressions</a:t>
            </a:r>
            <a:r>
              <a:rPr lang="en-US" sz="1400" b="1" dirty="0" smtClean="0"/>
              <a:t>”&gt;</a:t>
            </a:r>
            <a:r>
              <a:rPr lang="en-US" sz="1400" b="1" dirty="0" smtClean="0">
                <a:solidFill>
                  <a:schemeClr val="accent2"/>
                </a:solidFill>
              </a:rPr>
              <a:t>true</a:t>
            </a:r>
            <a:r>
              <a:rPr lang="en-US" sz="1400" b="1" dirty="0" smtClean="0"/>
              <a:t>&lt;/items</a:t>
            </a:r>
          </a:p>
          <a:p>
            <a:pPr marL="742950" lvl="1" indent="-285750">
              <a:buFont typeface="Wingdings" panose="05000000000000000000" pitchFamily="2" charset="2"/>
              <a:buChar char="Ø"/>
            </a:pPr>
            <a:r>
              <a:rPr lang="en-US" sz="1400" b="1" dirty="0" smtClean="0"/>
              <a:t>Save the file</a:t>
            </a:r>
          </a:p>
          <a:p>
            <a:pPr marL="742950" lvl="1" indent="-285750">
              <a:buFont typeface="Wingdings" panose="05000000000000000000" pitchFamily="2" charset="2"/>
              <a:buChar char="Ø"/>
            </a:pPr>
            <a:r>
              <a:rPr lang="en-US" sz="1400" b="1" dirty="0" smtClean="0"/>
              <a:t>Start the </a:t>
            </a:r>
            <a:r>
              <a:rPr lang="en-US" sz="1400" b="1" dirty="0" err="1" smtClean="0"/>
              <a:t>PingFederate</a:t>
            </a:r>
            <a:r>
              <a:rPr lang="en-US" sz="1400" b="1" dirty="0" smtClean="0"/>
              <a:t> service</a:t>
            </a:r>
          </a:p>
          <a:p>
            <a:pPr marL="742950" lvl="1" indent="-285750">
              <a:buFont typeface="Wingdings" panose="05000000000000000000" pitchFamily="2" charset="2"/>
              <a:buChar char="Ø"/>
            </a:pPr>
            <a:endParaRPr lang="en-US" sz="1400" b="1" dirty="0"/>
          </a:p>
          <a:p>
            <a:pPr lvl="1"/>
            <a:endParaRPr lang="en-US" sz="1400" b="1" dirty="0"/>
          </a:p>
          <a:p>
            <a:endParaRPr lang="en-US" sz="1400" b="1" dirty="0"/>
          </a:p>
        </p:txBody>
      </p:sp>
    </p:spTree>
    <p:extLst>
      <p:ext uri="{BB962C8B-B14F-4D97-AF65-F5344CB8AC3E}">
        <p14:creationId xmlns:p14="http://schemas.microsoft.com/office/powerpoint/2010/main" val="6045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031" y="193183"/>
            <a:ext cx="11938715" cy="6832640"/>
          </a:xfrm>
          <a:prstGeom prst="rect">
            <a:avLst/>
          </a:prstGeom>
          <a:noFill/>
        </p:spPr>
        <p:txBody>
          <a:bodyPr wrap="square" rtlCol="0">
            <a:spAutoFit/>
          </a:bodyPr>
          <a:lstStyle/>
          <a:p>
            <a:r>
              <a:rPr lang="en-US" sz="1200" dirty="0"/>
              <a:t>When you start an OGNL expression, the current context is the </a:t>
            </a:r>
            <a:r>
              <a:rPr lang="en-US" sz="1200" dirty="0" err="1"/>
              <a:t>PingFederate</a:t>
            </a:r>
            <a:r>
              <a:rPr lang="en-US" sz="1200" dirty="0"/>
              <a:t> framework. You can refer to this by using the #this variable. You use this to retrieve the contents of an attribute in your current mapping operation.</a:t>
            </a:r>
          </a:p>
          <a:p>
            <a:endParaRPr lang="en-US" sz="1200" dirty="0"/>
          </a:p>
          <a:p>
            <a:r>
              <a:rPr lang="en-US" sz="1200" b="1" dirty="0"/>
              <a:t>#</a:t>
            </a:r>
            <a:r>
              <a:rPr lang="en-US" sz="1200" b="1" dirty="0" err="1"/>
              <a:t>this.get</a:t>
            </a:r>
            <a:r>
              <a:rPr lang="en-US" sz="1200" dirty="0"/>
              <a:t>("SAML_SUBJECT")</a:t>
            </a:r>
          </a:p>
          <a:p>
            <a:endParaRPr lang="en-US" sz="1200" dirty="0"/>
          </a:p>
          <a:p>
            <a:r>
              <a:rPr lang="en-US" sz="1200" dirty="0"/>
              <a:t>The get method allows you to extract the value of an attribute by passing in the name as a string. The attribute name is case sensitive. You can retrieve attributes that are part of the adapter, the assertion or that came from a </a:t>
            </a:r>
            <a:r>
              <a:rPr lang="en-US" sz="1200" dirty="0" err="1"/>
              <a:t>datasource</a:t>
            </a:r>
            <a:r>
              <a:rPr lang="en-US" sz="1200" dirty="0"/>
              <a:t> </a:t>
            </a:r>
            <a:r>
              <a:rPr lang="en-US" sz="1200" dirty="0" smtClean="0"/>
              <a:t>lookup.</a:t>
            </a:r>
          </a:p>
          <a:p>
            <a:endParaRPr lang="en-US" sz="1200" dirty="0"/>
          </a:p>
          <a:p>
            <a:r>
              <a:rPr lang="en-US" sz="1200" b="1" dirty="0"/>
              <a:t>Declaring variables in </a:t>
            </a:r>
            <a:r>
              <a:rPr lang="en-US" sz="1200" b="1" dirty="0" smtClean="0"/>
              <a:t>OGNL</a:t>
            </a:r>
          </a:p>
          <a:p>
            <a:endParaRPr lang="en-US" sz="1200" b="1" dirty="0"/>
          </a:p>
          <a:p>
            <a:r>
              <a:rPr lang="en-US" sz="1200" dirty="0"/>
              <a:t>A typical OGNL expression consists of a variable and a method that allows you to get some information from that variable or perform an operation. A variable can be identified by prefixing a name with the # symbol.</a:t>
            </a:r>
          </a:p>
          <a:p>
            <a:endParaRPr lang="en-US" sz="1200" dirty="0"/>
          </a:p>
          <a:p>
            <a:r>
              <a:rPr lang="en-US" sz="1200" dirty="0"/>
              <a:t>You can also declare your own variables to hold result values of operations you perform in your OGNL expression. These declared variables are global to the entire expression and are not typed, meaning they can hold any value. </a:t>
            </a:r>
          </a:p>
          <a:p>
            <a:endParaRPr lang="en-US" sz="1200" dirty="0"/>
          </a:p>
          <a:p>
            <a:r>
              <a:rPr lang="en-US" sz="1200" dirty="0"/>
              <a:t>Another important part of the OGNL syntax is the comma (,) which acts like a semi-colon (;) in Java in separating different lines or blocks of code in an expression</a:t>
            </a:r>
            <a:r>
              <a:rPr lang="en-US" sz="1200" dirty="0" smtClean="0"/>
              <a:t>.</a:t>
            </a:r>
          </a:p>
          <a:p>
            <a:endParaRPr lang="en-US" sz="1200" dirty="0"/>
          </a:p>
          <a:p>
            <a:r>
              <a:rPr lang="en-US" sz="1200" dirty="0" smtClean="0"/>
              <a:t>Example</a:t>
            </a:r>
            <a:endParaRPr lang="en-US" sz="1200" dirty="0"/>
          </a:p>
          <a:p>
            <a:endParaRPr lang="en-US" sz="1200" dirty="0" smtClean="0"/>
          </a:p>
          <a:p>
            <a:r>
              <a:rPr lang="en-US" sz="1200" dirty="0">
                <a:solidFill>
                  <a:schemeClr val="accent2"/>
                </a:solidFill>
                <a:latin typeface="Calibri" panose="020F0502020204030204" pitchFamily="34" charset="0"/>
                <a:cs typeface="Calibri" panose="020F0502020204030204" pitchFamily="34" charset="0"/>
              </a:rPr>
              <a:t>#hash = #</a:t>
            </a:r>
            <a:r>
              <a:rPr lang="en-US" sz="1200" dirty="0" err="1">
                <a:solidFill>
                  <a:schemeClr val="accent2"/>
                </a:solidFill>
                <a:latin typeface="Calibri" panose="020F0502020204030204" pitchFamily="34" charset="0"/>
                <a:cs typeface="Calibri" panose="020F0502020204030204" pitchFamily="34" charset="0"/>
              </a:rPr>
              <a:t>this.get</a:t>
            </a:r>
            <a:r>
              <a:rPr lang="en-US" sz="1200" dirty="0">
                <a:solidFill>
                  <a:schemeClr val="accent2"/>
                </a:solidFill>
                <a:latin typeface="Calibri" panose="020F0502020204030204" pitchFamily="34" charset="0"/>
                <a:cs typeface="Calibri" panose="020F0502020204030204" pitchFamily="34" charset="0"/>
              </a:rPr>
              <a:t>("subject").</a:t>
            </a:r>
            <a:r>
              <a:rPr lang="en-US" sz="1200" dirty="0" err="1">
                <a:solidFill>
                  <a:schemeClr val="accent2"/>
                </a:solidFill>
                <a:latin typeface="Calibri" panose="020F0502020204030204" pitchFamily="34" charset="0"/>
                <a:cs typeface="Calibri" panose="020F0502020204030204" pitchFamily="34" charset="0"/>
              </a:rPr>
              <a:t>toString</a:t>
            </a:r>
            <a:r>
              <a:rPr lang="en-US" sz="1200" dirty="0">
                <a:solidFill>
                  <a:schemeClr val="accent2"/>
                </a:solidFill>
                <a:latin typeface="Calibri" panose="020F0502020204030204" pitchFamily="34" charset="0"/>
                <a:cs typeface="Calibri" panose="020F0502020204030204" pitchFamily="34" charset="0"/>
              </a:rPr>
              <a:t>().</a:t>
            </a:r>
            <a:r>
              <a:rPr lang="en-US" sz="1200" dirty="0" err="1">
                <a:solidFill>
                  <a:schemeClr val="accent2"/>
                </a:solidFill>
                <a:latin typeface="Calibri" panose="020F0502020204030204" pitchFamily="34" charset="0"/>
                <a:cs typeface="Calibri" panose="020F0502020204030204" pitchFamily="34" charset="0"/>
              </a:rPr>
              <a:t>hashCode</a:t>
            </a:r>
            <a:r>
              <a:rPr lang="en-US" sz="1200" dirty="0" smtClean="0">
                <a:solidFill>
                  <a:schemeClr val="accent2"/>
                </a:solidFill>
                <a:latin typeface="Calibri" panose="020F0502020204030204" pitchFamily="34" charset="0"/>
                <a:cs typeface="Calibri" panose="020F0502020204030204" pitchFamily="34" charset="0"/>
              </a:rPr>
              <a:t>(),</a:t>
            </a:r>
          </a:p>
          <a:p>
            <a:r>
              <a:rPr lang="en-US" sz="1200" dirty="0">
                <a:solidFill>
                  <a:schemeClr val="accent1">
                    <a:lumMod val="75000"/>
                  </a:schemeClr>
                </a:solidFill>
                <a:latin typeface="Calibri" panose="020F0502020204030204" pitchFamily="34" charset="0"/>
                <a:cs typeface="Calibri" panose="020F0502020204030204" pitchFamily="34" charset="0"/>
              </a:rPr>
              <a:t>#hash will hold the hash code of the string representation of the "subject" property.</a:t>
            </a:r>
          </a:p>
          <a:p>
            <a:r>
              <a:rPr lang="en-US" sz="1200" dirty="0">
                <a:solidFill>
                  <a:schemeClr val="accent2"/>
                </a:solidFill>
                <a:latin typeface="Calibri" panose="020F0502020204030204" pitchFamily="34" charset="0"/>
                <a:cs typeface="Calibri" panose="020F0502020204030204" pitchFamily="34" charset="0"/>
              </a:rPr>
              <a:t/>
            </a:r>
            <a:br>
              <a:rPr lang="en-US" sz="1200" dirty="0">
                <a:solidFill>
                  <a:schemeClr val="accent2"/>
                </a:solidFill>
                <a:latin typeface="Calibri" panose="020F0502020204030204" pitchFamily="34" charset="0"/>
                <a:cs typeface="Calibri" panose="020F0502020204030204" pitchFamily="34" charset="0"/>
              </a:rPr>
            </a:br>
            <a:r>
              <a:rPr lang="en-US" sz="1200" dirty="0">
                <a:solidFill>
                  <a:schemeClr val="accent2"/>
                </a:solidFill>
                <a:latin typeface="Calibri" panose="020F0502020204030204" pitchFamily="34" charset="0"/>
                <a:cs typeface="Calibri" panose="020F0502020204030204" pitchFamily="34" charset="0"/>
              </a:rPr>
              <a:t>#</a:t>
            </a:r>
            <a:r>
              <a:rPr lang="en-US" sz="1200" dirty="0" err="1">
                <a:solidFill>
                  <a:schemeClr val="accent2"/>
                </a:solidFill>
                <a:latin typeface="Calibri" panose="020F0502020204030204" pitchFamily="34" charset="0"/>
                <a:cs typeface="Calibri" panose="020F0502020204030204" pitchFamily="34" charset="0"/>
              </a:rPr>
              <a:t>timeStamp</a:t>
            </a:r>
            <a:r>
              <a:rPr lang="en-US" sz="1200" dirty="0">
                <a:solidFill>
                  <a:schemeClr val="accent2"/>
                </a:solidFill>
                <a:latin typeface="Calibri" panose="020F0502020204030204" pitchFamily="34" charset="0"/>
                <a:cs typeface="Calibri" panose="020F0502020204030204" pitchFamily="34" charset="0"/>
              </a:rPr>
              <a:t> = new </a:t>
            </a:r>
            <a:r>
              <a:rPr lang="en-US" sz="1200" dirty="0" err="1">
                <a:solidFill>
                  <a:schemeClr val="accent2"/>
                </a:solidFill>
                <a:latin typeface="Calibri" panose="020F0502020204030204" pitchFamily="34" charset="0"/>
                <a:cs typeface="Calibri" panose="020F0502020204030204" pitchFamily="34" charset="0"/>
              </a:rPr>
              <a:t>java.util.Date</a:t>
            </a:r>
            <a:r>
              <a:rPr lang="en-US" sz="1200" dirty="0">
                <a:solidFill>
                  <a:schemeClr val="accent2"/>
                </a:solidFill>
                <a:latin typeface="Calibri" panose="020F0502020204030204" pitchFamily="34" charset="0"/>
                <a:cs typeface="Calibri" panose="020F0502020204030204" pitchFamily="34" charset="0"/>
              </a:rPr>
              <a:t>().</a:t>
            </a:r>
            <a:r>
              <a:rPr lang="en-US" sz="1200" dirty="0" err="1">
                <a:solidFill>
                  <a:schemeClr val="accent2"/>
                </a:solidFill>
                <a:latin typeface="Calibri" panose="020F0502020204030204" pitchFamily="34" charset="0"/>
                <a:cs typeface="Calibri" panose="020F0502020204030204" pitchFamily="34" charset="0"/>
              </a:rPr>
              <a:t>getTime</a:t>
            </a:r>
            <a:r>
              <a:rPr lang="en-US" sz="1200" dirty="0" smtClean="0">
                <a:solidFill>
                  <a:schemeClr val="accent2"/>
                </a:solidFill>
                <a:latin typeface="Calibri" panose="020F0502020204030204" pitchFamily="34" charset="0"/>
                <a:cs typeface="Calibri" panose="020F0502020204030204" pitchFamily="34" charset="0"/>
              </a:rPr>
              <a:t>(),</a:t>
            </a:r>
          </a:p>
          <a:p>
            <a:r>
              <a:rPr lang="en-US" sz="1200" dirty="0">
                <a:solidFill>
                  <a:schemeClr val="accent1">
                    <a:lumMod val="75000"/>
                  </a:schemeClr>
                </a:solidFill>
                <a:latin typeface="Calibri" panose="020F0502020204030204" pitchFamily="34" charset="0"/>
                <a:cs typeface="Calibri" panose="020F0502020204030204" pitchFamily="34" charset="0"/>
              </a:rPr>
              <a:t>#</a:t>
            </a:r>
            <a:r>
              <a:rPr lang="en-US" sz="1200" dirty="0" err="1">
                <a:solidFill>
                  <a:schemeClr val="accent1">
                    <a:lumMod val="75000"/>
                  </a:schemeClr>
                </a:solidFill>
                <a:latin typeface="Calibri" panose="020F0502020204030204" pitchFamily="34" charset="0"/>
                <a:cs typeface="Calibri" panose="020F0502020204030204" pitchFamily="34" charset="0"/>
              </a:rPr>
              <a:t>timeStamp</a:t>
            </a:r>
            <a:r>
              <a:rPr lang="en-US" sz="1200" dirty="0">
                <a:solidFill>
                  <a:schemeClr val="accent1">
                    <a:lumMod val="75000"/>
                  </a:schemeClr>
                </a:solidFill>
                <a:latin typeface="Calibri" panose="020F0502020204030204" pitchFamily="34" charset="0"/>
                <a:cs typeface="Calibri" panose="020F0502020204030204" pitchFamily="34" charset="0"/>
              </a:rPr>
              <a:t> will hold the current time in milliseconds</a:t>
            </a:r>
            <a:r>
              <a:rPr lang="en-US" sz="1200" dirty="0" smtClean="0">
                <a:solidFill>
                  <a:schemeClr val="accent1">
                    <a:lumMod val="75000"/>
                  </a:schemeClr>
                </a:solidFill>
                <a:latin typeface="Calibri" panose="020F0502020204030204" pitchFamily="34" charset="0"/>
                <a:cs typeface="Calibri" panose="020F0502020204030204" pitchFamily="34" charset="0"/>
              </a:rPr>
              <a:t>.</a:t>
            </a:r>
          </a:p>
          <a:p>
            <a:r>
              <a:rPr lang="en-US" sz="1200" dirty="0">
                <a:solidFill>
                  <a:schemeClr val="accent2"/>
                </a:solidFill>
                <a:latin typeface="Calibri" panose="020F0502020204030204" pitchFamily="34" charset="0"/>
                <a:cs typeface="Calibri" panose="020F0502020204030204" pitchFamily="34" charset="0"/>
              </a:rPr>
              <a:t/>
            </a:r>
            <a:br>
              <a:rPr lang="en-US" sz="1200" dirty="0">
                <a:solidFill>
                  <a:schemeClr val="accent2"/>
                </a:solidFill>
                <a:latin typeface="Calibri" panose="020F0502020204030204" pitchFamily="34" charset="0"/>
                <a:cs typeface="Calibri" panose="020F0502020204030204" pitchFamily="34" charset="0"/>
              </a:rPr>
            </a:br>
            <a:r>
              <a:rPr lang="en-US" sz="1200" dirty="0">
                <a:solidFill>
                  <a:schemeClr val="accent2"/>
                </a:solidFill>
                <a:latin typeface="Calibri" panose="020F0502020204030204" pitchFamily="34" charset="0"/>
                <a:cs typeface="Calibri" panose="020F0502020204030204" pitchFamily="34" charset="0"/>
              </a:rPr>
              <a:t>#</a:t>
            </a:r>
            <a:r>
              <a:rPr lang="en-US" sz="1200" dirty="0" err="1">
                <a:solidFill>
                  <a:schemeClr val="accent2"/>
                </a:solidFill>
                <a:latin typeface="Calibri" panose="020F0502020204030204" pitchFamily="34" charset="0"/>
                <a:cs typeface="Calibri" panose="020F0502020204030204" pitchFamily="34" charset="0"/>
              </a:rPr>
              <a:t>uid</a:t>
            </a:r>
            <a:r>
              <a:rPr lang="en-US" sz="1200" dirty="0">
                <a:solidFill>
                  <a:schemeClr val="accent2"/>
                </a:solidFill>
                <a:latin typeface="Calibri" panose="020F0502020204030204" pitchFamily="34" charset="0"/>
                <a:cs typeface="Calibri" panose="020F0502020204030204" pitchFamily="34" charset="0"/>
              </a:rPr>
              <a:t> = new </a:t>
            </a:r>
            <a:r>
              <a:rPr lang="en-US" sz="1200" dirty="0" err="1">
                <a:solidFill>
                  <a:schemeClr val="accent2"/>
                </a:solidFill>
                <a:latin typeface="Calibri" panose="020F0502020204030204" pitchFamily="34" charset="0"/>
                <a:cs typeface="Calibri" panose="020F0502020204030204" pitchFamily="34" charset="0"/>
              </a:rPr>
              <a:t>java.util.UUID</a:t>
            </a:r>
            <a:r>
              <a:rPr lang="en-US" sz="1200" dirty="0">
                <a:solidFill>
                  <a:schemeClr val="accent2"/>
                </a:solidFill>
                <a:latin typeface="Calibri" panose="020F0502020204030204" pitchFamily="34" charset="0"/>
                <a:cs typeface="Calibri" panose="020F0502020204030204" pitchFamily="34" charset="0"/>
              </a:rPr>
              <a:t>(#</a:t>
            </a:r>
            <a:r>
              <a:rPr lang="en-US" sz="1200" dirty="0" err="1">
                <a:solidFill>
                  <a:schemeClr val="accent2"/>
                </a:solidFill>
                <a:latin typeface="Calibri" panose="020F0502020204030204" pitchFamily="34" charset="0"/>
                <a:cs typeface="Calibri" panose="020F0502020204030204" pitchFamily="34" charset="0"/>
              </a:rPr>
              <a:t>timeStamp</a:t>
            </a:r>
            <a:r>
              <a:rPr lang="en-US" sz="1200" dirty="0">
                <a:solidFill>
                  <a:schemeClr val="accent2"/>
                </a:solidFill>
                <a:latin typeface="Calibri" panose="020F0502020204030204" pitchFamily="34" charset="0"/>
                <a:cs typeface="Calibri" panose="020F0502020204030204" pitchFamily="34" charset="0"/>
              </a:rPr>
              <a:t>, new </a:t>
            </a:r>
            <a:r>
              <a:rPr lang="en-US" sz="1200" dirty="0" err="1">
                <a:solidFill>
                  <a:schemeClr val="accent2"/>
                </a:solidFill>
                <a:latin typeface="Calibri" panose="020F0502020204030204" pitchFamily="34" charset="0"/>
                <a:cs typeface="Calibri" panose="020F0502020204030204" pitchFamily="34" charset="0"/>
              </a:rPr>
              <a:t>java.lang.Integer</a:t>
            </a:r>
            <a:r>
              <a:rPr lang="en-US" sz="1200" dirty="0">
                <a:solidFill>
                  <a:schemeClr val="accent2"/>
                </a:solidFill>
                <a:latin typeface="Calibri" panose="020F0502020204030204" pitchFamily="34" charset="0"/>
                <a:cs typeface="Calibri" panose="020F0502020204030204" pitchFamily="34" charset="0"/>
              </a:rPr>
              <a:t>(#hash).</a:t>
            </a:r>
            <a:r>
              <a:rPr lang="en-US" sz="1200" dirty="0" err="1">
                <a:solidFill>
                  <a:schemeClr val="accent2"/>
                </a:solidFill>
                <a:latin typeface="Calibri" panose="020F0502020204030204" pitchFamily="34" charset="0"/>
                <a:cs typeface="Calibri" panose="020F0502020204030204" pitchFamily="34" charset="0"/>
              </a:rPr>
              <a:t>longValue</a:t>
            </a:r>
            <a:r>
              <a:rPr lang="en-US" sz="1200" dirty="0" smtClean="0">
                <a:solidFill>
                  <a:schemeClr val="accent2"/>
                </a:solidFill>
                <a:latin typeface="Calibri" panose="020F0502020204030204" pitchFamily="34" charset="0"/>
                <a:cs typeface="Calibri" panose="020F0502020204030204" pitchFamily="34" charset="0"/>
              </a:rPr>
              <a:t>())</a:t>
            </a:r>
          </a:p>
          <a:p>
            <a:r>
              <a:rPr lang="en-US" sz="1100" dirty="0">
                <a:solidFill>
                  <a:schemeClr val="accent1">
                    <a:lumMod val="75000"/>
                  </a:schemeClr>
                </a:solidFill>
                <a:latin typeface="Calibri" panose="020F0502020204030204" pitchFamily="34" charset="0"/>
                <a:cs typeface="Calibri" panose="020F0502020204030204" pitchFamily="34" charset="0"/>
              </a:rPr>
              <a:t>new </a:t>
            </a:r>
            <a:r>
              <a:rPr lang="en-US" sz="1100" dirty="0" err="1">
                <a:solidFill>
                  <a:schemeClr val="accent1">
                    <a:lumMod val="75000"/>
                  </a:schemeClr>
                </a:solidFill>
                <a:latin typeface="Calibri" panose="020F0502020204030204" pitchFamily="34" charset="0"/>
                <a:cs typeface="Calibri" panose="020F0502020204030204" pitchFamily="34" charset="0"/>
              </a:rPr>
              <a:t>java.util.UUID</a:t>
            </a:r>
            <a:r>
              <a:rPr lang="en-US" sz="1100" dirty="0">
                <a:solidFill>
                  <a:schemeClr val="accent1">
                    <a:lumMod val="75000"/>
                  </a:schemeClr>
                </a:solidFill>
                <a:latin typeface="Calibri" panose="020F0502020204030204" pitchFamily="34" charset="0"/>
                <a:cs typeface="Calibri" panose="020F0502020204030204" pitchFamily="34" charset="0"/>
              </a:rPr>
              <a:t>(#</a:t>
            </a:r>
            <a:r>
              <a:rPr lang="en-US" sz="1100" dirty="0" err="1">
                <a:solidFill>
                  <a:schemeClr val="accent1">
                    <a:lumMod val="75000"/>
                  </a:schemeClr>
                </a:solidFill>
                <a:latin typeface="Calibri" panose="020F0502020204030204" pitchFamily="34" charset="0"/>
                <a:cs typeface="Calibri" panose="020F0502020204030204" pitchFamily="34" charset="0"/>
              </a:rPr>
              <a:t>timeStamp</a:t>
            </a:r>
            <a:r>
              <a:rPr lang="en-US" sz="1100" dirty="0">
                <a:solidFill>
                  <a:schemeClr val="accent1">
                    <a:lumMod val="75000"/>
                  </a:schemeClr>
                </a:solidFill>
                <a:latin typeface="Calibri" panose="020F0502020204030204" pitchFamily="34" charset="0"/>
                <a:cs typeface="Calibri" panose="020F0502020204030204" pitchFamily="34" charset="0"/>
              </a:rPr>
              <a:t>, ...): Constructs a new UUID object. The UUID constructor used here takes two arguments: the most significant bits (#</a:t>
            </a:r>
            <a:r>
              <a:rPr lang="en-US" sz="1100" dirty="0" err="1">
                <a:solidFill>
                  <a:schemeClr val="accent1">
                    <a:lumMod val="75000"/>
                  </a:schemeClr>
                </a:solidFill>
                <a:latin typeface="Calibri" panose="020F0502020204030204" pitchFamily="34" charset="0"/>
                <a:cs typeface="Calibri" panose="020F0502020204030204" pitchFamily="34" charset="0"/>
              </a:rPr>
              <a:t>timeStamp</a:t>
            </a:r>
            <a:r>
              <a:rPr lang="en-US" sz="1100" dirty="0">
                <a:solidFill>
                  <a:schemeClr val="accent1">
                    <a:lumMod val="75000"/>
                  </a:schemeClr>
                </a:solidFill>
                <a:latin typeface="Calibri" panose="020F0502020204030204" pitchFamily="34" charset="0"/>
                <a:cs typeface="Calibri" panose="020F0502020204030204" pitchFamily="34" charset="0"/>
              </a:rPr>
              <a:t>) and the least significant bits (new </a:t>
            </a:r>
            <a:r>
              <a:rPr lang="en-US" sz="1100" dirty="0" err="1">
                <a:solidFill>
                  <a:schemeClr val="accent1">
                    <a:lumMod val="75000"/>
                  </a:schemeClr>
                </a:solidFill>
                <a:latin typeface="Calibri" panose="020F0502020204030204" pitchFamily="34" charset="0"/>
                <a:cs typeface="Calibri" panose="020F0502020204030204" pitchFamily="34" charset="0"/>
              </a:rPr>
              <a:t>java.lang.Integer</a:t>
            </a:r>
            <a:r>
              <a:rPr lang="en-US" sz="1100" dirty="0">
                <a:solidFill>
                  <a:schemeClr val="accent1">
                    <a:lumMod val="75000"/>
                  </a:schemeClr>
                </a:solidFill>
                <a:latin typeface="Calibri" panose="020F0502020204030204" pitchFamily="34" charset="0"/>
                <a:cs typeface="Calibri" panose="020F0502020204030204" pitchFamily="34" charset="0"/>
              </a:rPr>
              <a:t>(#hash).</a:t>
            </a:r>
            <a:r>
              <a:rPr lang="en-US" sz="1100" dirty="0" err="1">
                <a:solidFill>
                  <a:schemeClr val="accent1">
                    <a:lumMod val="75000"/>
                  </a:schemeClr>
                </a:solidFill>
                <a:latin typeface="Calibri" panose="020F0502020204030204" pitchFamily="34" charset="0"/>
                <a:cs typeface="Calibri" panose="020F0502020204030204" pitchFamily="34" charset="0"/>
              </a:rPr>
              <a:t>longValue</a:t>
            </a:r>
            <a:r>
              <a:rPr lang="en-US" sz="1100" dirty="0">
                <a:solidFill>
                  <a:schemeClr val="accent1">
                    <a:lumMod val="75000"/>
                  </a:schemeClr>
                </a:solidFill>
                <a:latin typeface="Calibri" panose="020F0502020204030204" pitchFamily="34" charset="0"/>
                <a:cs typeface="Calibri" panose="020F0502020204030204" pitchFamily="34" charset="0"/>
              </a:rPr>
              <a:t>()).</a:t>
            </a:r>
          </a:p>
          <a:p>
            <a:endParaRPr lang="en-US" sz="1100" dirty="0">
              <a:solidFill>
                <a:schemeClr val="accent1">
                  <a:lumMod val="75000"/>
                </a:schemeClr>
              </a:solidFill>
              <a:latin typeface="Calibri" panose="020F0502020204030204" pitchFamily="34" charset="0"/>
              <a:cs typeface="Calibri" panose="020F0502020204030204" pitchFamily="34" charset="0"/>
            </a:endParaRPr>
          </a:p>
          <a:p>
            <a:r>
              <a:rPr lang="en-US" sz="1100" dirty="0">
                <a:solidFill>
                  <a:schemeClr val="accent1">
                    <a:lumMod val="75000"/>
                  </a:schemeClr>
                </a:solidFill>
                <a:latin typeface="Calibri" panose="020F0502020204030204" pitchFamily="34" charset="0"/>
                <a:cs typeface="Calibri" panose="020F0502020204030204" pitchFamily="34" charset="0"/>
              </a:rPr>
              <a:t>new </a:t>
            </a:r>
            <a:r>
              <a:rPr lang="en-US" sz="1100" dirty="0" err="1">
                <a:solidFill>
                  <a:schemeClr val="accent1">
                    <a:lumMod val="75000"/>
                  </a:schemeClr>
                </a:solidFill>
                <a:latin typeface="Calibri" panose="020F0502020204030204" pitchFamily="34" charset="0"/>
                <a:cs typeface="Calibri" panose="020F0502020204030204" pitchFamily="34" charset="0"/>
              </a:rPr>
              <a:t>java.lang.Integer</a:t>
            </a:r>
            <a:r>
              <a:rPr lang="en-US" sz="1100" dirty="0">
                <a:solidFill>
                  <a:schemeClr val="accent1">
                    <a:lumMod val="75000"/>
                  </a:schemeClr>
                </a:solidFill>
                <a:latin typeface="Calibri" panose="020F0502020204030204" pitchFamily="34" charset="0"/>
                <a:cs typeface="Calibri" panose="020F0502020204030204" pitchFamily="34" charset="0"/>
              </a:rPr>
              <a:t>(#hash).</a:t>
            </a:r>
            <a:r>
              <a:rPr lang="en-US" sz="1100" dirty="0" err="1">
                <a:solidFill>
                  <a:schemeClr val="accent1">
                    <a:lumMod val="75000"/>
                  </a:schemeClr>
                </a:solidFill>
                <a:latin typeface="Calibri" panose="020F0502020204030204" pitchFamily="34" charset="0"/>
                <a:cs typeface="Calibri" panose="020F0502020204030204" pitchFamily="34" charset="0"/>
              </a:rPr>
              <a:t>longValue</a:t>
            </a:r>
            <a:r>
              <a:rPr lang="en-US" sz="1100" dirty="0">
                <a:solidFill>
                  <a:schemeClr val="accent1">
                    <a:lumMod val="75000"/>
                  </a:schemeClr>
                </a:solidFill>
                <a:latin typeface="Calibri" panose="020F0502020204030204" pitchFamily="34" charset="0"/>
                <a:cs typeface="Calibri" panose="020F0502020204030204" pitchFamily="34" charset="0"/>
              </a:rPr>
              <a:t>(): Converts #hash (which is an integer) to a Long value. This is necessary because the UUID constructor expects the second argument to be of type long.</a:t>
            </a:r>
          </a:p>
          <a:p>
            <a:endParaRPr lang="en-US" sz="1100" dirty="0">
              <a:solidFill>
                <a:schemeClr val="accent1">
                  <a:lumMod val="75000"/>
                </a:schemeClr>
              </a:solidFill>
              <a:latin typeface="Calibri" panose="020F0502020204030204" pitchFamily="34" charset="0"/>
              <a:cs typeface="Calibri" panose="020F0502020204030204" pitchFamily="34" charset="0"/>
            </a:endParaRPr>
          </a:p>
          <a:p>
            <a:r>
              <a:rPr lang="en-US" sz="1100" dirty="0">
                <a:solidFill>
                  <a:schemeClr val="accent1">
                    <a:lumMod val="75000"/>
                  </a:schemeClr>
                </a:solidFill>
                <a:latin typeface="Calibri" panose="020F0502020204030204" pitchFamily="34" charset="0"/>
                <a:cs typeface="Calibri" panose="020F0502020204030204" pitchFamily="34" charset="0"/>
              </a:rPr>
              <a:t>So, #</a:t>
            </a:r>
            <a:r>
              <a:rPr lang="en-US" sz="1100" dirty="0" err="1">
                <a:solidFill>
                  <a:schemeClr val="accent1">
                    <a:lumMod val="75000"/>
                  </a:schemeClr>
                </a:solidFill>
                <a:latin typeface="Calibri" panose="020F0502020204030204" pitchFamily="34" charset="0"/>
                <a:cs typeface="Calibri" panose="020F0502020204030204" pitchFamily="34" charset="0"/>
              </a:rPr>
              <a:t>uid</a:t>
            </a:r>
            <a:r>
              <a:rPr lang="en-US" sz="1100" dirty="0">
                <a:solidFill>
                  <a:schemeClr val="accent1">
                    <a:lumMod val="75000"/>
                  </a:schemeClr>
                </a:solidFill>
                <a:latin typeface="Calibri" panose="020F0502020204030204" pitchFamily="34" charset="0"/>
                <a:cs typeface="Calibri" panose="020F0502020204030204" pitchFamily="34" charset="0"/>
              </a:rPr>
              <a:t> will be a new UUID instance created using the current timestamp and the hash code of the "subject" property.</a:t>
            </a:r>
            <a:endParaRPr lang="en-US" sz="1100" dirty="0" smtClean="0">
              <a:solidFill>
                <a:schemeClr val="accent1">
                  <a:lumMod val="75000"/>
                </a:schemeClr>
              </a:solidFill>
              <a:latin typeface="Calibri" panose="020F0502020204030204" pitchFamily="34" charset="0"/>
              <a:cs typeface="Calibri" panose="020F0502020204030204" pitchFamily="34" charset="0"/>
            </a:endParaRPr>
          </a:p>
          <a:p>
            <a:endParaRPr lang="en-US" sz="1200" dirty="0" smtClean="0"/>
          </a:p>
          <a:p>
            <a:endParaRPr lang="en-US" sz="1200" dirty="0" smtClean="0"/>
          </a:p>
          <a:p>
            <a:endParaRPr lang="en-US" sz="1200" dirty="0"/>
          </a:p>
          <a:p>
            <a:endParaRPr lang="en-US" sz="1200" dirty="0"/>
          </a:p>
        </p:txBody>
      </p:sp>
    </p:spTree>
    <p:extLst>
      <p:ext uri="{BB962C8B-B14F-4D97-AF65-F5344CB8AC3E}">
        <p14:creationId xmlns:p14="http://schemas.microsoft.com/office/powerpoint/2010/main" val="389275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48563" cy="6771084"/>
          </a:xfrm>
          <a:prstGeom prst="rect">
            <a:avLst/>
          </a:prstGeom>
          <a:noFill/>
        </p:spPr>
        <p:txBody>
          <a:bodyPr wrap="square" rtlCol="0">
            <a:spAutoFit/>
          </a:bodyPr>
          <a:lstStyle/>
          <a:p>
            <a:r>
              <a:rPr lang="en-US" sz="1400" b="1" dirty="0"/>
              <a:t>Method calls in OGNL</a:t>
            </a:r>
          </a:p>
          <a:p>
            <a:r>
              <a:rPr lang="en-US" sz="1400" dirty="0" smtClean="0">
                <a:latin typeface="Calibri" panose="020F0502020204030204" pitchFamily="34" charset="0"/>
                <a:cs typeface="Calibri" panose="020F0502020204030204" pitchFamily="34" charset="0"/>
              </a:rPr>
              <a:t>In </a:t>
            </a:r>
            <a:r>
              <a:rPr lang="en-US" sz="1400" dirty="0">
                <a:latin typeface="Calibri" panose="020F0502020204030204" pitchFamily="34" charset="0"/>
                <a:cs typeface="Calibri" panose="020F0502020204030204" pitchFamily="34" charset="0"/>
              </a:rPr>
              <a:t>OGNL (Object-Graph Navigation Library), a "Method" refers to the ability to invoke Java methods dynamically on objects within OGNL expressions. OGNL allows you to access and invoke methods on objects in a flexible and dynamic manner, which can be particularly useful in various contexts like web frameworks, data binding, and configuration</a:t>
            </a:r>
            <a:r>
              <a:rPr lang="en-US" sz="1400" dirty="0" smtClean="0">
                <a:latin typeface="Calibri" panose="020F0502020204030204" pitchFamily="34" charset="0"/>
                <a:cs typeface="Calibri" panose="020F0502020204030204" pitchFamily="34" charset="0"/>
              </a:rPr>
              <a:t>.</a:t>
            </a:r>
          </a:p>
          <a:p>
            <a:endParaRPr lang="en-US" sz="1400" b="1" dirty="0">
              <a:latin typeface="Calibri" panose="020F0502020204030204" pitchFamily="34" charset="0"/>
              <a:cs typeface="Calibri" panose="020F0502020204030204" pitchFamily="34" charset="0"/>
            </a:endParaRPr>
          </a:p>
          <a:p>
            <a:r>
              <a:rPr lang="en-US" sz="1400" b="1" dirty="0"/>
              <a:t>Invoking Methods in </a:t>
            </a:r>
            <a:r>
              <a:rPr lang="en-US" sz="1400" b="1" dirty="0" smtClean="0"/>
              <a:t>OGNL</a:t>
            </a:r>
            <a:endParaRPr lang="en-US" sz="1400" b="1" dirty="0">
              <a:latin typeface="Calibri" panose="020F0502020204030204" pitchFamily="34" charset="0"/>
              <a:cs typeface="Calibri" panose="020F0502020204030204" pitchFamily="34" charset="0"/>
            </a:endParaRPr>
          </a:p>
          <a:p>
            <a:endParaRPr lang="en-US" dirty="0" smtClean="0"/>
          </a:p>
          <a:p>
            <a:pPr marL="228600" indent="-228600">
              <a:buFont typeface="+mj-lt"/>
              <a:buAutoNum type="arabicPeriod"/>
            </a:pPr>
            <a:r>
              <a:rPr lang="en-US" sz="1100" b="1" dirty="0">
                <a:latin typeface="Calibri" panose="020F0502020204030204" pitchFamily="34" charset="0"/>
                <a:cs typeface="Calibri" panose="020F0502020204030204" pitchFamily="34" charset="0"/>
              </a:rPr>
              <a:t>Basic Method </a:t>
            </a:r>
            <a:r>
              <a:rPr lang="en-US" sz="1100" b="1" dirty="0" smtClean="0">
                <a:latin typeface="Calibri" panose="020F0502020204030204" pitchFamily="34" charset="0"/>
                <a:cs typeface="Calibri" panose="020F0502020204030204" pitchFamily="34" charset="0"/>
              </a:rPr>
              <a:t>Invocation:</a:t>
            </a:r>
          </a:p>
          <a:p>
            <a:endParaRPr lang="en-US" sz="1100" dirty="0" smtClean="0">
              <a:latin typeface="Calibri" panose="020F0502020204030204" pitchFamily="34" charset="0"/>
              <a:cs typeface="Calibri" panose="020F0502020204030204" pitchFamily="34" charset="0"/>
            </a:endParaRPr>
          </a:p>
          <a:p>
            <a:r>
              <a:rPr lang="en-US" sz="1100" dirty="0" smtClean="0">
                <a:latin typeface="Calibri" panose="020F0502020204030204" pitchFamily="34" charset="0"/>
                <a:cs typeface="Calibri" panose="020F0502020204030204" pitchFamily="34" charset="0"/>
              </a:rPr>
              <a:t>You can call a method on an object using dot notation. For example:</a:t>
            </a:r>
          </a:p>
          <a:p>
            <a:r>
              <a:rPr lang="en-US" sz="1100" b="1" dirty="0" err="1" smtClean="0">
                <a:latin typeface="Calibri" panose="020F0502020204030204" pitchFamily="34" charset="0"/>
                <a:cs typeface="Calibri" panose="020F0502020204030204" pitchFamily="34" charset="0"/>
              </a:rPr>
              <a:t>person.getName</a:t>
            </a:r>
            <a:r>
              <a:rPr lang="en-US" sz="1100" b="1" dirty="0">
                <a:latin typeface="Calibri" panose="020F0502020204030204" pitchFamily="34" charset="0"/>
                <a:cs typeface="Calibri" panose="020F0502020204030204" pitchFamily="34" charset="0"/>
              </a:rPr>
              <a:t>()</a:t>
            </a:r>
          </a:p>
          <a:p>
            <a:r>
              <a:rPr lang="en-US" sz="1100" dirty="0">
                <a:latin typeface="Calibri" panose="020F0502020204030204" pitchFamily="34" charset="0"/>
                <a:cs typeface="Calibri" panose="020F0502020204030204" pitchFamily="34" charset="0"/>
              </a:rPr>
              <a:t>This expression would invoke the </a:t>
            </a:r>
            <a:r>
              <a:rPr lang="en-US" sz="1100" b="1" dirty="0" err="1">
                <a:latin typeface="Calibri" panose="020F0502020204030204" pitchFamily="34" charset="0"/>
                <a:cs typeface="Calibri" panose="020F0502020204030204" pitchFamily="34" charset="0"/>
              </a:rPr>
              <a:t>getName</a:t>
            </a:r>
            <a:r>
              <a:rPr lang="en-US" sz="1100" dirty="0">
                <a:latin typeface="Calibri" panose="020F0502020204030204" pitchFamily="34" charset="0"/>
                <a:cs typeface="Calibri" panose="020F0502020204030204" pitchFamily="34" charset="0"/>
              </a:rPr>
              <a:t> method on the </a:t>
            </a:r>
            <a:r>
              <a:rPr lang="en-US" sz="1100" b="1" dirty="0">
                <a:latin typeface="Calibri" panose="020F0502020204030204" pitchFamily="34" charset="0"/>
                <a:cs typeface="Calibri" panose="020F0502020204030204" pitchFamily="34" charset="0"/>
              </a:rPr>
              <a:t>person</a:t>
            </a:r>
            <a:r>
              <a:rPr lang="en-US" sz="1100" dirty="0">
                <a:latin typeface="Calibri" panose="020F0502020204030204" pitchFamily="34" charset="0"/>
                <a:cs typeface="Calibri" panose="020F0502020204030204" pitchFamily="34" charset="0"/>
              </a:rPr>
              <a:t> object and return its result</a:t>
            </a:r>
            <a:r>
              <a:rPr lang="en-US" sz="1100" dirty="0" smtClean="0">
                <a:latin typeface="Calibri" panose="020F0502020204030204" pitchFamily="34" charset="0"/>
                <a:cs typeface="Calibri" panose="020F0502020204030204" pitchFamily="34" charset="0"/>
              </a:rPr>
              <a:t>.</a:t>
            </a:r>
          </a:p>
          <a:p>
            <a:endParaRPr lang="en-US" sz="1100" dirty="0" smtClean="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2. </a:t>
            </a:r>
            <a:r>
              <a:rPr lang="en-US" sz="1100" b="1" dirty="0" smtClean="0">
                <a:latin typeface="Calibri" panose="020F0502020204030204" pitchFamily="34" charset="0"/>
                <a:cs typeface="Calibri" panose="020F0502020204030204" pitchFamily="34" charset="0"/>
              </a:rPr>
              <a:t> Method </a:t>
            </a:r>
            <a:r>
              <a:rPr lang="en-US" sz="1100" b="1" dirty="0">
                <a:latin typeface="Calibri" panose="020F0502020204030204" pitchFamily="34" charset="0"/>
                <a:cs typeface="Calibri" panose="020F0502020204030204" pitchFamily="34" charset="0"/>
              </a:rPr>
              <a:t>Arguments:</a:t>
            </a:r>
          </a:p>
          <a:p>
            <a:endParaRPr lang="en-US" sz="1100" dirty="0">
              <a:latin typeface="Calibri" panose="020F0502020204030204" pitchFamily="34" charset="0"/>
              <a:cs typeface="Calibri" panose="020F0502020204030204" pitchFamily="34" charset="0"/>
            </a:endParaRPr>
          </a:p>
          <a:p>
            <a:r>
              <a:rPr lang="en-US" sz="1100" dirty="0">
                <a:latin typeface="Calibri" panose="020F0502020204030204" pitchFamily="34" charset="0"/>
                <a:cs typeface="Calibri" panose="020F0502020204030204" pitchFamily="34" charset="0"/>
              </a:rPr>
              <a:t>If a method requires arguments, you can pass them in the expression. For example:</a:t>
            </a:r>
          </a:p>
          <a:p>
            <a:r>
              <a:rPr lang="en-US" sz="1100" b="1" dirty="0" err="1" smtClean="0">
                <a:latin typeface="Calibri" panose="020F0502020204030204" pitchFamily="34" charset="0"/>
                <a:cs typeface="Calibri" panose="020F0502020204030204" pitchFamily="34" charset="0"/>
              </a:rPr>
              <a:t>person.setName</a:t>
            </a:r>
            <a:r>
              <a:rPr lang="en-US" sz="1100" b="1" dirty="0">
                <a:latin typeface="Calibri" panose="020F0502020204030204" pitchFamily="34" charset="0"/>
                <a:cs typeface="Calibri" panose="020F0502020204030204" pitchFamily="34" charset="0"/>
              </a:rPr>
              <a:t>("Alice")</a:t>
            </a:r>
          </a:p>
          <a:p>
            <a:r>
              <a:rPr lang="en-US" sz="1100" dirty="0">
                <a:latin typeface="Calibri" panose="020F0502020204030204" pitchFamily="34" charset="0"/>
                <a:cs typeface="Calibri" panose="020F0502020204030204" pitchFamily="34" charset="0"/>
              </a:rPr>
              <a:t>This expression calls the </a:t>
            </a:r>
            <a:r>
              <a:rPr lang="en-US" sz="1100" b="1" dirty="0" err="1">
                <a:latin typeface="Calibri" panose="020F0502020204030204" pitchFamily="34" charset="0"/>
                <a:cs typeface="Calibri" panose="020F0502020204030204" pitchFamily="34" charset="0"/>
              </a:rPr>
              <a:t>setName</a:t>
            </a:r>
            <a:r>
              <a:rPr lang="en-US" sz="1100" dirty="0">
                <a:latin typeface="Calibri" panose="020F0502020204030204" pitchFamily="34" charset="0"/>
                <a:cs typeface="Calibri" panose="020F0502020204030204" pitchFamily="34" charset="0"/>
              </a:rPr>
              <a:t> method on the </a:t>
            </a:r>
            <a:r>
              <a:rPr lang="en-US" sz="1100" b="1" dirty="0">
                <a:latin typeface="Calibri" panose="020F0502020204030204" pitchFamily="34" charset="0"/>
                <a:cs typeface="Calibri" panose="020F0502020204030204" pitchFamily="34" charset="0"/>
              </a:rPr>
              <a:t>person</a:t>
            </a:r>
            <a:r>
              <a:rPr lang="en-US" sz="1100" dirty="0">
                <a:latin typeface="Calibri" panose="020F0502020204030204" pitchFamily="34" charset="0"/>
                <a:cs typeface="Calibri" panose="020F0502020204030204" pitchFamily="34" charset="0"/>
              </a:rPr>
              <a:t> object with "</a:t>
            </a:r>
            <a:r>
              <a:rPr lang="en-US" sz="1100" b="1" dirty="0">
                <a:latin typeface="Calibri" panose="020F0502020204030204" pitchFamily="34" charset="0"/>
                <a:cs typeface="Calibri" panose="020F0502020204030204" pitchFamily="34" charset="0"/>
              </a:rPr>
              <a:t>Alice</a:t>
            </a:r>
            <a:r>
              <a:rPr lang="en-US" sz="1100" dirty="0">
                <a:latin typeface="Calibri" panose="020F0502020204030204" pitchFamily="34" charset="0"/>
                <a:cs typeface="Calibri" panose="020F0502020204030204" pitchFamily="34" charset="0"/>
              </a:rPr>
              <a:t>" as the argument.</a:t>
            </a:r>
            <a:endParaRPr lang="en-US" sz="1100" dirty="0" smtClean="0">
              <a:latin typeface="Calibri" panose="020F0502020204030204" pitchFamily="34" charset="0"/>
              <a:cs typeface="Calibri" panose="020F0502020204030204" pitchFamily="34" charset="0"/>
            </a:endParaRPr>
          </a:p>
          <a:p>
            <a:endParaRPr lang="en-US" sz="1100" dirty="0">
              <a:latin typeface="Calibri" panose="020F0502020204030204" pitchFamily="34" charset="0"/>
              <a:cs typeface="Calibri" panose="020F0502020204030204" pitchFamily="34" charset="0"/>
            </a:endParaRPr>
          </a:p>
          <a:p>
            <a:r>
              <a:rPr lang="en-US" sz="1100" b="1" dirty="0" smtClean="0">
                <a:latin typeface="Calibri" panose="020F0502020204030204" pitchFamily="34" charset="0"/>
                <a:cs typeface="Calibri" panose="020F0502020204030204" pitchFamily="34" charset="0"/>
              </a:rPr>
              <a:t>3. Method </a:t>
            </a:r>
            <a:r>
              <a:rPr lang="en-US" sz="1100" b="1" dirty="0">
                <a:latin typeface="Calibri" panose="020F0502020204030204" pitchFamily="34" charset="0"/>
                <a:cs typeface="Calibri" panose="020F0502020204030204" pitchFamily="34" charset="0"/>
              </a:rPr>
              <a:t>with Multiple Arguments:</a:t>
            </a:r>
          </a:p>
          <a:p>
            <a:endParaRPr lang="en-US" sz="1100" dirty="0">
              <a:latin typeface="Calibri" panose="020F0502020204030204" pitchFamily="34" charset="0"/>
              <a:cs typeface="Calibri" panose="020F0502020204030204" pitchFamily="34" charset="0"/>
            </a:endParaRPr>
          </a:p>
          <a:p>
            <a:r>
              <a:rPr lang="en-US" sz="1100" dirty="0">
                <a:latin typeface="Calibri" panose="020F0502020204030204" pitchFamily="34" charset="0"/>
                <a:cs typeface="Calibri" panose="020F0502020204030204" pitchFamily="34" charset="0"/>
              </a:rPr>
              <a:t>For methods with multiple parameters, you can provide a comma-separated list of arguments. For example:</a:t>
            </a:r>
          </a:p>
          <a:p>
            <a:r>
              <a:rPr lang="en-US" sz="1100" b="1" dirty="0" err="1" smtClean="0">
                <a:latin typeface="Calibri" panose="020F0502020204030204" pitchFamily="34" charset="0"/>
                <a:cs typeface="Calibri" panose="020F0502020204030204" pitchFamily="34" charset="0"/>
              </a:rPr>
              <a:t>person.updateAddress</a:t>
            </a:r>
            <a:r>
              <a:rPr lang="en-US" sz="1100" b="1" dirty="0">
                <a:latin typeface="Calibri" panose="020F0502020204030204" pitchFamily="34" charset="0"/>
                <a:cs typeface="Calibri" panose="020F0502020204030204" pitchFamily="34" charset="0"/>
              </a:rPr>
              <a:t>("123 Main St", "Springfield")</a:t>
            </a:r>
          </a:p>
          <a:p>
            <a:r>
              <a:rPr lang="en-US" sz="1100" dirty="0">
                <a:latin typeface="Calibri" panose="020F0502020204030204" pitchFamily="34" charset="0"/>
                <a:cs typeface="Calibri" panose="020F0502020204030204" pitchFamily="34" charset="0"/>
              </a:rPr>
              <a:t>This would call the </a:t>
            </a:r>
            <a:r>
              <a:rPr lang="en-US" sz="1100" dirty="0" err="1">
                <a:latin typeface="Calibri" panose="020F0502020204030204" pitchFamily="34" charset="0"/>
                <a:cs typeface="Calibri" panose="020F0502020204030204" pitchFamily="34" charset="0"/>
              </a:rPr>
              <a:t>updateAddress</a:t>
            </a:r>
            <a:r>
              <a:rPr lang="en-US" sz="1100" dirty="0">
                <a:latin typeface="Calibri" panose="020F0502020204030204" pitchFamily="34" charset="0"/>
                <a:cs typeface="Calibri" panose="020F0502020204030204" pitchFamily="34" charset="0"/>
              </a:rPr>
              <a:t> method with "123 Main St" and "Springfield" as arguments.</a:t>
            </a:r>
          </a:p>
          <a:p>
            <a:endParaRPr lang="en-US" sz="1100" dirty="0">
              <a:latin typeface="Calibri" panose="020F0502020204030204" pitchFamily="34" charset="0"/>
              <a:cs typeface="Calibri" panose="020F0502020204030204" pitchFamily="34" charset="0"/>
            </a:endParaRPr>
          </a:p>
          <a:p>
            <a:r>
              <a:rPr lang="en-US" sz="1100" b="1" dirty="0">
                <a:latin typeface="Calibri" panose="020F0502020204030204" pitchFamily="34" charset="0"/>
                <a:cs typeface="Calibri" panose="020F0502020204030204" pitchFamily="34" charset="0"/>
              </a:rPr>
              <a:t>4. Using Methods with Collections:</a:t>
            </a:r>
          </a:p>
          <a:p>
            <a:endParaRPr lang="en-US" sz="1100" dirty="0">
              <a:latin typeface="Calibri" panose="020F0502020204030204" pitchFamily="34" charset="0"/>
              <a:cs typeface="Calibri" panose="020F0502020204030204" pitchFamily="34" charset="0"/>
            </a:endParaRPr>
          </a:p>
          <a:p>
            <a:r>
              <a:rPr lang="en-US" sz="1100" dirty="0">
                <a:latin typeface="Calibri" panose="020F0502020204030204" pitchFamily="34" charset="0"/>
                <a:cs typeface="Calibri" panose="020F0502020204030204" pitchFamily="34" charset="0"/>
              </a:rPr>
              <a:t>OGNL allows you to call methods on elements within collections. For example, if you have a list of people and want to call a method on each person, you might use:</a:t>
            </a:r>
          </a:p>
          <a:p>
            <a:r>
              <a:rPr lang="en-US" sz="1100" b="1" dirty="0">
                <a:latin typeface="Calibri" panose="020F0502020204030204" pitchFamily="34" charset="0"/>
                <a:cs typeface="Calibri" panose="020F0502020204030204" pitchFamily="34" charset="0"/>
              </a:rPr>
              <a:t>people[0].</a:t>
            </a:r>
            <a:r>
              <a:rPr lang="en-US" sz="1100" b="1" dirty="0" err="1">
                <a:latin typeface="Calibri" panose="020F0502020204030204" pitchFamily="34" charset="0"/>
                <a:cs typeface="Calibri" panose="020F0502020204030204" pitchFamily="34" charset="0"/>
              </a:rPr>
              <a:t>getName</a:t>
            </a:r>
            <a:r>
              <a:rPr lang="en-US" sz="1100" b="1" dirty="0">
                <a:latin typeface="Calibri" panose="020F0502020204030204" pitchFamily="34" charset="0"/>
                <a:cs typeface="Calibri" panose="020F0502020204030204" pitchFamily="34" charset="0"/>
              </a:rPr>
              <a:t>()</a:t>
            </a:r>
          </a:p>
          <a:p>
            <a:r>
              <a:rPr lang="en-US" sz="1100" dirty="0">
                <a:latin typeface="Calibri" panose="020F0502020204030204" pitchFamily="34" charset="0"/>
                <a:cs typeface="Calibri" panose="020F0502020204030204" pitchFamily="34" charset="0"/>
              </a:rPr>
              <a:t>This expression gets the name of the first person in the </a:t>
            </a:r>
            <a:r>
              <a:rPr lang="en-US" sz="1100" b="1" dirty="0">
                <a:latin typeface="Calibri" panose="020F0502020204030204" pitchFamily="34" charset="0"/>
                <a:cs typeface="Calibri" panose="020F0502020204030204" pitchFamily="34" charset="0"/>
              </a:rPr>
              <a:t>people</a:t>
            </a:r>
            <a:r>
              <a:rPr lang="en-US" sz="1100" dirty="0">
                <a:latin typeface="Calibri" panose="020F0502020204030204" pitchFamily="34" charset="0"/>
                <a:cs typeface="Calibri" panose="020F0502020204030204" pitchFamily="34" charset="0"/>
              </a:rPr>
              <a:t> list.</a:t>
            </a:r>
          </a:p>
          <a:p>
            <a:endParaRPr lang="en-US" sz="1100" dirty="0">
              <a:latin typeface="Calibri" panose="020F0502020204030204" pitchFamily="34" charset="0"/>
              <a:cs typeface="Calibri" panose="020F0502020204030204" pitchFamily="34" charset="0"/>
            </a:endParaRPr>
          </a:p>
          <a:p>
            <a:r>
              <a:rPr lang="en-US" sz="1100" b="1" dirty="0" smtClean="0">
                <a:latin typeface="Calibri" panose="020F0502020204030204" pitchFamily="34" charset="0"/>
                <a:cs typeface="Calibri" panose="020F0502020204030204" pitchFamily="34" charset="0"/>
              </a:rPr>
              <a:t>5. Method </a:t>
            </a:r>
            <a:r>
              <a:rPr lang="en-US" sz="1100" b="1" dirty="0">
                <a:latin typeface="Calibri" panose="020F0502020204030204" pitchFamily="34" charset="0"/>
                <a:cs typeface="Calibri" panose="020F0502020204030204" pitchFamily="34" charset="0"/>
              </a:rPr>
              <a:t>Invocation with Dynamic Values:</a:t>
            </a:r>
          </a:p>
          <a:p>
            <a:endParaRPr lang="en-US" sz="1100" dirty="0">
              <a:latin typeface="Calibri" panose="020F0502020204030204" pitchFamily="34" charset="0"/>
              <a:cs typeface="Calibri" panose="020F0502020204030204" pitchFamily="34" charset="0"/>
            </a:endParaRPr>
          </a:p>
          <a:p>
            <a:r>
              <a:rPr lang="en-US" sz="1100" dirty="0">
                <a:latin typeface="Calibri" panose="020F0502020204030204" pitchFamily="34" charset="0"/>
                <a:cs typeface="Calibri" panose="020F0502020204030204" pitchFamily="34" charset="0"/>
              </a:rPr>
              <a:t>OGNL expressions can also handle dynamic values for method parameters. For example:</a:t>
            </a:r>
          </a:p>
          <a:p>
            <a:r>
              <a:rPr lang="en-US" sz="1100" b="1" dirty="0" err="1">
                <a:latin typeface="Calibri" panose="020F0502020204030204" pitchFamily="34" charset="0"/>
                <a:cs typeface="Calibri" panose="020F0502020204030204" pitchFamily="34" charset="0"/>
              </a:rPr>
              <a:t>person.updateAddress</a:t>
            </a:r>
            <a:r>
              <a:rPr lang="en-US" sz="1100" b="1" dirty="0">
                <a:latin typeface="Calibri" panose="020F0502020204030204" pitchFamily="34" charset="0"/>
                <a:cs typeface="Calibri" panose="020F0502020204030204" pitchFamily="34" charset="0"/>
              </a:rPr>
              <a:t>(#address, #city)</a:t>
            </a:r>
          </a:p>
          <a:p>
            <a:r>
              <a:rPr lang="en-US" sz="1100" dirty="0">
                <a:latin typeface="Calibri" panose="020F0502020204030204" pitchFamily="34" charset="0"/>
                <a:cs typeface="Calibri" panose="020F0502020204030204" pitchFamily="34" charset="0"/>
              </a:rPr>
              <a:t>Here, #</a:t>
            </a:r>
            <a:r>
              <a:rPr lang="en-US" sz="1100" b="1" dirty="0">
                <a:latin typeface="Calibri" panose="020F0502020204030204" pitchFamily="34" charset="0"/>
                <a:cs typeface="Calibri" panose="020F0502020204030204" pitchFamily="34" charset="0"/>
              </a:rPr>
              <a:t>address</a:t>
            </a:r>
            <a:r>
              <a:rPr lang="en-US" sz="1100" dirty="0">
                <a:latin typeface="Calibri" panose="020F0502020204030204" pitchFamily="34" charset="0"/>
                <a:cs typeface="Calibri" panose="020F0502020204030204" pitchFamily="34" charset="0"/>
              </a:rPr>
              <a:t> and #</a:t>
            </a:r>
            <a:r>
              <a:rPr lang="en-US" sz="1100" b="1" dirty="0">
                <a:latin typeface="Calibri" panose="020F0502020204030204" pitchFamily="34" charset="0"/>
                <a:cs typeface="Calibri" panose="020F0502020204030204" pitchFamily="34" charset="0"/>
              </a:rPr>
              <a:t>city</a:t>
            </a:r>
            <a:r>
              <a:rPr lang="en-US" sz="1100" dirty="0">
                <a:latin typeface="Calibri" panose="020F0502020204030204" pitchFamily="34" charset="0"/>
                <a:cs typeface="Calibri" panose="020F0502020204030204" pitchFamily="34" charset="0"/>
              </a:rPr>
              <a:t> are variables in the OGNL context that are passed as parameters to the </a:t>
            </a:r>
            <a:r>
              <a:rPr lang="en-US" sz="1100" b="1" dirty="0" err="1">
                <a:latin typeface="Calibri" panose="020F0502020204030204" pitchFamily="34" charset="0"/>
                <a:cs typeface="Calibri" panose="020F0502020204030204" pitchFamily="34" charset="0"/>
              </a:rPr>
              <a:t>updateAddress</a:t>
            </a:r>
            <a:r>
              <a:rPr lang="en-US" sz="1100" dirty="0">
                <a:latin typeface="Calibri" panose="020F0502020204030204" pitchFamily="34" charset="0"/>
                <a:cs typeface="Calibri" panose="020F0502020204030204" pitchFamily="34" charset="0"/>
              </a:rPr>
              <a:t> method.</a:t>
            </a:r>
          </a:p>
        </p:txBody>
      </p:sp>
    </p:spTree>
    <p:extLst>
      <p:ext uri="{BB962C8B-B14F-4D97-AF65-F5344CB8AC3E}">
        <p14:creationId xmlns:p14="http://schemas.microsoft.com/office/powerpoint/2010/main" val="1707267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37454" cy="6678751"/>
          </a:xfrm>
          <a:prstGeom prst="rect">
            <a:avLst/>
          </a:prstGeom>
          <a:noFill/>
        </p:spPr>
        <p:txBody>
          <a:bodyPr wrap="square" rtlCol="0">
            <a:spAutoFit/>
          </a:bodyPr>
          <a:lstStyle/>
          <a:p>
            <a:r>
              <a:rPr lang="en-US" sz="1400" b="1" dirty="0"/>
              <a:t>Arrays in OGNL</a:t>
            </a:r>
          </a:p>
          <a:p>
            <a:endParaRPr lang="en-US" dirty="0" smtClean="0"/>
          </a:p>
          <a:p>
            <a:r>
              <a:rPr lang="en-US" sz="1200" dirty="0">
                <a:latin typeface="Calibri" panose="020F0502020204030204" pitchFamily="34" charset="0"/>
                <a:cs typeface="Calibri" panose="020F0502020204030204" pitchFamily="34" charset="0"/>
              </a:rPr>
              <a:t>In OGNL, arrays are handled similarly to how they are in Java, with additional capabilities for dynamic expression evaluation. You can access and modify array elements using indexing, retrieve the array’s length, and work with arrays within collections. OGNL provides a flexible way to interact with arrays in a dynamic and context-sensitive manner</a:t>
            </a:r>
            <a:r>
              <a:rPr lang="en-US" sz="1200" dirty="0" smtClean="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r>
              <a:rPr lang="en-US" sz="1200" b="1" dirty="0">
                <a:solidFill>
                  <a:schemeClr val="accent1">
                    <a:lumMod val="75000"/>
                  </a:schemeClr>
                </a:solidFill>
                <a:latin typeface="Calibri" panose="020F0502020204030204" pitchFamily="34" charset="0"/>
                <a:cs typeface="Calibri" panose="020F0502020204030204" pitchFamily="34" charset="0"/>
              </a:rPr>
              <a:t>Accessing Array Elements</a:t>
            </a:r>
          </a:p>
          <a:p>
            <a:endParaRPr lang="en-US" sz="1200"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q"/>
            </a:pPr>
            <a:r>
              <a:rPr lang="en-US" sz="1200" b="1" dirty="0">
                <a:latin typeface="Calibri" panose="020F0502020204030204" pitchFamily="34" charset="0"/>
                <a:cs typeface="Calibri" panose="020F0502020204030204" pitchFamily="34" charset="0"/>
              </a:rPr>
              <a:t>Indexing Arrays: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You can access individual elements of an array using square bracket notation. For example:</a:t>
            </a:r>
          </a:p>
          <a:p>
            <a:r>
              <a:rPr lang="en-US" sz="1200" b="1" dirty="0" err="1">
                <a:latin typeface="Calibri" panose="020F0502020204030204" pitchFamily="34" charset="0"/>
                <a:cs typeface="Calibri" panose="020F0502020204030204" pitchFamily="34" charset="0"/>
              </a:rPr>
              <a:t>myArray</a:t>
            </a:r>
            <a:r>
              <a:rPr lang="en-US" sz="1200" b="1" dirty="0">
                <a:latin typeface="Calibri" panose="020F0502020204030204" pitchFamily="34" charset="0"/>
                <a:cs typeface="Calibri" panose="020F0502020204030204" pitchFamily="34" charset="0"/>
              </a:rPr>
              <a:t>[0]</a:t>
            </a:r>
          </a:p>
          <a:p>
            <a:r>
              <a:rPr lang="en-US" sz="1200" dirty="0">
                <a:latin typeface="Calibri" panose="020F0502020204030204" pitchFamily="34" charset="0"/>
                <a:cs typeface="Calibri" panose="020F0502020204030204" pitchFamily="34" charset="0"/>
              </a:rPr>
              <a:t>This expression retrieves the first element of the array </a:t>
            </a:r>
            <a:r>
              <a:rPr lang="en-US" sz="1200" b="1" dirty="0" err="1">
                <a:latin typeface="Calibri" panose="020F0502020204030204" pitchFamily="34" charset="0"/>
                <a:cs typeface="Calibri" panose="020F0502020204030204" pitchFamily="34" charset="0"/>
              </a:rPr>
              <a:t>myArray</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q"/>
            </a:pPr>
            <a:r>
              <a:rPr lang="en-US" sz="1200" b="1" dirty="0">
                <a:latin typeface="Calibri" panose="020F0502020204030204" pitchFamily="34" charset="0"/>
                <a:cs typeface="Calibri" panose="020F0502020204030204" pitchFamily="34" charset="0"/>
              </a:rPr>
              <a:t>Array Length:</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You can get the length of an array using the </a:t>
            </a:r>
            <a:r>
              <a:rPr lang="en-US" sz="1200" b="1" dirty="0">
                <a:latin typeface="Calibri" panose="020F0502020204030204" pitchFamily="34" charset="0"/>
                <a:cs typeface="Calibri" panose="020F0502020204030204" pitchFamily="34" charset="0"/>
              </a:rPr>
              <a:t>.length </a:t>
            </a:r>
            <a:r>
              <a:rPr lang="en-US" sz="1200" dirty="0">
                <a:latin typeface="Calibri" panose="020F0502020204030204" pitchFamily="34" charset="0"/>
                <a:cs typeface="Calibri" panose="020F0502020204030204" pitchFamily="34" charset="0"/>
              </a:rPr>
              <a:t>property:</a:t>
            </a:r>
          </a:p>
          <a:p>
            <a:r>
              <a:rPr lang="en-US" sz="1200" b="1" dirty="0" err="1">
                <a:latin typeface="Calibri" panose="020F0502020204030204" pitchFamily="34" charset="0"/>
                <a:cs typeface="Calibri" panose="020F0502020204030204" pitchFamily="34" charset="0"/>
              </a:rPr>
              <a:t>myArray.length</a:t>
            </a:r>
            <a:endParaRPr lang="en-US" sz="1200" b="1"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This returns the number of elements in the array </a:t>
            </a:r>
            <a:r>
              <a:rPr lang="en-US" sz="1200" b="1" dirty="0" err="1">
                <a:latin typeface="Calibri" panose="020F0502020204030204" pitchFamily="34" charset="0"/>
                <a:cs typeface="Calibri" panose="020F0502020204030204" pitchFamily="34" charset="0"/>
              </a:rPr>
              <a:t>myArray</a:t>
            </a:r>
            <a:r>
              <a:rPr lang="en-US" sz="1200" dirty="0" smtClean="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endParaRPr lang="en-US" sz="1200" b="1" dirty="0" smtClean="0">
              <a:solidFill>
                <a:schemeClr val="accent1">
                  <a:lumMod val="75000"/>
                </a:schemeClr>
              </a:solidFill>
              <a:latin typeface="Calibri" panose="020F0502020204030204" pitchFamily="34" charset="0"/>
              <a:cs typeface="Calibri" panose="020F0502020204030204" pitchFamily="34" charset="0"/>
            </a:endParaRPr>
          </a:p>
          <a:p>
            <a:r>
              <a:rPr lang="en-US" sz="1200" b="1" dirty="0">
                <a:solidFill>
                  <a:schemeClr val="accent1">
                    <a:lumMod val="75000"/>
                  </a:schemeClr>
                </a:solidFill>
                <a:latin typeface="Calibri" panose="020F0502020204030204" pitchFamily="34" charset="0"/>
                <a:cs typeface="Calibri" panose="020F0502020204030204" pitchFamily="34" charset="0"/>
              </a:rPr>
              <a:t>Manipulating Arrays</a:t>
            </a:r>
          </a:p>
          <a:p>
            <a:endParaRPr lang="en-US" sz="1200"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q"/>
            </a:pPr>
            <a:r>
              <a:rPr lang="en-US" sz="1200" b="1" dirty="0">
                <a:latin typeface="Calibri" panose="020F0502020204030204" pitchFamily="34" charset="0"/>
                <a:cs typeface="Calibri" panose="020F0502020204030204" pitchFamily="34" charset="0"/>
              </a:rPr>
              <a:t>Setting Array Elements:</a:t>
            </a:r>
          </a:p>
          <a:p>
            <a:endParaRPr lang="en-US" sz="1200" dirty="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OGNL allows you to set the value of an array element by specifying the index. For example:</a:t>
            </a:r>
          </a:p>
          <a:p>
            <a:r>
              <a:rPr lang="en-US" sz="1200" b="1" dirty="0" err="1" smtClean="0">
                <a:latin typeface="Calibri" panose="020F0502020204030204" pitchFamily="34" charset="0"/>
                <a:cs typeface="Calibri" panose="020F0502020204030204" pitchFamily="34" charset="0"/>
              </a:rPr>
              <a:t>myArray</a:t>
            </a:r>
            <a:r>
              <a:rPr lang="en-US" sz="1200" b="1" dirty="0" smtClean="0">
                <a:latin typeface="Calibri" panose="020F0502020204030204" pitchFamily="34" charset="0"/>
                <a:cs typeface="Calibri" panose="020F0502020204030204" pitchFamily="34" charset="0"/>
              </a:rPr>
              <a:t>[1] = "New Value"</a:t>
            </a:r>
          </a:p>
          <a:p>
            <a:r>
              <a:rPr lang="en-US" sz="1200" dirty="0" smtClean="0">
                <a:latin typeface="Calibri" panose="020F0502020204030204" pitchFamily="34" charset="0"/>
                <a:cs typeface="Calibri" panose="020F0502020204030204" pitchFamily="34" charset="0"/>
              </a:rPr>
              <a:t>This </a:t>
            </a:r>
            <a:r>
              <a:rPr lang="en-US" sz="1200" dirty="0">
                <a:latin typeface="Calibri" panose="020F0502020204030204" pitchFamily="34" charset="0"/>
                <a:cs typeface="Calibri" panose="020F0502020204030204" pitchFamily="34" charset="0"/>
              </a:rPr>
              <a:t>sets the second element of </a:t>
            </a:r>
            <a:r>
              <a:rPr lang="en-US" sz="1200" b="1" dirty="0" err="1">
                <a:latin typeface="Calibri" panose="020F0502020204030204" pitchFamily="34" charset="0"/>
                <a:cs typeface="Calibri" panose="020F0502020204030204" pitchFamily="34" charset="0"/>
              </a:rPr>
              <a:t>myArray</a:t>
            </a:r>
            <a:r>
              <a:rPr lang="en-US" sz="1200" dirty="0">
                <a:latin typeface="Calibri" panose="020F0502020204030204" pitchFamily="34" charset="0"/>
                <a:cs typeface="Calibri" panose="020F0502020204030204" pitchFamily="34" charset="0"/>
              </a:rPr>
              <a:t> to "</a:t>
            </a:r>
            <a:r>
              <a:rPr lang="en-US" sz="1200" b="1" dirty="0">
                <a:latin typeface="Calibri" panose="020F0502020204030204" pitchFamily="34" charset="0"/>
                <a:cs typeface="Calibri" panose="020F0502020204030204" pitchFamily="34" charset="0"/>
              </a:rPr>
              <a:t>New Value</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q"/>
            </a:pPr>
            <a:r>
              <a:rPr lang="en-US" sz="1200" b="1" dirty="0">
                <a:latin typeface="Calibri" panose="020F0502020204030204" pitchFamily="34" charset="0"/>
                <a:cs typeface="Calibri" panose="020F0502020204030204" pitchFamily="34" charset="0"/>
              </a:rPr>
              <a:t>Using Variables: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You can use OGNL variables to dynamically access or modify array elements. For example:</a:t>
            </a:r>
          </a:p>
          <a:p>
            <a:r>
              <a:rPr lang="en-US" sz="1200" dirty="0">
                <a:latin typeface="Calibri" panose="020F0502020204030204" pitchFamily="34" charset="0"/>
                <a:cs typeface="Calibri" panose="020F0502020204030204" pitchFamily="34" charset="0"/>
              </a:rPr>
              <a:t>#index = 2</a:t>
            </a:r>
          </a:p>
          <a:p>
            <a:r>
              <a:rPr lang="en-US" sz="1200" b="1" dirty="0" err="1">
                <a:latin typeface="Calibri" panose="020F0502020204030204" pitchFamily="34" charset="0"/>
                <a:cs typeface="Calibri" panose="020F0502020204030204" pitchFamily="34" charset="0"/>
              </a:rPr>
              <a:t>myArray</a:t>
            </a:r>
            <a:r>
              <a:rPr lang="en-US" sz="1200" b="1" dirty="0">
                <a:latin typeface="Calibri" panose="020F0502020204030204" pitchFamily="34" charset="0"/>
                <a:cs typeface="Calibri" panose="020F0502020204030204" pitchFamily="34" charset="0"/>
              </a:rPr>
              <a:t>[#index]</a:t>
            </a:r>
          </a:p>
          <a:p>
            <a:r>
              <a:rPr lang="en-US" sz="1200" dirty="0">
                <a:latin typeface="Calibri" panose="020F0502020204030204" pitchFamily="34" charset="0"/>
                <a:cs typeface="Calibri" panose="020F0502020204030204" pitchFamily="34" charset="0"/>
              </a:rPr>
              <a:t>This expression dynamically accesses the element at </a:t>
            </a:r>
            <a:r>
              <a:rPr lang="en-US" sz="1200" b="1" dirty="0">
                <a:latin typeface="Calibri" panose="020F0502020204030204" pitchFamily="34" charset="0"/>
                <a:cs typeface="Calibri" panose="020F0502020204030204" pitchFamily="34" charset="0"/>
              </a:rPr>
              <a:t>index 2 </a:t>
            </a:r>
            <a:r>
              <a:rPr lang="en-US" sz="1200" dirty="0">
                <a:latin typeface="Calibri" panose="020F0502020204030204" pitchFamily="34" charset="0"/>
                <a:cs typeface="Calibri" panose="020F0502020204030204" pitchFamily="34" charset="0"/>
              </a:rPr>
              <a:t>of </a:t>
            </a:r>
            <a:r>
              <a:rPr lang="en-US" sz="1200" b="1" dirty="0" err="1">
                <a:latin typeface="Calibri" panose="020F0502020204030204" pitchFamily="34" charset="0"/>
                <a:cs typeface="Calibri" panose="020F0502020204030204" pitchFamily="34" charset="0"/>
              </a:rPr>
              <a:t>myArray</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7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1887200" cy="6524863"/>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Working with Arrays in Collections</a:t>
            </a:r>
          </a:p>
          <a:p>
            <a:endParaRPr lang="en-US" dirty="0"/>
          </a:p>
          <a:p>
            <a:pPr marL="171450" indent="-171450">
              <a:buFont typeface="Wingdings" panose="05000000000000000000" pitchFamily="2" charset="2"/>
              <a:buChar char="q"/>
            </a:pPr>
            <a:r>
              <a:rPr lang="en-US" sz="1200" b="1" dirty="0">
                <a:latin typeface="Calibri" panose="020F0502020204030204" pitchFamily="34" charset="0"/>
                <a:cs typeface="Calibri" panose="020F0502020204030204" pitchFamily="34" charset="0"/>
              </a:rPr>
              <a:t>Arrays within Collections: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If you have an array stored in a collection, such as a list of arrays, you can access elements in the arrays using nested indexing. For example:</a:t>
            </a:r>
          </a:p>
          <a:p>
            <a:r>
              <a:rPr lang="en-US" sz="1200" b="1" dirty="0" err="1">
                <a:latin typeface="Calibri" panose="020F0502020204030204" pitchFamily="34" charset="0"/>
                <a:cs typeface="Calibri" panose="020F0502020204030204" pitchFamily="34" charset="0"/>
              </a:rPr>
              <a:t>myList</a:t>
            </a:r>
            <a:r>
              <a:rPr lang="en-US" sz="1200" b="1" dirty="0">
                <a:latin typeface="Calibri" panose="020F0502020204030204" pitchFamily="34" charset="0"/>
                <a:cs typeface="Calibri" panose="020F0502020204030204" pitchFamily="34" charset="0"/>
              </a:rPr>
              <a:t>[0][1]</a:t>
            </a:r>
          </a:p>
          <a:p>
            <a:r>
              <a:rPr lang="en-US" sz="1200" dirty="0">
                <a:latin typeface="Calibri" panose="020F0502020204030204" pitchFamily="34" charset="0"/>
                <a:cs typeface="Calibri" panose="020F0502020204030204" pitchFamily="34" charset="0"/>
              </a:rPr>
              <a:t>This expression retrieves the </a:t>
            </a:r>
            <a:r>
              <a:rPr lang="en-US" sz="1200" b="1" dirty="0">
                <a:latin typeface="Calibri" panose="020F0502020204030204" pitchFamily="34" charset="0"/>
                <a:cs typeface="Calibri" panose="020F0502020204030204" pitchFamily="34" charset="0"/>
              </a:rPr>
              <a:t>element at index 1 of the array that is the first element in </a:t>
            </a:r>
            <a:r>
              <a:rPr lang="en-US" sz="1200" b="1" dirty="0" err="1">
                <a:latin typeface="Calibri" panose="020F0502020204030204" pitchFamily="34" charset="0"/>
                <a:cs typeface="Calibri" panose="020F0502020204030204" pitchFamily="34" charset="0"/>
              </a:rPr>
              <a:t>myList</a:t>
            </a:r>
            <a:r>
              <a:rPr lang="en-US" sz="1200" b="1"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Iterating Over Arrays:</a:t>
            </a:r>
          </a:p>
          <a:p>
            <a:r>
              <a:rPr lang="en-US" sz="1200" dirty="0">
                <a:latin typeface="Calibri" panose="020F0502020204030204" pitchFamily="34" charset="0"/>
                <a:cs typeface="Calibri" panose="020F0502020204030204" pitchFamily="34" charset="0"/>
              </a:rPr>
              <a:t>OGNL supports iteration over arrays using its built-in features. For example, you might iterate over an array to perform operations on each element.</a:t>
            </a:r>
          </a:p>
          <a:p>
            <a:endParaRPr lang="en-US" dirty="0" smtClean="0"/>
          </a:p>
          <a:p>
            <a:endParaRPr lang="en-US" dirty="0"/>
          </a:p>
          <a:p>
            <a:r>
              <a:rPr lang="en-US" sz="1400" b="1" dirty="0">
                <a:latin typeface="Calibri" panose="020F0502020204030204" pitchFamily="34" charset="0"/>
                <a:cs typeface="Calibri" panose="020F0502020204030204" pitchFamily="34" charset="0"/>
              </a:rPr>
              <a:t>OGNL: What about those curly braces?</a:t>
            </a:r>
          </a:p>
          <a:p>
            <a:endParaRPr lang="en-US" dirty="0" smtClean="0"/>
          </a:p>
          <a:p>
            <a:r>
              <a:rPr lang="en-US" sz="1200" dirty="0">
                <a:latin typeface="Calibri" panose="020F0502020204030204" pitchFamily="34" charset="0"/>
                <a:cs typeface="Calibri" panose="020F0502020204030204" pitchFamily="34" charset="0"/>
              </a:rPr>
              <a:t>Let's first introduce a </a:t>
            </a:r>
            <a:r>
              <a:rPr lang="en-US" sz="1200" dirty="0" err="1">
                <a:latin typeface="Calibri" panose="020F0502020204030204" pitchFamily="34" charset="0"/>
                <a:cs typeface="Calibri" panose="020F0502020204030204" pitchFamily="34" charset="0"/>
              </a:rPr>
              <a:t>PingFederate</a:t>
            </a:r>
            <a:r>
              <a:rPr lang="en-US" sz="1200" dirty="0">
                <a:latin typeface="Calibri" panose="020F0502020204030204" pitchFamily="34" charset="0"/>
                <a:cs typeface="Calibri" panose="020F0502020204030204" pitchFamily="34" charset="0"/>
              </a:rPr>
              <a:t> class that is part of the SDK and is very handy in working with OGNL:</a:t>
            </a:r>
          </a:p>
          <a:p>
            <a:endParaRPr lang="en-US" sz="1200"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org.sourceid.saml20.adapter.attribute.AttributeValue</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This class represents the attribute object in </a:t>
            </a:r>
            <a:r>
              <a:rPr lang="en-US" sz="1200" dirty="0" err="1">
                <a:latin typeface="Calibri" panose="020F0502020204030204" pitchFamily="34" charset="0"/>
                <a:cs typeface="Calibri" panose="020F0502020204030204" pitchFamily="34" charset="0"/>
              </a:rPr>
              <a:t>PingFederate</a:t>
            </a:r>
            <a:r>
              <a:rPr lang="en-US" sz="1200" dirty="0">
                <a:latin typeface="Calibri" panose="020F0502020204030204" pitchFamily="34" charset="0"/>
                <a:cs typeface="Calibri" panose="020F0502020204030204" pitchFamily="34" charset="0"/>
              </a:rPr>
              <a:t> and when you use the following in your expression:</a:t>
            </a:r>
          </a:p>
          <a:p>
            <a:r>
              <a:rPr lang="en-US" sz="1200" b="1" dirty="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this.get</a:t>
            </a:r>
            <a:r>
              <a:rPr lang="en-US" sz="1200" b="1" dirty="0">
                <a:latin typeface="Calibri" panose="020F0502020204030204" pitchFamily="34" charset="0"/>
                <a:cs typeface="Calibri" panose="020F0502020204030204" pitchFamily="34" charset="0"/>
              </a:rPr>
              <a:t>("SAML_SUBJECT")</a:t>
            </a:r>
          </a:p>
          <a:p>
            <a:r>
              <a:rPr lang="en-US" sz="1200" dirty="0">
                <a:latin typeface="Calibri" panose="020F0502020204030204" pitchFamily="34" charset="0"/>
                <a:cs typeface="Calibri" panose="020F0502020204030204" pitchFamily="34" charset="0"/>
              </a:rPr>
              <a:t>It actually returns an instance of this type of object and if it is a </a:t>
            </a:r>
            <a:r>
              <a:rPr lang="en-US" sz="1200" b="1" dirty="0">
                <a:latin typeface="Calibri" panose="020F0502020204030204" pitchFamily="34" charset="0"/>
                <a:cs typeface="Calibri" panose="020F0502020204030204" pitchFamily="34" charset="0"/>
              </a:rPr>
              <a:t>single value attribute you can use the </a:t>
            </a:r>
            <a:r>
              <a:rPr lang="en-US" sz="1200" b="1" dirty="0" err="1">
                <a:latin typeface="Calibri" panose="020F0502020204030204" pitchFamily="34" charset="0"/>
                <a:cs typeface="Calibri" panose="020F0502020204030204" pitchFamily="34" charset="0"/>
              </a:rPr>
              <a:t>toString</a:t>
            </a:r>
            <a:r>
              <a:rPr lang="en-US" sz="1200" b="1" dirty="0">
                <a:latin typeface="Calibri" panose="020F0502020204030204" pitchFamily="34" charset="0"/>
                <a:cs typeface="Calibri" panose="020F0502020204030204" pitchFamily="34" charset="0"/>
              </a:rPr>
              <a:t> method to get the actual value</a:t>
            </a:r>
            <a:r>
              <a:rPr lang="en-US" sz="1200" dirty="0">
                <a:latin typeface="Calibri" panose="020F0502020204030204" pitchFamily="34" charset="0"/>
                <a:cs typeface="Calibri" panose="020F0502020204030204" pitchFamily="34" charset="0"/>
              </a:rPr>
              <a:t>. This class is very flexible and you can use it to create multi-valued attributes along with single-value attributes.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You can use the curly braces to create an array of objects, for example, </a:t>
            </a:r>
          </a:p>
          <a:p>
            <a:endParaRPr lang="en-US" sz="1200"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{"first", "second", "third"}</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This expression creates a </a:t>
            </a:r>
            <a:r>
              <a:rPr lang="en-US" sz="1200" b="1" dirty="0" err="1">
                <a:latin typeface="Calibri" panose="020F0502020204030204" pitchFamily="34" charset="0"/>
                <a:cs typeface="Calibri" panose="020F0502020204030204" pitchFamily="34" charset="0"/>
              </a:rPr>
              <a:t>java.util.Collection</a:t>
            </a:r>
            <a:r>
              <a:rPr lang="en-US" sz="1200" b="1" dirty="0">
                <a:latin typeface="Calibri" panose="020F0502020204030204" pitchFamily="34" charset="0"/>
                <a:cs typeface="Calibri" panose="020F0502020204030204" pitchFamily="34" charset="0"/>
              </a:rPr>
              <a:t> object.</a:t>
            </a:r>
            <a:r>
              <a:rPr lang="en-US" sz="1200" dirty="0">
                <a:latin typeface="Calibri" panose="020F0502020204030204" pitchFamily="34" charset="0"/>
                <a:cs typeface="Calibri" panose="020F0502020204030204" pitchFamily="34" charset="0"/>
              </a:rPr>
              <a:t> Combining the </a:t>
            </a:r>
            <a:r>
              <a:rPr lang="en-US" sz="1200" b="1" dirty="0" err="1">
                <a:latin typeface="Calibri" panose="020F0502020204030204" pitchFamily="34" charset="0"/>
                <a:cs typeface="Calibri" panose="020F0502020204030204" pitchFamily="34" charset="0"/>
              </a:rPr>
              <a:t>PingFederate</a:t>
            </a:r>
            <a:r>
              <a:rPr lang="en-US" sz="1200" b="1" dirty="0">
                <a:latin typeface="Calibri" panose="020F0502020204030204" pitchFamily="34" charset="0"/>
                <a:cs typeface="Calibri" panose="020F0502020204030204" pitchFamily="34" charset="0"/>
              </a:rPr>
              <a:t> class </a:t>
            </a:r>
            <a:r>
              <a:rPr lang="en-US" sz="1200" dirty="0">
                <a:latin typeface="Calibri" panose="020F0502020204030204" pitchFamily="34" charset="0"/>
                <a:cs typeface="Calibri" panose="020F0502020204030204" pitchFamily="34" charset="0"/>
              </a:rPr>
              <a:t>and the above </a:t>
            </a:r>
            <a:r>
              <a:rPr lang="en-US" sz="1200" b="1" dirty="0">
                <a:latin typeface="Calibri" panose="020F0502020204030204" pitchFamily="34" charset="0"/>
                <a:cs typeface="Calibri" panose="020F0502020204030204" pitchFamily="34" charset="0"/>
              </a:rPr>
              <a:t>code</a:t>
            </a:r>
            <a:r>
              <a:rPr lang="en-US" sz="1200" dirty="0">
                <a:latin typeface="Calibri" panose="020F0502020204030204" pitchFamily="34" charset="0"/>
                <a:cs typeface="Calibri" panose="020F0502020204030204" pitchFamily="34" charset="0"/>
              </a:rPr>
              <a:t> you can create an attribute that will be sent as a multi-valued attribute in the SAML assertion. The expression would look like:</a:t>
            </a:r>
          </a:p>
          <a:p>
            <a:endParaRPr lang="en-US" sz="1200" dirty="0">
              <a:latin typeface="Calibri" panose="020F0502020204030204" pitchFamily="34" charset="0"/>
              <a:cs typeface="Calibri" panose="020F0502020204030204" pitchFamily="34" charset="0"/>
            </a:endParaRPr>
          </a:p>
          <a:p>
            <a:r>
              <a:rPr lang="en-US" sz="1200" b="1" dirty="0">
                <a:latin typeface="Calibri" panose="020F0502020204030204" pitchFamily="34" charset="0"/>
                <a:cs typeface="Calibri" panose="020F0502020204030204" pitchFamily="34" charset="0"/>
              </a:rPr>
              <a:t>new org.sourceid.saml20.adapter.attribute.AttributeValue({"first", "second", "third"})</a:t>
            </a:r>
            <a:endParaRPr lang="en-US" sz="1200" b="1" dirty="0" smtClean="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29465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51594" cy="2246769"/>
          </a:xfrm>
          <a:prstGeom prst="rect">
            <a:avLst/>
          </a:prstGeom>
          <a:noFill/>
        </p:spPr>
        <p:txBody>
          <a:bodyPr wrap="square" rtlCol="0">
            <a:spAutoFit/>
          </a:bodyPr>
          <a:lstStyle/>
          <a:p>
            <a:r>
              <a:rPr lang="en-US" sz="1400" b="1" dirty="0"/>
              <a:t>Looping in OGNL</a:t>
            </a:r>
          </a:p>
          <a:p>
            <a:endParaRPr lang="en-US" dirty="0"/>
          </a:p>
          <a:p>
            <a:r>
              <a:rPr lang="en-US" sz="1200" dirty="0" smtClean="0">
                <a:latin typeface="Calibri" panose="020F0502020204030204" pitchFamily="34" charset="0"/>
                <a:cs typeface="Calibri" panose="020F0502020204030204" pitchFamily="34" charset="0"/>
              </a:rPr>
              <a:t>The </a:t>
            </a:r>
            <a:r>
              <a:rPr lang="en-US" sz="1200" dirty="0" err="1">
                <a:latin typeface="Calibri" panose="020F0502020204030204" pitchFamily="34" charset="0"/>
                <a:cs typeface="Calibri" panose="020F0502020204030204" pitchFamily="34" charset="0"/>
              </a:rPr>
              <a:t>memberOf</a:t>
            </a:r>
            <a:r>
              <a:rPr lang="en-US" sz="1200" dirty="0">
                <a:latin typeface="Calibri" panose="020F0502020204030204" pitchFamily="34" charset="0"/>
                <a:cs typeface="Calibri" panose="020F0502020204030204" pitchFamily="34" charset="0"/>
              </a:rPr>
              <a:t> attribute often contains a DN or </a:t>
            </a:r>
            <a:r>
              <a:rPr lang="en-US" sz="1200" dirty="0" err="1">
                <a:latin typeface="Calibri" panose="020F0502020204030204" pitchFamily="34" charset="0"/>
                <a:cs typeface="Calibri" panose="020F0502020204030204" pitchFamily="34" charset="0"/>
              </a:rPr>
              <a:t>distinguishedName</a:t>
            </a:r>
            <a:r>
              <a:rPr lang="en-US" sz="1200" dirty="0">
                <a:latin typeface="Calibri" panose="020F0502020204030204" pitchFamily="34" charset="0"/>
                <a:cs typeface="Calibri" panose="020F0502020204030204" pitchFamily="34" charset="0"/>
              </a:rPr>
              <a:t> in the following format:</a:t>
            </a:r>
          </a:p>
          <a:p>
            <a:r>
              <a:rPr lang="en-US" sz="1200" b="1" dirty="0">
                <a:latin typeface="Calibri" panose="020F0502020204030204" pitchFamily="34" charset="0"/>
                <a:cs typeface="Calibri" panose="020F0502020204030204" pitchFamily="34" charset="0"/>
              </a:rPr>
              <a:t>CN=</a:t>
            </a:r>
            <a:r>
              <a:rPr lang="en-US" sz="1200" b="1" dirty="0" err="1">
                <a:latin typeface="Calibri" panose="020F0502020204030204" pitchFamily="34" charset="0"/>
                <a:cs typeface="Calibri" panose="020F0502020204030204" pitchFamily="34" charset="0"/>
              </a:rPr>
              <a:t>Managers,CN</a:t>
            </a:r>
            <a:r>
              <a:rPr lang="en-US" sz="1200" b="1" dirty="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Users,DC</a:t>
            </a:r>
            <a:r>
              <a:rPr lang="en-US" sz="1200" b="1" dirty="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company,DC</a:t>
            </a:r>
            <a:r>
              <a:rPr lang="en-US" sz="1200" b="1" dirty="0">
                <a:latin typeface="Calibri" panose="020F0502020204030204" pitchFamily="34" charset="0"/>
                <a:cs typeface="Calibri" panose="020F0502020204030204" pitchFamily="34" charset="0"/>
              </a:rPr>
              <a:t>=com</a:t>
            </a:r>
          </a:p>
          <a:p>
            <a:r>
              <a:rPr lang="en-US" sz="1200" dirty="0">
                <a:latin typeface="Calibri" panose="020F0502020204030204" pitchFamily="34" charset="0"/>
                <a:cs typeface="Calibri" panose="020F0502020204030204" pitchFamily="34" charset="0"/>
              </a:rPr>
              <a:t>But let's say that your partner cannot handle the DN format and </a:t>
            </a:r>
            <a:r>
              <a:rPr lang="en-US" sz="1200" b="1" dirty="0">
                <a:latin typeface="Calibri" panose="020F0502020204030204" pitchFamily="34" charset="0"/>
                <a:cs typeface="Calibri" panose="020F0502020204030204" pitchFamily="34" charset="0"/>
              </a:rPr>
              <a:t>just wants the group name, which in our example is Managers.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How do we remove all the extra bits of the DN to get it down to just the name? There are many ways to accomplish that task, but we will not digress too much. The Java SDK provides a class </a:t>
            </a:r>
            <a:r>
              <a:rPr lang="en-US" sz="1200" b="1" dirty="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javax.naming.ldap.LdapName</a:t>
            </a:r>
            <a:r>
              <a:rPr lang="en-US" sz="1200" b="1"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that will do the hard work for us, so we will simply use that.</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 second problem, and what interests us, is that usually you get </a:t>
            </a:r>
            <a:r>
              <a:rPr lang="en-US" sz="1200" b="1" dirty="0">
                <a:latin typeface="Calibri" panose="020F0502020204030204" pitchFamily="34" charset="0"/>
                <a:cs typeface="Calibri" panose="020F0502020204030204" pitchFamily="34" charset="0"/>
              </a:rPr>
              <a:t>multiple groups </a:t>
            </a:r>
            <a:r>
              <a:rPr lang="en-US" sz="1200" dirty="0">
                <a:latin typeface="Calibri" panose="020F0502020204030204" pitchFamily="34" charset="0"/>
                <a:cs typeface="Calibri" panose="020F0502020204030204" pitchFamily="34" charset="0"/>
              </a:rPr>
              <a:t>in the </a:t>
            </a:r>
            <a:r>
              <a:rPr lang="en-US" sz="1200" dirty="0" err="1">
                <a:latin typeface="Calibri" panose="020F0502020204030204" pitchFamily="34" charset="0"/>
                <a:cs typeface="Calibri" panose="020F0502020204030204" pitchFamily="34" charset="0"/>
              </a:rPr>
              <a:t>memberOf</a:t>
            </a:r>
            <a:r>
              <a:rPr lang="en-US" sz="1200" dirty="0">
                <a:latin typeface="Calibri" panose="020F0502020204030204" pitchFamily="34" charset="0"/>
                <a:cs typeface="Calibri" panose="020F0502020204030204" pitchFamily="34" charset="0"/>
              </a:rPr>
              <a:t> attribute; therefore, you need to </a:t>
            </a:r>
            <a:r>
              <a:rPr lang="en-US" sz="1200" b="1" dirty="0">
                <a:latin typeface="Calibri" panose="020F0502020204030204" pitchFamily="34" charset="0"/>
                <a:cs typeface="Calibri" panose="020F0502020204030204" pitchFamily="34" charset="0"/>
              </a:rPr>
              <a:t>loop</a:t>
            </a:r>
            <a:r>
              <a:rPr lang="en-US" sz="1200" dirty="0">
                <a:latin typeface="Calibri" panose="020F0502020204030204" pitchFamily="34" charset="0"/>
                <a:cs typeface="Calibri" panose="020F0502020204030204" pitchFamily="34" charset="0"/>
              </a:rPr>
              <a:t> through each one</a:t>
            </a:r>
            <a:r>
              <a:rPr lang="en-US" sz="1200" dirty="0" smtClean="0">
                <a:latin typeface="Calibri" panose="020F0502020204030204" pitchFamily="34" charset="0"/>
                <a:cs typeface="Calibri" panose="020F0502020204030204" pitchFamily="34" charset="0"/>
              </a:rPr>
              <a:t>.</a:t>
            </a:r>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p:sp>
        <p:nvSpPr>
          <p:cNvPr id="3" name="TextBox 2"/>
          <p:cNvSpPr txBox="1"/>
          <p:nvPr/>
        </p:nvSpPr>
        <p:spPr>
          <a:xfrm>
            <a:off x="38637" y="2103181"/>
            <a:ext cx="11912957" cy="4524315"/>
          </a:xfrm>
          <a:prstGeom prst="rect">
            <a:avLst/>
          </a:prstGeom>
          <a:noFill/>
        </p:spPr>
        <p:txBody>
          <a:bodyPr wrap="square" rtlCol="0">
            <a:spAutoFit/>
          </a:bodyPr>
          <a:lstStyle/>
          <a:p>
            <a:r>
              <a:rPr lang="en-US" sz="1200" b="1" dirty="0">
                <a:solidFill>
                  <a:srgbClr val="0070C0"/>
                </a:solidFill>
                <a:latin typeface="Calibri" panose="020F0502020204030204" pitchFamily="34" charset="0"/>
                <a:cs typeface="Calibri" panose="020F0502020204030204" pitchFamily="34" charset="0"/>
              </a:rPr>
              <a:t>//Initializes a new empty list named #</a:t>
            </a:r>
            <a:r>
              <a:rPr lang="en-US" sz="1200" b="1" dirty="0" err="1">
                <a:solidFill>
                  <a:srgbClr val="0070C0"/>
                </a:solidFill>
                <a:latin typeface="Calibri" panose="020F0502020204030204" pitchFamily="34" charset="0"/>
                <a:cs typeface="Calibri" panose="020F0502020204030204" pitchFamily="34" charset="0"/>
              </a:rPr>
              <a:t>groupCnOnly</a:t>
            </a:r>
            <a:r>
              <a:rPr lang="en-US" sz="1200" b="1" dirty="0">
                <a:solidFill>
                  <a:srgbClr val="0070C0"/>
                </a:solidFill>
                <a:latin typeface="Calibri" panose="020F0502020204030204" pitchFamily="34" charset="0"/>
                <a:cs typeface="Calibri" panose="020F0502020204030204" pitchFamily="34" charset="0"/>
              </a:rPr>
              <a:t> to store the group CN (Common Name) values.</a:t>
            </a:r>
            <a:endParaRPr lang="en-US" sz="1200" b="1" dirty="0" smtClean="0">
              <a:solidFill>
                <a:srgbClr val="0070C0"/>
              </a:solidFill>
              <a:latin typeface="Calibri" panose="020F0502020204030204" pitchFamily="34" charset="0"/>
              <a:cs typeface="Calibri" panose="020F0502020204030204" pitchFamily="34" charset="0"/>
            </a:endParaRPr>
          </a:p>
          <a:p>
            <a:pPr marL="342900" indent="-342900">
              <a:buAutoNum type="arabicPeriod"/>
            </a:pPr>
            <a:r>
              <a:rPr lang="en-US" sz="1200" b="1" dirty="0" smtClean="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groupCnOnly</a:t>
            </a:r>
            <a:r>
              <a:rPr lang="en-US" sz="1200" b="1" dirty="0">
                <a:latin typeface="Calibri" panose="020F0502020204030204" pitchFamily="34" charset="0"/>
                <a:cs typeface="Calibri" panose="020F0502020204030204" pitchFamily="34" charset="0"/>
              </a:rPr>
              <a:t> = new </a:t>
            </a:r>
            <a:r>
              <a:rPr lang="en-US" sz="1200" b="1" dirty="0" err="1">
                <a:latin typeface="Calibri" panose="020F0502020204030204" pitchFamily="34" charset="0"/>
                <a:cs typeface="Calibri" panose="020F0502020204030204" pitchFamily="34" charset="0"/>
              </a:rPr>
              <a:t>java.util.ArrayList</a:t>
            </a:r>
            <a:r>
              <a:rPr lang="en-US" sz="1200" b="1" dirty="0" smtClean="0">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//Retrieves the LDAP group membership values from #</a:t>
            </a:r>
            <a:r>
              <a:rPr lang="en-US" sz="1200" b="1" dirty="0" err="1">
                <a:solidFill>
                  <a:srgbClr val="0070C0"/>
                </a:solidFill>
                <a:latin typeface="Calibri" panose="020F0502020204030204" pitchFamily="34" charset="0"/>
                <a:cs typeface="Calibri" panose="020F0502020204030204" pitchFamily="34" charset="0"/>
              </a:rPr>
              <a:t>this.get</a:t>
            </a:r>
            <a:r>
              <a:rPr lang="en-US" sz="1200" b="1" dirty="0">
                <a:solidFill>
                  <a:srgbClr val="0070C0"/>
                </a:solidFill>
                <a:latin typeface="Calibri" panose="020F0502020204030204" pitchFamily="34" charset="0"/>
                <a:cs typeface="Calibri" panose="020F0502020204030204" pitchFamily="34" charset="0"/>
              </a:rPr>
              <a:t>("</a:t>
            </a:r>
            <a:r>
              <a:rPr lang="en-US" sz="1200" b="1" dirty="0" err="1">
                <a:solidFill>
                  <a:srgbClr val="0070C0"/>
                </a:solidFill>
                <a:latin typeface="Calibri" panose="020F0502020204030204" pitchFamily="34" charset="0"/>
                <a:cs typeface="Calibri" panose="020F0502020204030204" pitchFamily="34" charset="0"/>
              </a:rPr>
              <a:t>ds.LDAP.memberOf</a:t>
            </a:r>
            <a:r>
              <a:rPr lang="en-US" sz="1200" b="1" dirty="0">
                <a:solidFill>
                  <a:srgbClr val="0070C0"/>
                </a:solidFill>
                <a:latin typeface="Calibri" panose="020F0502020204030204" pitchFamily="34" charset="0"/>
                <a:cs typeface="Calibri" panose="020F0502020204030204" pitchFamily="34" charset="0"/>
              </a:rPr>
              <a:t>"). If the value is not null, it gets the values (which is assumed to be a collection). If it is null, it initializes #groups as an empty list.</a:t>
            </a:r>
          </a:p>
          <a:p>
            <a:r>
              <a:rPr lang="en-US" sz="1200" b="1" dirty="0">
                <a:latin typeface="Calibri" panose="020F0502020204030204" pitchFamily="34" charset="0"/>
                <a:cs typeface="Calibri" panose="020F0502020204030204" pitchFamily="34" charset="0"/>
              </a:rPr>
              <a:t>2. #groups = #</a:t>
            </a:r>
            <a:r>
              <a:rPr lang="en-US" sz="1200" b="1" dirty="0" err="1">
                <a:latin typeface="Calibri" panose="020F0502020204030204" pitchFamily="34" charset="0"/>
                <a:cs typeface="Calibri" panose="020F0502020204030204" pitchFamily="34" charset="0"/>
              </a:rPr>
              <a:t>this.get</a:t>
            </a:r>
            <a:r>
              <a:rPr lang="en-US" sz="1200" b="1" dirty="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ds.LDAP.memberOf</a:t>
            </a:r>
            <a:r>
              <a:rPr lang="en-US" sz="1200" b="1" dirty="0">
                <a:latin typeface="Calibri" panose="020F0502020204030204" pitchFamily="34" charset="0"/>
                <a:cs typeface="Calibri" panose="020F0502020204030204" pitchFamily="34" charset="0"/>
              </a:rPr>
              <a:t>")!=null?#</a:t>
            </a:r>
            <a:r>
              <a:rPr lang="en-US" sz="1200" b="1" dirty="0" err="1">
                <a:latin typeface="Calibri" panose="020F0502020204030204" pitchFamily="34" charset="0"/>
                <a:cs typeface="Calibri" panose="020F0502020204030204" pitchFamily="34" charset="0"/>
              </a:rPr>
              <a:t>this.get</a:t>
            </a:r>
            <a:r>
              <a:rPr lang="en-US" sz="1200" b="1" dirty="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ds.LDAP.memberOf</a:t>
            </a:r>
            <a:r>
              <a:rPr lang="en-US" sz="1200" b="1" dirty="0">
                <a:latin typeface="Calibri" panose="020F0502020204030204" pitchFamily="34" charset="0"/>
                <a:cs typeface="Calibri" panose="020F0502020204030204" pitchFamily="34" charset="0"/>
              </a:rPr>
              <a:t>").</a:t>
            </a:r>
            <a:r>
              <a:rPr lang="en-US" sz="1200" b="1" dirty="0" err="1">
                <a:latin typeface="Calibri" panose="020F0502020204030204" pitchFamily="34" charset="0"/>
                <a:cs typeface="Calibri" panose="020F0502020204030204" pitchFamily="34" charset="0"/>
              </a:rPr>
              <a:t>getValues</a:t>
            </a:r>
            <a:r>
              <a:rPr lang="en-US" sz="1200" b="1" dirty="0">
                <a:latin typeface="Calibri" panose="020F0502020204030204" pitchFamily="34" charset="0"/>
                <a:cs typeface="Calibri" panose="020F0502020204030204" pitchFamily="34" charset="0"/>
              </a:rPr>
              <a:t>() : </a:t>
            </a:r>
            <a:r>
              <a:rPr lang="en-US" sz="1200" b="1" dirty="0" smtClean="0">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//Initializes an index variable #</a:t>
            </a:r>
            <a:r>
              <a:rPr lang="en-US" sz="1200" b="1" dirty="0" err="1">
                <a:solidFill>
                  <a:srgbClr val="0070C0"/>
                </a:solidFill>
                <a:latin typeface="Calibri" panose="020F0502020204030204" pitchFamily="34" charset="0"/>
                <a:cs typeface="Calibri" panose="020F0502020204030204" pitchFamily="34" charset="0"/>
              </a:rPr>
              <a:t>i</a:t>
            </a:r>
            <a:r>
              <a:rPr lang="en-US" sz="1200" b="1" dirty="0">
                <a:solidFill>
                  <a:srgbClr val="0070C0"/>
                </a:solidFill>
                <a:latin typeface="Calibri" panose="020F0502020204030204" pitchFamily="34" charset="0"/>
                <a:cs typeface="Calibri" panose="020F0502020204030204" pitchFamily="34" charset="0"/>
              </a:rPr>
              <a:t> to 0, which will be used to iterate through the #groups list.</a:t>
            </a:r>
          </a:p>
          <a:p>
            <a:r>
              <a:rPr lang="en-US" sz="1200" b="1" dirty="0">
                <a:latin typeface="Calibri" panose="020F0502020204030204" pitchFamily="34" charset="0"/>
                <a:cs typeface="Calibri" panose="020F0502020204030204" pitchFamily="34" charset="0"/>
              </a:rPr>
              <a:t>3. #</a:t>
            </a:r>
            <a:r>
              <a:rPr lang="en-US" sz="1200" b="1" dirty="0" err="1">
                <a:latin typeface="Calibri" panose="020F0502020204030204" pitchFamily="34" charset="0"/>
                <a:cs typeface="Calibri" panose="020F0502020204030204" pitchFamily="34" charset="0"/>
              </a:rPr>
              <a:t>i</a:t>
            </a:r>
            <a:r>
              <a:rPr lang="en-US" sz="1200" b="1" dirty="0">
                <a:latin typeface="Calibri" panose="020F0502020204030204" pitchFamily="34" charset="0"/>
                <a:cs typeface="Calibri" panose="020F0502020204030204" pitchFamily="34" charset="0"/>
              </a:rPr>
              <a:t>= 0</a:t>
            </a:r>
            <a:r>
              <a:rPr lang="en-US" sz="1200" b="1" dirty="0" smtClean="0">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//Starts an iteration over each element in the #groups collection.</a:t>
            </a:r>
          </a:p>
          <a:p>
            <a:r>
              <a:rPr lang="en-US" sz="1200" b="1" dirty="0">
                <a:latin typeface="Calibri" panose="020F0502020204030204" pitchFamily="34" charset="0"/>
                <a:cs typeface="Calibri" panose="020F0502020204030204" pitchFamily="34" charset="0"/>
              </a:rPr>
              <a:t>4. #groups</a:t>
            </a:r>
            <a:r>
              <a:rPr lang="en-US" sz="1200" b="1" dirty="0" smtClean="0">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//For the current group (identified by #</a:t>
            </a:r>
            <a:r>
              <a:rPr lang="en-US" sz="1200" b="1" dirty="0" err="1">
                <a:solidFill>
                  <a:srgbClr val="0070C0"/>
                </a:solidFill>
                <a:latin typeface="Calibri" panose="020F0502020204030204" pitchFamily="34" charset="0"/>
                <a:cs typeface="Calibri" panose="020F0502020204030204" pitchFamily="34" charset="0"/>
              </a:rPr>
              <a:t>i</a:t>
            </a:r>
            <a:r>
              <a:rPr lang="en-US" sz="1200" b="1" dirty="0">
                <a:solidFill>
                  <a:srgbClr val="0070C0"/>
                </a:solidFill>
                <a:latin typeface="Calibri" panose="020F0502020204030204" pitchFamily="34" charset="0"/>
                <a:cs typeface="Calibri" panose="020F0502020204030204" pitchFamily="34" charset="0"/>
              </a:rPr>
              <a:t>), creates a new </a:t>
            </a:r>
            <a:r>
              <a:rPr lang="en-US" sz="1200" b="1" dirty="0" err="1">
                <a:solidFill>
                  <a:srgbClr val="0070C0"/>
                </a:solidFill>
                <a:latin typeface="Calibri" panose="020F0502020204030204" pitchFamily="34" charset="0"/>
                <a:cs typeface="Calibri" panose="020F0502020204030204" pitchFamily="34" charset="0"/>
              </a:rPr>
              <a:t>LdapName</a:t>
            </a:r>
            <a:r>
              <a:rPr lang="en-US" sz="1200" b="1" dirty="0">
                <a:solidFill>
                  <a:srgbClr val="0070C0"/>
                </a:solidFill>
                <a:latin typeface="Calibri" panose="020F0502020204030204" pitchFamily="34" charset="0"/>
                <a:cs typeface="Calibri" panose="020F0502020204030204" pitchFamily="34" charset="0"/>
              </a:rPr>
              <a:t> object from the string representation of the LDAP group.</a:t>
            </a:r>
          </a:p>
          <a:p>
            <a:r>
              <a:rPr lang="en-US" sz="1200" b="1" dirty="0">
                <a:latin typeface="Calibri" panose="020F0502020204030204" pitchFamily="34" charset="0"/>
                <a:cs typeface="Calibri" panose="020F0502020204030204" pitchFamily="34" charset="0"/>
              </a:rPr>
              <a:t>5. #group = new </a:t>
            </a:r>
            <a:r>
              <a:rPr lang="en-US" sz="1200" b="1" dirty="0" err="1">
                <a:latin typeface="Calibri" panose="020F0502020204030204" pitchFamily="34" charset="0"/>
                <a:cs typeface="Calibri" panose="020F0502020204030204" pitchFamily="34" charset="0"/>
              </a:rPr>
              <a:t>javax.naming.ldap.LdapName</a:t>
            </a:r>
            <a:r>
              <a:rPr lang="en-US" sz="1200" b="1" dirty="0">
                <a:latin typeface="Calibri" panose="020F0502020204030204" pitchFamily="34" charset="0"/>
                <a:cs typeface="Calibri" panose="020F0502020204030204" pitchFamily="34" charset="0"/>
              </a:rPr>
              <a:t>(#groups[#</a:t>
            </a:r>
            <a:r>
              <a:rPr lang="en-US" sz="1200" b="1" dirty="0" err="1">
                <a:latin typeface="Calibri" panose="020F0502020204030204" pitchFamily="34" charset="0"/>
                <a:cs typeface="Calibri" panose="020F0502020204030204" pitchFamily="34" charset="0"/>
              </a:rPr>
              <a:t>i</a:t>
            </a:r>
            <a:r>
              <a:rPr lang="en-US" sz="1200" b="1" dirty="0" smtClean="0">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//Gets the RDN (Relative Distinguished Name) of the LDAP name (the last RDN in the LDAP name) and converts its value to a string. This string is assumed to be the CN of the group</a:t>
            </a:r>
            <a:r>
              <a:rPr lang="en-US" sz="1200" b="1" dirty="0" smtClean="0">
                <a:solidFill>
                  <a:srgbClr val="0070C0"/>
                </a:solidFill>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a:t>
            </a:r>
            <a:r>
              <a:rPr lang="en-US" sz="1200" b="1" dirty="0" err="1">
                <a:solidFill>
                  <a:srgbClr val="0070C0"/>
                </a:solidFill>
                <a:latin typeface="Calibri" panose="020F0502020204030204" pitchFamily="34" charset="0"/>
                <a:cs typeface="Calibri" panose="020F0502020204030204" pitchFamily="34" charset="0"/>
              </a:rPr>
              <a:t>group.getRdn</a:t>
            </a:r>
            <a:r>
              <a:rPr lang="en-US" sz="1200" b="1" dirty="0">
                <a:solidFill>
                  <a:srgbClr val="0070C0"/>
                </a:solidFill>
                <a:latin typeface="Calibri" panose="020F0502020204030204" pitchFamily="34" charset="0"/>
                <a:cs typeface="Calibri" panose="020F0502020204030204" pitchFamily="34" charset="0"/>
              </a:rPr>
              <a:t>(#</a:t>
            </a:r>
            <a:r>
              <a:rPr lang="en-US" sz="1200" b="1" dirty="0" err="1">
                <a:solidFill>
                  <a:srgbClr val="0070C0"/>
                </a:solidFill>
                <a:latin typeface="Calibri" panose="020F0502020204030204" pitchFamily="34" charset="0"/>
                <a:cs typeface="Calibri" panose="020F0502020204030204" pitchFamily="34" charset="0"/>
              </a:rPr>
              <a:t>group.size</a:t>
            </a:r>
            <a:r>
              <a:rPr lang="en-US" sz="1200" b="1" dirty="0">
                <a:solidFill>
                  <a:srgbClr val="0070C0"/>
                </a:solidFill>
                <a:latin typeface="Calibri" panose="020F0502020204030204" pitchFamily="34" charset="0"/>
                <a:cs typeface="Calibri" panose="020F0502020204030204" pitchFamily="34" charset="0"/>
              </a:rPr>
              <a:t>() - 1) retrieves the last RDN in the </a:t>
            </a:r>
            <a:r>
              <a:rPr lang="en-US" sz="1200" b="1" dirty="0" err="1">
                <a:solidFill>
                  <a:srgbClr val="0070C0"/>
                </a:solidFill>
                <a:latin typeface="Calibri" panose="020F0502020204030204" pitchFamily="34" charset="0"/>
                <a:cs typeface="Calibri" panose="020F0502020204030204" pitchFamily="34" charset="0"/>
              </a:rPr>
              <a:t>LdapName</a:t>
            </a:r>
            <a:r>
              <a:rPr lang="en-US" sz="1200" b="1" dirty="0">
                <a:solidFill>
                  <a:srgbClr val="0070C0"/>
                </a:solidFill>
                <a:latin typeface="Calibri" panose="020F0502020204030204" pitchFamily="34" charset="0"/>
                <a:cs typeface="Calibri" panose="020F0502020204030204" pitchFamily="34" charset="0"/>
              </a:rPr>
              <a:t>. LDAP DNs are hierarchical, so the last RDN is often where the CN (Common Name) or other identifying information is found.</a:t>
            </a:r>
          </a:p>
          <a:p>
            <a:r>
              <a:rPr lang="en-US" sz="1200" b="1" dirty="0" smtClean="0">
                <a:latin typeface="Calibri" panose="020F0502020204030204" pitchFamily="34" charset="0"/>
                <a:cs typeface="Calibri" panose="020F0502020204030204" pitchFamily="34" charset="0"/>
              </a:rPr>
              <a:t>6. #</a:t>
            </a:r>
            <a:r>
              <a:rPr lang="en-US" sz="1200" b="1" dirty="0" err="1" smtClean="0">
                <a:latin typeface="Calibri" panose="020F0502020204030204" pitchFamily="34" charset="0"/>
                <a:cs typeface="Calibri" panose="020F0502020204030204" pitchFamily="34" charset="0"/>
              </a:rPr>
              <a:t>cn</a:t>
            </a:r>
            <a:r>
              <a:rPr lang="en-US" sz="1200" b="1" dirty="0" smtClean="0">
                <a:latin typeface="Calibri" panose="020F0502020204030204" pitchFamily="34" charset="0"/>
                <a:cs typeface="Calibri" panose="020F0502020204030204" pitchFamily="34" charset="0"/>
              </a:rPr>
              <a:t> = #</a:t>
            </a:r>
            <a:r>
              <a:rPr lang="en-US" sz="1200" b="1" dirty="0" err="1" smtClean="0">
                <a:latin typeface="Calibri" panose="020F0502020204030204" pitchFamily="34" charset="0"/>
                <a:cs typeface="Calibri" panose="020F0502020204030204" pitchFamily="34" charset="0"/>
              </a:rPr>
              <a:t>group.getRdn</a:t>
            </a:r>
            <a:r>
              <a:rPr lang="en-US" sz="1200" b="1" dirty="0" smtClean="0">
                <a:latin typeface="Calibri" panose="020F0502020204030204" pitchFamily="34" charset="0"/>
                <a:cs typeface="Calibri" panose="020F0502020204030204" pitchFamily="34" charset="0"/>
              </a:rPr>
              <a:t>(#</a:t>
            </a:r>
            <a:r>
              <a:rPr lang="en-US" sz="1200" b="1" dirty="0" err="1" smtClean="0">
                <a:latin typeface="Calibri" panose="020F0502020204030204" pitchFamily="34" charset="0"/>
                <a:cs typeface="Calibri" panose="020F0502020204030204" pitchFamily="34" charset="0"/>
              </a:rPr>
              <a:t>group.size</a:t>
            </a:r>
            <a:r>
              <a:rPr lang="en-US" sz="1200" b="1" dirty="0" smtClean="0">
                <a:latin typeface="Calibri" panose="020F0502020204030204" pitchFamily="34" charset="0"/>
                <a:cs typeface="Calibri" panose="020F0502020204030204" pitchFamily="34" charset="0"/>
              </a:rPr>
              <a:t>() - 1).</a:t>
            </a:r>
            <a:r>
              <a:rPr lang="en-US" sz="1200" b="1" dirty="0" err="1" smtClean="0">
                <a:latin typeface="Calibri" panose="020F0502020204030204" pitchFamily="34" charset="0"/>
                <a:cs typeface="Calibri" panose="020F0502020204030204" pitchFamily="34" charset="0"/>
              </a:rPr>
              <a:t>getValue</a:t>
            </a:r>
            <a:r>
              <a:rPr lang="en-US" sz="1200" b="1" dirty="0" smtClean="0">
                <a:latin typeface="Calibri" panose="020F0502020204030204" pitchFamily="34" charset="0"/>
                <a:cs typeface="Calibri" panose="020F0502020204030204" pitchFamily="34" charset="0"/>
              </a:rPr>
              <a:t>().</a:t>
            </a:r>
            <a:r>
              <a:rPr lang="en-US" sz="1200" b="1" dirty="0" err="1" smtClean="0">
                <a:latin typeface="Calibri" panose="020F0502020204030204" pitchFamily="34" charset="0"/>
                <a:cs typeface="Calibri" panose="020F0502020204030204" pitchFamily="34" charset="0"/>
              </a:rPr>
              <a:t>toString</a:t>
            </a:r>
            <a:r>
              <a:rPr lang="en-US" sz="1200" b="1" dirty="0" smtClean="0">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//Adds the CN value to the #</a:t>
            </a:r>
            <a:r>
              <a:rPr lang="en-US" sz="1200" b="1" dirty="0" err="1">
                <a:solidFill>
                  <a:srgbClr val="0070C0"/>
                </a:solidFill>
                <a:latin typeface="Calibri" panose="020F0502020204030204" pitchFamily="34" charset="0"/>
                <a:cs typeface="Calibri" panose="020F0502020204030204" pitchFamily="34" charset="0"/>
              </a:rPr>
              <a:t>groupCnOnly</a:t>
            </a:r>
            <a:r>
              <a:rPr lang="en-US" sz="1200" b="1" dirty="0">
                <a:solidFill>
                  <a:srgbClr val="0070C0"/>
                </a:solidFill>
                <a:latin typeface="Calibri" panose="020F0502020204030204" pitchFamily="34" charset="0"/>
                <a:cs typeface="Calibri" panose="020F0502020204030204" pitchFamily="34" charset="0"/>
              </a:rPr>
              <a:t> list.</a:t>
            </a:r>
            <a:endParaRPr lang="en-US" sz="1200" b="1" dirty="0" smtClean="0">
              <a:solidFill>
                <a:srgbClr val="0070C0"/>
              </a:solidFill>
              <a:latin typeface="Calibri" panose="020F0502020204030204" pitchFamily="34" charset="0"/>
              <a:cs typeface="Calibri" panose="020F0502020204030204" pitchFamily="34" charset="0"/>
            </a:endParaRPr>
          </a:p>
          <a:p>
            <a:r>
              <a:rPr lang="en-US" sz="1200" b="1" dirty="0" smtClean="0">
                <a:latin typeface="Calibri" panose="020F0502020204030204" pitchFamily="34" charset="0"/>
                <a:cs typeface="Calibri" panose="020F0502020204030204" pitchFamily="34" charset="0"/>
              </a:rPr>
              <a:t>7. #</a:t>
            </a:r>
            <a:r>
              <a:rPr lang="en-US" sz="1200" b="1" dirty="0" err="1" smtClean="0">
                <a:latin typeface="Calibri" panose="020F0502020204030204" pitchFamily="34" charset="0"/>
                <a:cs typeface="Calibri" panose="020F0502020204030204" pitchFamily="34" charset="0"/>
              </a:rPr>
              <a:t>groupCnOnly.add</a:t>
            </a:r>
            <a:r>
              <a:rPr lang="en-US" sz="1200" b="1" dirty="0" smtClean="0">
                <a:latin typeface="Calibri" panose="020F0502020204030204" pitchFamily="34" charset="0"/>
                <a:cs typeface="Calibri" panose="020F0502020204030204" pitchFamily="34" charset="0"/>
              </a:rPr>
              <a:t>(#</a:t>
            </a:r>
            <a:r>
              <a:rPr lang="en-US" sz="1200" b="1" dirty="0" err="1" smtClean="0">
                <a:latin typeface="Calibri" panose="020F0502020204030204" pitchFamily="34" charset="0"/>
                <a:cs typeface="Calibri" panose="020F0502020204030204" pitchFamily="34" charset="0"/>
              </a:rPr>
              <a:t>cn</a:t>
            </a:r>
            <a:r>
              <a:rPr lang="en-US" sz="1200" b="1" dirty="0" smtClean="0">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//Increments the index variable #</a:t>
            </a:r>
            <a:r>
              <a:rPr lang="en-US" sz="1200" b="1" dirty="0" err="1">
                <a:solidFill>
                  <a:srgbClr val="0070C0"/>
                </a:solidFill>
                <a:latin typeface="Calibri" panose="020F0502020204030204" pitchFamily="34" charset="0"/>
                <a:cs typeface="Calibri" panose="020F0502020204030204" pitchFamily="34" charset="0"/>
              </a:rPr>
              <a:t>i</a:t>
            </a:r>
            <a:r>
              <a:rPr lang="en-US" sz="1200" b="1" dirty="0">
                <a:solidFill>
                  <a:srgbClr val="0070C0"/>
                </a:solidFill>
                <a:latin typeface="Calibri" panose="020F0502020204030204" pitchFamily="34" charset="0"/>
                <a:cs typeface="Calibri" panose="020F0502020204030204" pitchFamily="34" charset="0"/>
              </a:rPr>
              <a:t> to process the next group in the next iteration.</a:t>
            </a:r>
            <a:endParaRPr lang="en-US" sz="1200" b="1" dirty="0" smtClean="0">
              <a:solidFill>
                <a:srgbClr val="0070C0"/>
              </a:solidFill>
              <a:latin typeface="Calibri" panose="020F0502020204030204" pitchFamily="34" charset="0"/>
              <a:cs typeface="Calibri" panose="020F0502020204030204" pitchFamily="34" charset="0"/>
            </a:endParaRPr>
          </a:p>
          <a:p>
            <a:r>
              <a:rPr lang="en-US" sz="1200" b="1" dirty="0" smtClean="0">
                <a:latin typeface="Calibri" panose="020F0502020204030204" pitchFamily="34" charset="0"/>
                <a:cs typeface="Calibri" panose="020F0502020204030204" pitchFamily="34" charset="0"/>
              </a:rPr>
              <a:t>8</a:t>
            </a:r>
            <a:r>
              <a:rPr lang="en-US" sz="1200" b="1" dirty="0">
                <a:latin typeface="Calibri" panose="020F0502020204030204" pitchFamily="34" charset="0"/>
                <a:cs typeface="Calibri" panose="020F0502020204030204" pitchFamily="34" charset="0"/>
              </a:rPr>
              <a:t>. #</a:t>
            </a:r>
            <a:r>
              <a:rPr lang="en-US" sz="1200" b="1" dirty="0" err="1">
                <a:latin typeface="Calibri" panose="020F0502020204030204" pitchFamily="34" charset="0"/>
                <a:cs typeface="Calibri" panose="020F0502020204030204" pitchFamily="34" charset="0"/>
              </a:rPr>
              <a:t>i</a:t>
            </a:r>
            <a:r>
              <a:rPr lang="en-US" sz="1200" b="1" dirty="0">
                <a:latin typeface="Calibri" panose="020F0502020204030204" pitchFamily="34" charset="0"/>
                <a:cs typeface="Calibri" panose="020F0502020204030204" pitchFamily="34" charset="0"/>
              </a:rPr>
              <a:t> = #</a:t>
            </a:r>
            <a:r>
              <a:rPr lang="en-US" sz="1200" b="1" dirty="0" err="1">
                <a:latin typeface="Calibri" panose="020F0502020204030204" pitchFamily="34" charset="0"/>
                <a:cs typeface="Calibri" panose="020F0502020204030204" pitchFamily="34" charset="0"/>
              </a:rPr>
              <a:t>i</a:t>
            </a:r>
            <a:r>
              <a:rPr lang="en-US" sz="1200" b="1" dirty="0">
                <a:latin typeface="Calibri" panose="020F0502020204030204" pitchFamily="34" charset="0"/>
                <a:cs typeface="Calibri" panose="020F0502020204030204" pitchFamily="34" charset="0"/>
              </a:rPr>
              <a:t> + </a:t>
            </a:r>
            <a:r>
              <a:rPr lang="en-US" sz="1200" b="1" dirty="0" smtClean="0">
                <a:latin typeface="Calibri" panose="020F0502020204030204" pitchFamily="34" charset="0"/>
                <a:cs typeface="Calibri" panose="020F0502020204030204" pitchFamily="34" charset="0"/>
              </a:rPr>
              <a:t>1</a:t>
            </a:r>
          </a:p>
          <a:p>
            <a:r>
              <a:rPr lang="en-US" sz="1200" b="1" dirty="0">
                <a:solidFill>
                  <a:srgbClr val="0070C0"/>
                </a:solidFill>
                <a:latin typeface="Calibri" panose="020F0502020204030204" pitchFamily="34" charset="0"/>
                <a:cs typeface="Calibri" panose="020F0502020204030204" pitchFamily="34" charset="0"/>
              </a:rPr>
              <a:t>//Ends the iteration block.</a:t>
            </a:r>
          </a:p>
          <a:p>
            <a:r>
              <a:rPr lang="en-US" sz="1200" b="1" dirty="0">
                <a:latin typeface="Calibri" panose="020F0502020204030204" pitchFamily="34" charset="0"/>
                <a:cs typeface="Calibri" panose="020F0502020204030204" pitchFamily="34" charset="0"/>
              </a:rPr>
              <a:t>9. </a:t>
            </a:r>
            <a:r>
              <a:rPr lang="en-US" sz="1200" b="1" dirty="0" smtClean="0">
                <a:latin typeface="Calibri" panose="020F0502020204030204" pitchFamily="34" charset="0"/>
                <a:cs typeface="Calibri" panose="020F0502020204030204" pitchFamily="34" charset="0"/>
              </a:rPr>
              <a:t>},</a:t>
            </a:r>
          </a:p>
          <a:p>
            <a:r>
              <a:rPr lang="en-US" sz="1200" b="1" dirty="0">
                <a:solidFill>
                  <a:srgbClr val="0070C0"/>
                </a:solidFill>
                <a:latin typeface="Calibri" panose="020F0502020204030204" pitchFamily="34" charset="0"/>
                <a:cs typeface="Calibri" panose="020F0502020204030204" pitchFamily="34" charset="0"/>
              </a:rPr>
              <a:t>//After processing all groups, it checks if the original LDAP group membership data is not null. If so, it wraps the #</a:t>
            </a:r>
            <a:r>
              <a:rPr lang="en-US" sz="1200" b="1" dirty="0" err="1">
                <a:solidFill>
                  <a:srgbClr val="0070C0"/>
                </a:solidFill>
                <a:latin typeface="Calibri" panose="020F0502020204030204" pitchFamily="34" charset="0"/>
                <a:cs typeface="Calibri" panose="020F0502020204030204" pitchFamily="34" charset="0"/>
              </a:rPr>
              <a:t>groupCnOnly</a:t>
            </a:r>
            <a:r>
              <a:rPr lang="en-US" sz="1200" b="1" dirty="0">
                <a:solidFill>
                  <a:srgbClr val="0070C0"/>
                </a:solidFill>
                <a:latin typeface="Calibri" panose="020F0502020204030204" pitchFamily="34" charset="0"/>
                <a:cs typeface="Calibri" panose="020F0502020204030204" pitchFamily="34" charset="0"/>
              </a:rPr>
              <a:t> list (containing the CN values of all groups) into a new </a:t>
            </a:r>
            <a:r>
              <a:rPr lang="en-US" sz="1200" b="1" dirty="0" err="1">
                <a:solidFill>
                  <a:srgbClr val="0070C0"/>
                </a:solidFill>
                <a:latin typeface="Calibri" panose="020F0502020204030204" pitchFamily="34" charset="0"/>
                <a:cs typeface="Calibri" panose="020F0502020204030204" pitchFamily="34" charset="0"/>
              </a:rPr>
              <a:t>AttributeValue</a:t>
            </a:r>
            <a:r>
              <a:rPr lang="en-US" sz="1200" b="1" dirty="0">
                <a:solidFill>
                  <a:srgbClr val="0070C0"/>
                </a:solidFill>
                <a:latin typeface="Calibri" panose="020F0502020204030204" pitchFamily="34" charset="0"/>
                <a:cs typeface="Calibri" panose="020F0502020204030204" pitchFamily="34" charset="0"/>
              </a:rPr>
              <a:t> object from the org.sourceid.saml20.adapter.attribute package. If the original data was null, it returns null.</a:t>
            </a:r>
          </a:p>
          <a:p>
            <a:r>
              <a:rPr lang="en-US" sz="1200" b="1" dirty="0" smtClean="0">
                <a:latin typeface="Calibri" panose="020F0502020204030204" pitchFamily="34" charset="0"/>
                <a:cs typeface="Calibri" panose="020F0502020204030204" pitchFamily="34" charset="0"/>
              </a:rPr>
              <a:t>10. #</a:t>
            </a:r>
            <a:r>
              <a:rPr lang="en-US" sz="1200" b="1" dirty="0" err="1" smtClean="0">
                <a:latin typeface="Calibri" panose="020F0502020204030204" pitchFamily="34" charset="0"/>
                <a:cs typeface="Calibri" panose="020F0502020204030204" pitchFamily="34" charset="0"/>
              </a:rPr>
              <a:t>this.get</a:t>
            </a:r>
            <a:r>
              <a:rPr lang="en-US" sz="1200" b="1" dirty="0" smtClean="0">
                <a:latin typeface="Calibri" panose="020F0502020204030204" pitchFamily="34" charset="0"/>
                <a:cs typeface="Calibri" panose="020F0502020204030204" pitchFamily="34" charset="0"/>
              </a:rPr>
              <a:t>("</a:t>
            </a:r>
            <a:r>
              <a:rPr lang="en-US" sz="1200" b="1" dirty="0" err="1" smtClean="0">
                <a:latin typeface="Calibri" panose="020F0502020204030204" pitchFamily="34" charset="0"/>
                <a:cs typeface="Calibri" panose="020F0502020204030204" pitchFamily="34" charset="0"/>
              </a:rPr>
              <a:t>ds.LDAP.memberOf</a:t>
            </a:r>
            <a:r>
              <a:rPr lang="en-US" sz="1200" b="1" dirty="0" smtClean="0">
                <a:latin typeface="Calibri" panose="020F0502020204030204" pitchFamily="34" charset="0"/>
                <a:cs typeface="Calibri" panose="020F0502020204030204" pitchFamily="34" charset="0"/>
              </a:rPr>
              <a:t>")!=null? new org.sourceid.saml20.adapter.attribute.AttributeValue(#</a:t>
            </a:r>
            <a:r>
              <a:rPr lang="en-US" sz="1200" b="1" dirty="0" err="1" smtClean="0">
                <a:latin typeface="Calibri" panose="020F0502020204030204" pitchFamily="34" charset="0"/>
                <a:cs typeface="Calibri" panose="020F0502020204030204" pitchFamily="34" charset="0"/>
              </a:rPr>
              <a:t>groupCnOnly</a:t>
            </a:r>
            <a:r>
              <a:rPr lang="en-US" sz="1200" b="1" dirty="0" smtClean="0">
                <a:latin typeface="Calibri" panose="020F0502020204030204" pitchFamily="34" charset="0"/>
                <a:cs typeface="Calibri" panose="020F0502020204030204" pitchFamily="34" charset="0"/>
              </a:rPr>
              <a:t>) : null</a:t>
            </a:r>
            <a:endParaRPr 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833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668" y="69620"/>
            <a:ext cx="11732654" cy="584775"/>
          </a:xfrm>
          <a:prstGeom prst="rect">
            <a:avLst/>
          </a:prstGeom>
          <a:noFill/>
        </p:spPr>
        <p:txBody>
          <a:bodyPr wrap="square" rtlCol="0">
            <a:spAutoFit/>
          </a:bodyPr>
          <a:lstStyle/>
          <a:p>
            <a:r>
              <a:rPr lang="en-US" sz="1400" b="1" dirty="0" smtClean="0"/>
              <a:t>An alternate approach</a:t>
            </a:r>
          </a:p>
          <a:p>
            <a:endParaRPr lang="en-US" dirty="0"/>
          </a:p>
        </p:txBody>
      </p:sp>
      <p:sp>
        <p:nvSpPr>
          <p:cNvPr id="3" name="TextBox 2"/>
          <p:cNvSpPr txBox="1"/>
          <p:nvPr/>
        </p:nvSpPr>
        <p:spPr>
          <a:xfrm>
            <a:off x="128789" y="559017"/>
            <a:ext cx="11758411" cy="3108543"/>
          </a:xfrm>
          <a:prstGeom prst="rect">
            <a:avLst/>
          </a:prstGeom>
          <a:noFill/>
        </p:spPr>
        <p:txBody>
          <a:bodyPr wrap="square" rtlCol="0">
            <a:spAutoFit/>
          </a:bodyPr>
          <a:lstStyle/>
          <a:p>
            <a:r>
              <a:rPr lang="en-US" sz="1400" dirty="0">
                <a:solidFill>
                  <a:srgbClr val="0070C0"/>
                </a:solidFill>
              </a:rPr>
              <a:t>1. #</a:t>
            </a:r>
            <a:r>
              <a:rPr lang="en-US" sz="1400" dirty="0" err="1">
                <a:solidFill>
                  <a:srgbClr val="0070C0"/>
                </a:solidFill>
              </a:rPr>
              <a:t>groupCnOnly</a:t>
            </a:r>
            <a:r>
              <a:rPr lang="en-US" sz="1400" dirty="0">
                <a:solidFill>
                  <a:srgbClr val="0070C0"/>
                </a:solidFill>
              </a:rPr>
              <a:t> = new </a:t>
            </a:r>
            <a:r>
              <a:rPr lang="en-US" sz="1400" dirty="0" err="1">
                <a:solidFill>
                  <a:srgbClr val="0070C0"/>
                </a:solidFill>
              </a:rPr>
              <a:t>java.util.ArrayList</a:t>
            </a:r>
            <a:r>
              <a:rPr lang="en-US" sz="1400" dirty="0">
                <a:solidFill>
                  <a:srgbClr val="0070C0"/>
                </a:solidFill>
              </a:rPr>
              <a:t>(),</a:t>
            </a:r>
          </a:p>
          <a:p>
            <a:r>
              <a:rPr lang="en-US" sz="1400" dirty="0">
                <a:solidFill>
                  <a:srgbClr val="0070C0"/>
                </a:solidFill>
              </a:rPr>
              <a:t>2. #groups = #</a:t>
            </a:r>
            <a:r>
              <a:rPr lang="en-US" sz="1400" dirty="0" err="1">
                <a:solidFill>
                  <a:srgbClr val="0070C0"/>
                </a:solidFill>
              </a:rPr>
              <a:t>this.get</a:t>
            </a:r>
            <a:r>
              <a:rPr lang="en-US" sz="1400" dirty="0">
                <a:solidFill>
                  <a:srgbClr val="0070C0"/>
                </a:solidFill>
              </a:rPr>
              <a:t>("</a:t>
            </a:r>
            <a:r>
              <a:rPr lang="en-US" sz="1400" dirty="0" err="1">
                <a:solidFill>
                  <a:srgbClr val="0070C0"/>
                </a:solidFill>
              </a:rPr>
              <a:t>ds.LDAP.memberOf</a:t>
            </a:r>
            <a:r>
              <a:rPr lang="en-US" sz="1400" dirty="0">
                <a:solidFill>
                  <a:srgbClr val="0070C0"/>
                </a:solidFill>
              </a:rPr>
              <a:t>")!=null?#</a:t>
            </a:r>
            <a:r>
              <a:rPr lang="en-US" sz="1400" dirty="0" err="1">
                <a:solidFill>
                  <a:srgbClr val="0070C0"/>
                </a:solidFill>
              </a:rPr>
              <a:t>this.get</a:t>
            </a:r>
            <a:r>
              <a:rPr lang="en-US" sz="1400" dirty="0">
                <a:solidFill>
                  <a:srgbClr val="0070C0"/>
                </a:solidFill>
              </a:rPr>
              <a:t>("</a:t>
            </a:r>
            <a:r>
              <a:rPr lang="en-US" sz="1400" dirty="0" err="1">
                <a:solidFill>
                  <a:srgbClr val="0070C0"/>
                </a:solidFill>
              </a:rPr>
              <a:t>ds.LDAP.memberOf</a:t>
            </a:r>
            <a:r>
              <a:rPr lang="en-US" sz="1400" dirty="0">
                <a:solidFill>
                  <a:srgbClr val="0070C0"/>
                </a:solidFill>
              </a:rPr>
              <a:t>").</a:t>
            </a:r>
            <a:r>
              <a:rPr lang="en-US" sz="1400" dirty="0" err="1">
                <a:solidFill>
                  <a:srgbClr val="0070C0"/>
                </a:solidFill>
              </a:rPr>
              <a:t>getValues</a:t>
            </a:r>
            <a:r>
              <a:rPr lang="en-US" sz="1400" dirty="0">
                <a:solidFill>
                  <a:srgbClr val="0070C0"/>
                </a:solidFill>
              </a:rPr>
              <a:t>():{},</a:t>
            </a:r>
          </a:p>
          <a:p>
            <a:r>
              <a:rPr lang="en-US" sz="1400" dirty="0">
                <a:solidFill>
                  <a:srgbClr val="0070C0"/>
                </a:solidFill>
              </a:rPr>
              <a:t>3. #groups.{</a:t>
            </a:r>
          </a:p>
          <a:p>
            <a:r>
              <a:rPr lang="en-US" sz="1400" dirty="0">
                <a:solidFill>
                  <a:srgbClr val="0070C0"/>
                </a:solidFill>
              </a:rPr>
              <a:t>4. #group = #this,</a:t>
            </a:r>
          </a:p>
          <a:p>
            <a:r>
              <a:rPr lang="en-US" sz="1400" dirty="0">
                <a:solidFill>
                  <a:srgbClr val="0070C0"/>
                </a:solidFill>
              </a:rPr>
              <a:t>5. #group = new </a:t>
            </a:r>
            <a:r>
              <a:rPr lang="en-US" sz="1400" dirty="0" err="1">
                <a:solidFill>
                  <a:srgbClr val="0070C0"/>
                </a:solidFill>
              </a:rPr>
              <a:t>javax.naming.ldap.LdapName</a:t>
            </a:r>
            <a:r>
              <a:rPr lang="en-US" sz="1400" dirty="0">
                <a:solidFill>
                  <a:srgbClr val="0070C0"/>
                </a:solidFill>
              </a:rPr>
              <a:t>(#group),</a:t>
            </a:r>
          </a:p>
          <a:p>
            <a:r>
              <a:rPr lang="en-US" sz="1400" dirty="0">
                <a:solidFill>
                  <a:srgbClr val="0070C0"/>
                </a:solidFill>
              </a:rPr>
              <a:t>6. #</a:t>
            </a:r>
            <a:r>
              <a:rPr lang="en-US" sz="1400" dirty="0" err="1">
                <a:solidFill>
                  <a:srgbClr val="0070C0"/>
                </a:solidFill>
              </a:rPr>
              <a:t>cn</a:t>
            </a:r>
            <a:r>
              <a:rPr lang="en-US" sz="1400" dirty="0">
                <a:solidFill>
                  <a:srgbClr val="0070C0"/>
                </a:solidFill>
              </a:rPr>
              <a:t> = #</a:t>
            </a:r>
            <a:r>
              <a:rPr lang="en-US" sz="1400" dirty="0" err="1">
                <a:solidFill>
                  <a:srgbClr val="0070C0"/>
                </a:solidFill>
              </a:rPr>
              <a:t>group.getRdn</a:t>
            </a:r>
            <a:r>
              <a:rPr lang="en-US" sz="1400" dirty="0">
                <a:solidFill>
                  <a:srgbClr val="0070C0"/>
                </a:solidFill>
              </a:rPr>
              <a:t>(#</a:t>
            </a:r>
            <a:r>
              <a:rPr lang="en-US" sz="1400" dirty="0" err="1">
                <a:solidFill>
                  <a:srgbClr val="0070C0"/>
                </a:solidFill>
              </a:rPr>
              <a:t>group.size</a:t>
            </a:r>
            <a:r>
              <a:rPr lang="en-US" sz="1400" dirty="0">
                <a:solidFill>
                  <a:srgbClr val="0070C0"/>
                </a:solidFill>
              </a:rPr>
              <a:t>() - 1).</a:t>
            </a:r>
            <a:r>
              <a:rPr lang="en-US" sz="1400" dirty="0" err="1">
                <a:solidFill>
                  <a:srgbClr val="0070C0"/>
                </a:solidFill>
              </a:rPr>
              <a:t>getValue</a:t>
            </a:r>
            <a:r>
              <a:rPr lang="en-US" sz="1400" dirty="0">
                <a:solidFill>
                  <a:srgbClr val="0070C0"/>
                </a:solidFill>
              </a:rPr>
              <a:t>().</a:t>
            </a:r>
            <a:r>
              <a:rPr lang="en-US" sz="1400" dirty="0" err="1">
                <a:solidFill>
                  <a:srgbClr val="0070C0"/>
                </a:solidFill>
              </a:rPr>
              <a:t>toString</a:t>
            </a:r>
            <a:r>
              <a:rPr lang="en-US" sz="1400" dirty="0">
                <a:solidFill>
                  <a:srgbClr val="0070C0"/>
                </a:solidFill>
              </a:rPr>
              <a:t>(),</a:t>
            </a:r>
          </a:p>
          <a:p>
            <a:r>
              <a:rPr lang="en-US" sz="1400" dirty="0">
                <a:solidFill>
                  <a:srgbClr val="0070C0"/>
                </a:solidFill>
              </a:rPr>
              <a:t>7. #</a:t>
            </a:r>
            <a:r>
              <a:rPr lang="en-US" sz="1400" dirty="0" err="1">
                <a:solidFill>
                  <a:srgbClr val="0070C0"/>
                </a:solidFill>
              </a:rPr>
              <a:t>groupCnOnly.add</a:t>
            </a:r>
            <a:r>
              <a:rPr lang="en-US" sz="1400" dirty="0">
                <a:solidFill>
                  <a:srgbClr val="0070C0"/>
                </a:solidFill>
              </a:rPr>
              <a:t>(#</a:t>
            </a:r>
            <a:r>
              <a:rPr lang="en-US" sz="1400" dirty="0" err="1">
                <a:solidFill>
                  <a:srgbClr val="0070C0"/>
                </a:solidFill>
              </a:rPr>
              <a:t>cn</a:t>
            </a:r>
            <a:r>
              <a:rPr lang="en-US" sz="1400" dirty="0">
                <a:solidFill>
                  <a:srgbClr val="0070C0"/>
                </a:solidFill>
              </a:rPr>
              <a:t>)</a:t>
            </a:r>
          </a:p>
          <a:p>
            <a:r>
              <a:rPr lang="en-US" sz="1400" dirty="0">
                <a:solidFill>
                  <a:srgbClr val="0070C0"/>
                </a:solidFill>
              </a:rPr>
              <a:t>8.},</a:t>
            </a:r>
          </a:p>
          <a:p>
            <a:r>
              <a:rPr lang="en-US" sz="1400" dirty="0">
                <a:solidFill>
                  <a:srgbClr val="0070C0"/>
                </a:solidFill>
              </a:rPr>
              <a:t>9. #</a:t>
            </a:r>
            <a:r>
              <a:rPr lang="en-US" sz="1400" dirty="0" err="1">
                <a:solidFill>
                  <a:srgbClr val="0070C0"/>
                </a:solidFill>
              </a:rPr>
              <a:t>this.get</a:t>
            </a:r>
            <a:r>
              <a:rPr lang="en-US" sz="1400" dirty="0">
                <a:solidFill>
                  <a:srgbClr val="0070C0"/>
                </a:solidFill>
              </a:rPr>
              <a:t>("</a:t>
            </a:r>
            <a:r>
              <a:rPr lang="en-US" sz="1400" dirty="0" err="1">
                <a:solidFill>
                  <a:srgbClr val="0070C0"/>
                </a:solidFill>
              </a:rPr>
              <a:t>ds.LDAP.memberOf</a:t>
            </a:r>
            <a:r>
              <a:rPr lang="en-US" sz="1400" dirty="0">
                <a:solidFill>
                  <a:srgbClr val="0070C0"/>
                </a:solidFill>
              </a:rPr>
              <a:t>")!=null? new org.sourceid.saml20.adapter.attribute.AttributeValue(#</a:t>
            </a:r>
            <a:r>
              <a:rPr lang="en-US" sz="1400" dirty="0" err="1">
                <a:solidFill>
                  <a:srgbClr val="0070C0"/>
                </a:solidFill>
              </a:rPr>
              <a:t>groupCnOnly</a:t>
            </a:r>
            <a:r>
              <a:rPr lang="en-US" sz="1400" dirty="0">
                <a:solidFill>
                  <a:srgbClr val="0070C0"/>
                </a:solidFill>
              </a:rPr>
              <a:t>):</a:t>
            </a:r>
            <a:r>
              <a:rPr lang="en-US" sz="1400" dirty="0" smtClean="0">
                <a:solidFill>
                  <a:srgbClr val="0070C0"/>
                </a:solidFill>
              </a:rPr>
              <a:t>null</a:t>
            </a:r>
          </a:p>
          <a:p>
            <a:endParaRPr lang="en-US" sz="1400" dirty="0" smtClean="0">
              <a:solidFill>
                <a:srgbClr val="0070C0"/>
              </a:solidFill>
            </a:endParaRPr>
          </a:p>
          <a:p>
            <a:endParaRPr lang="en-US" sz="1400" dirty="0">
              <a:solidFill>
                <a:srgbClr val="0070C0"/>
              </a:solidFill>
            </a:endParaRPr>
          </a:p>
          <a:p>
            <a:r>
              <a:rPr lang="en-US" sz="1400" dirty="0">
                <a:solidFill>
                  <a:schemeClr val="accent4">
                    <a:lumMod val="75000"/>
                  </a:schemeClr>
                </a:solidFill>
              </a:rPr>
              <a:t>In this context, #this represents the current element being processed within the iteration of #groups. Each item in #groups is passed through the loop, and #this refers to that current item. The current item (presumably a string representing an LDAP group DN) is converted into an </a:t>
            </a:r>
            <a:r>
              <a:rPr lang="en-US" sz="1400" dirty="0" err="1">
                <a:solidFill>
                  <a:schemeClr val="accent4">
                    <a:lumMod val="75000"/>
                  </a:schemeClr>
                </a:solidFill>
              </a:rPr>
              <a:t>LdapName</a:t>
            </a:r>
            <a:r>
              <a:rPr lang="en-US" sz="1400" dirty="0">
                <a:solidFill>
                  <a:schemeClr val="accent4">
                    <a:lumMod val="75000"/>
                  </a:schemeClr>
                </a:solidFill>
              </a:rPr>
              <a:t> object for further manipulation. Thus, #this is dynamically referring to the object at the current step of the iteration over #groups.</a:t>
            </a:r>
          </a:p>
        </p:txBody>
      </p:sp>
      <p:sp>
        <p:nvSpPr>
          <p:cNvPr id="4" name="TextBox 3"/>
          <p:cNvSpPr txBox="1"/>
          <p:nvPr/>
        </p:nvSpPr>
        <p:spPr>
          <a:xfrm>
            <a:off x="141668" y="4108361"/>
            <a:ext cx="11848563" cy="2246769"/>
          </a:xfrm>
          <a:prstGeom prst="rect">
            <a:avLst/>
          </a:prstGeom>
          <a:noFill/>
        </p:spPr>
        <p:txBody>
          <a:bodyPr wrap="square" rtlCol="0">
            <a:spAutoFit/>
          </a:bodyPr>
          <a:lstStyle/>
          <a:p>
            <a:r>
              <a:rPr lang="en-US" sz="1400" b="1" dirty="0"/>
              <a:t>#</a:t>
            </a:r>
            <a:r>
              <a:rPr lang="en-US" sz="1400" b="1" dirty="0" err="1"/>
              <a:t>this.get</a:t>
            </a:r>
            <a:r>
              <a:rPr lang="en-US" sz="1400" b="1" dirty="0"/>
              <a:t>("username").</a:t>
            </a:r>
            <a:r>
              <a:rPr lang="en-US" sz="1400" b="1" dirty="0" err="1"/>
              <a:t>getObjectValue</a:t>
            </a:r>
            <a:r>
              <a:rPr lang="en-US" sz="1400" b="1" dirty="0"/>
              <a:t>().</a:t>
            </a:r>
            <a:r>
              <a:rPr lang="en-US" sz="1400" b="1" dirty="0" err="1"/>
              <a:t>getClass</a:t>
            </a:r>
            <a:r>
              <a:rPr lang="en-US" sz="1400" b="1" dirty="0"/>
              <a:t>().</a:t>
            </a:r>
            <a:r>
              <a:rPr lang="en-US" sz="1400" b="1" dirty="0" err="1"/>
              <a:t>getName</a:t>
            </a:r>
            <a:r>
              <a:rPr lang="en-US" sz="1400" b="1" dirty="0"/>
              <a:t>()</a:t>
            </a:r>
          </a:p>
          <a:p>
            <a:endParaRPr lang="en-US" sz="1400" dirty="0"/>
          </a:p>
          <a:p>
            <a:endParaRPr lang="en-US" sz="1400" dirty="0"/>
          </a:p>
          <a:p>
            <a:r>
              <a:rPr lang="en-US" sz="1400" dirty="0"/>
              <a:t>Retrieves the value associated with the "</a:t>
            </a:r>
            <a:r>
              <a:rPr lang="en-US" sz="1400" b="1" dirty="0"/>
              <a:t>username</a:t>
            </a:r>
            <a:r>
              <a:rPr lang="en-US" sz="1400" dirty="0"/>
              <a:t>" property from the current context object </a:t>
            </a:r>
            <a:r>
              <a:rPr lang="en-US" sz="1400" b="1" dirty="0"/>
              <a:t>(#this</a:t>
            </a:r>
            <a:r>
              <a:rPr lang="en-US" sz="1400" dirty="0" smtClean="0"/>
              <a:t>).</a:t>
            </a:r>
          </a:p>
          <a:p>
            <a:endParaRPr lang="en-US" sz="1400" dirty="0"/>
          </a:p>
          <a:p>
            <a:r>
              <a:rPr lang="en-US" sz="1400" dirty="0"/>
              <a:t>Calls </a:t>
            </a:r>
            <a:r>
              <a:rPr lang="en-US" sz="1400" b="1" dirty="0" err="1"/>
              <a:t>getObjectValue</a:t>
            </a:r>
            <a:r>
              <a:rPr lang="en-US" sz="1400" b="1" dirty="0"/>
              <a:t>()</a:t>
            </a:r>
            <a:r>
              <a:rPr lang="en-US" sz="1400" dirty="0"/>
              <a:t> on this value to get the actual object or value</a:t>
            </a:r>
            <a:r>
              <a:rPr lang="en-US" sz="1400" dirty="0" smtClean="0"/>
              <a:t>.</a:t>
            </a:r>
          </a:p>
          <a:p>
            <a:endParaRPr lang="en-US" sz="1400" dirty="0"/>
          </a:p>
          <a:p>
            <a:r>
              <a:rPr lang="en-US" sz="1400" dirty="0"/>
              <a:t>Gets the runtime class of this object using </a:t>
            </a:r>
            <a:r>
              <a:rPr lang="en-US" sz="1400" b="1" dirty="0" err="1"/>
              <a:t>getClass</a:t>
            </a:r>
            <a:r>
              <a:rPr lang="en-US" sz="1400" b="1" dirty="0" smtClean="0"/>
              <a:t>().</a:t>
            </a:r>
          </a:p>
          <a:p>
            <a:endParaRPr lang="en-US" sz="1400" dirty="0"/>
          </a:p>
          <a:p>
            <a:r>
              <a:rPr lang="en-US" sz="1400" dirty="0"/>
              <a:t>Obtains the name of this class using </a:t>
            </a:r>
            <a:r>
              <a:rPr lang="en-US" sz="1400" b="1" dirty="0" err="1"/>
              <a:t>getName</a:t>
            </a:r>
            <a:r>
              <a:rPr lang="en-US" sz="1400" b="1" dirty="0"/>
              <a:t>().</a:t>
            </a:r>
          </a:p>
        </p:txBody>
      </p:sp>
    </p:spTree>
    <p:extLst>
      <p:ext uri="{BB962C8B-B14F-4D97-AF65-F5344CB8AC3E}">
        <p14:creationId xmlns:p14="http://schemas.microsoft.com/office/powerpoint/2010/main" val="284475217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970C04F-E7AC-41AB-9C6D-1B1BB88BFF7F}">
  <ds:schemaRefs>
    <ds:schemaRef ds:uri="http://schemas.microsoft.com/office/infopath/2007/PartnerControls"/>
    <ds:schemaRef ds:uri="http://schemas.microsoft.com/office/2006/documentManagement/types"/>
    <ds:schemaRef ds:uri="4873beb7-5857-4685-be1f-d57550cc96cc"/>
    <ds:schemaRef ds:uri="http://purl.org/dc/dcmitype/"/>
    <ds:schemaRef ds:uri="http://www.w3.org/XML/1998/namespace"/>
    <ds:schemaRef ds:uri="http://purl.org/dc/elements/1.1/"/>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1060</TotalTime>
  <Words>2489</Words>
  <Application>Microsoft Office PowerPoint</Application>
  <PresentationFormat>Widescreen</PresentationFormat>
  <Paragraphs>253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Segoe UI Light</vt:lpstr>
      <vt:lpstr>Wingdings</vt:lpstr>
      <vt:lpstr>WelcomeDoc</vt:lpstr>
      <vt:lpstr>OGNL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OGNL Expression</dc:title>
  <dc:creator>dell</dc:creator>
  <cp:keywords/>
  <cp:lastModifiedBy>dell</cp:lastModifiedBy>
  <cp:revision>47</cp:revision>
  <dcterms:created xsi:type="dcterms:W3CDTF">2024-08-28T08:21:01Z</dcterms:created>
  <dcterms:modified xsi:type="dcterms:W3CDTF">2024-08-29T11:23:30Z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