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77" r:id="rId8"/>
    <p:sldId id="262" r:id="rId9"/>
    <p:sldId id="263" r:id="rId10"/>
    <p:sldId id="264" r:id="rId11"/>
    <p:sldId id="265" r:id="rId12"/>
    <p:sldId id="278" r:id="rId13"/>
    <p:sldId id="266" r:id="rId14"/>
    <p:sldId id="286" r:id="rId15"/>
    <p:sldId id="267" r:id="rId16"/>
    <p:sldId id="279" r:id="rId17"/>
    <p:sldId id="280" r:id="rId18"/>
    <p:sldId id="281" r:id="rId19"/>
    <p:sldId id="285" r:id="rId20"/>
    <p:sldId id="269" r:id="rId21"/>
    <p:sldId id="283" r:id="rId22"/>
    <p:sldId id="284"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885121-E090-475E-AD9A-E18F89BD7745}">
          <p14:sldIdLst>
            <p14:sldId id="256"/>
            <p14:sldId id="257"/>
            <p14:sldId id="258"/>
            <p14:sldId id="259"/>
            <p14:sldId id="260"/>
            <p14:sldId id="261"/>
            <p14:sldId id="277"/>
            <p14:sldId id="262"/>
            <p14:sldId id="263"/>
            <p14:sldId id="264"/>
            <p14:sldId id="265"/>
            <p14:sldId id="278"/>
            <p14:sldId id="266"/>
            <p14:sldId id="286"/>
            <p14:sldId id="267"/>
            <p14:sldId id="279"/>
            <p14:sldId id="280"/>
            <p14:sldId id="281"/>
            <p14:sldId id="285"/>
            <p14:sldId id="269"/>
            <p14:sldId id="283"/>
            <p14:sldId id="284"/>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71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BCAB09-A547-4975-B259-8E48CAAD4440}"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9EBEC5C3-36C3-4844-A421-4422EB8FCF35}">
      <dgm:prSet/>
      <dgm:spPr/>
      <dgm:t>
        <a:bodyPr/>
        <a:lstStyle/>
        <a:p>
          <a:r>
            <a:rPr lang="en-US" kern="1200" cap="none">
              <a:effectLst/>
              <a:latin typeface="Century" panose="02040604050505020304" pitchFamily="18" charset="0"/>
              <a:ea typeface="+mn-ea"/>
              <a:cs typeface="+mn-cs"/>
            </a:rPr>
            <a:t>Thoroughly explore the loan dataset, handling missing data and outliers to ensure a solid foundation for analysis.</a:t>
          </a:r>
        </a:p>
      </dgm:t>
    </dgm:pt>
    <dgm:pt modelId="{C0E30395-4558-4511-9E3A-D7E60C21A01F}" type="parTrans" cxnId="{771A0911-3147-4D98-BB37-99BBA15A104C}">
      <dgm:prSet/>
      <dgm:spPr/>
      <dgm:t>
        <a:bodyPr/>
        <a:lstStyle/>
        <a:p>
          <a:endParaRPr lang="en-US"/>
        </a:p>
      </dgm:t>
    </dgm:pt>
    <dgm:pt modelId="{1E63218B-209C-4734-AFEC-1F61061795E3}" type="sibTrans" cxnId="{771A0911-3147-4D98-BB37-99BBA15A104C}">
      <dgm:prSet/>
      <dgm:spPr/>
      <dgm:t>
        <a:bodyPr/>
        <a:lstStyle/>
        <a:p>
          <a:endParaRPr lang="en-US"/>
        </a:p>
      </dgm:t>
    </dgm:pt>
    <dgm:pt modelId="{408331EE-2B1F-4EEA-8252-DF1D1EADEF60}">
      <dgm:prSet/>
      <dgm:spPr/>
      <dgm:t>
        <a:bodyPr/>
        <a:lstStyle/>
        <a:p>
          <a:r>
            <a:rPr lang="en-US" kern="1200" cap="none">
              <a:effectLst/>
              <a:latin typeface="Century" panose="02040604050505020304" pitchFamily="18" charset="0"/>
              <a:ea typeface="+mn-ea"/>
              <a:cs typeface="+mn-cs"/>
            </a:rPr>
            <a:t>Assess data imbalance to mitigate issueclassification and improve model accuracys in binary</a:t>
          </a:r>
          <a:r>
            <a:rPr lang="en-US" b="0" i="0" kern="1200" baseline="0"/>
            <a:t>.</a:t>
          </a:r>
          <a:endParaRPr lang="en-US" kern="1200"/>
        </a:p>
      </dgm:t>
    </dgm:pt>
    <dgm:pt modelId="{A741364C-8F2D-42BA-B865-0FE0B3C8BA0F}" type="parTrans" cxnId="{1F14252C-0401-4B61-B9E0-4662294C59A0}">
      <dgm:prSet/>
      <dgm:spPr/>
      <dgm:t>
        <a:bodyPr/>
        <a:lstStyle/>
        <a:p>
          <a:endParaRPr lang="en-US"/>
        </a:p>
      </dgm:t>
    </dgm:pt>
    <dgm:pt modelId="{A4728C55-459C-4B3C-8707-001DDA458CEB}" type="sibTrans" cxnId="{1F14252C-0401-4B61-B9E0-4662294C59A0}">
      <dgm:prSet/>
      <dgm:spPr/>
      <dgm:t>
        <a:bodyPr/>
        <a:lstStyle/>
        <a:p>
          <a:endParaRPr lang="en-US"/>
        </a:p>
      </dgm:t>
    </dgm:pt>
    <dgm:pt modelId="{E2F7E4EB-AD4B-4FA4-8400-340A36012E6F}">
      <dgm:prSet/>
      <dgm:spPr/>
      <dgm:t>
        <a:bodyPr/>
        <a:lstStyle/>
        <a:p>
          <a:r>
            <a:rPr lang="en-US" kern="1200" cap="none">
              <a:effectLst/>
              <a:latin typeface="Century" panose="02040604050505020304" pitchFamily="18" charset="0"/>
              <a:ea typeface="+mn-ea"/>
              <a:cs typeface="+mn-cs"/>
            </a:rPr>
            <a:t>Conduct univariate, segmented univariate, and bivariate analyses to uncover meaningful trends.</a:t>
          </a:r>
        </a:p>
      </dgm:t>
    </dgm:pt>
    <dgm:pt modelId="{E1E036E2-373E-4775-9507-793DD434BA24}" type="parTrans" cxnId="{943A29E9-B333-49B1-9CDC-0A6C565F1187}">
      <dgm:prSet/>
      <dgm:spPr/>
      <dgm:t>
        <a:bodyPr/>
        <a:lstStyle/>
        <a:p>
          <a:endParaRPr lang="en-US"/>
        </a:p>
      </dgm:t>
    </dgm:pt>
    <dgm:pt modelId="{25FD13A4-EC94-4A4C-A635-28BEC9E5F11D}" type="sibTrans" cxnId="{943A29E9-B333-49B1-9CDC-0A6C565F1187}">
      <dgm:prSet/>
      <dgm:spPr/>
      <dgm:t>
        <a:bodyPr/>
        <a:lstStyle/>
        <a:p>
          <a:endParaRPr lang="en-US"/>
        </a:p>
      </dgm:t>
    </dgm:pt>
    <dgm:pt modelId="{BA3EB263-4D3C-4DE4-92B5-6EA00C289848}">
      <dgm:prSet/>
      <dgm:spPr/>
      <dgm:t>
        <a:bodyPr/>
        <a:lstStyle/>
        <a:p>
          <a:r>
            <a:rPr lang="en-US" kern="1200" cap="none">
              <a:effectLst/>
              <a:latin typeface="Century" panose="02040604050505020304" pitchFamily="18" charset="0"/>
              <a:ea typeface="+mn-ea"/>
              <a:cs typeface="+mn-cs"/>
            </a:rPr>
            <a:t>Identify top correlations between features and the target variable, revealing insights into factors linked to loan defaults.</a:t>
          </a:r>
        </a:p>
      </dgm:t>
    </dgm:pt>
    <dgm:pt modelId="{928340E0-E5FA-49CA-AAB3-9B870D502E6D}" type="parTrans" cxnId="{C962C1DE-B108-48CF-B557-91E94071767E}">
      <dgm:prSet/>
      <dgm:spPr/>
      <dgm:t>
        <a:bodyPr/>
        <a:lstStyle/>
        <a:p>
          <a:endParaRPr lang="en-US"/>
        </a:p>
      </dgm:t>
    </dgm:pt>
    <dgm:pt modelId="{2DEBD7D3-0A2E-44B9-B284-89A3F8F36293}" type="sibTrans" cxnId="{C962C1DE-B108-48CF-B557-91E94071767E}">
      <dgm:prSet/>
      <dgm:spPr/>
      <dgm:t>
        <a:bodyPr/>
        <a:lstStyle/>
        <a:p>
          <a:endParaRPr lang="en-US"/>
        </a:p>
      </dgm:t>
    </dgm:pt>
    <dgm:pt modelId="{7B5C443E-7E6B-453C-A70B-E2C7934300AE}" type="pres">
      <dgm:prSet presAssocID="{92BCAB09-A547-4975-B259-8E48CAAD4440}" presName="root" presStyleCnt="0">
        <dgm:presLayoutVars>
          <dgm:dir/>
          <dgm:resizeHandles val="exact"/>
        </dgm:presLayoutVars>
      </dgm:prSet>
      <dgm:spPr/>
    </dgm:pt>
    <dgm:pt modelId="{5ABAC510-B0D8-44F3-907C-49056B71815D}" type="pres">
      <dgm:prSet presAssocID="{9EBEC5C3-36C3-4844-A421-4422EB8FCF35}" presName="compNode" presStyleCnt="0"/>
      <dgm:spPr/>
    </dgm:pt>
    <dgm:pt modelId="{ADDF04C7-26AA-4147-A627-0A4240465482}" type="pres">
      <dgm:prSet presAssocID="{9EBEC5C3-36C3-4844-A421-4422EB8FCF35}" presName="bgRect" presStyleLbl="bgShp" presStyleIdx="0" presStyleCnt="4"/>
      <dgm:spPr/>
    </dgm:pt>
    <dgm:pt modelId="{3745C2F6-F3E2-4931-AE10-0F65497E9F12}" type="pres">
      <dgm:prSet presAssocID="{9EBEC5C3-36C3-4844-A421-4422EB8FCF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2448CF0-9957-4C64-B047-1BB2B601106C}" type="pres">
      <dgm:prSet presAssocID="{9EBEC5C3-36C3-4844-A421-4422EB8FCF35}" presName="spaceRect" presStyleCnt="0"/>
      <dgm:spPr/>
    </dgm:pt>
    <dgm:pt modelId="{141CBCCC-778A-49C6-AB3B-9E6D146FED3E}" type="pres">
      <dgm:prSet presAssocID="{9EBEC5C3-36C3-4844-A421-4422EB8FCF35}" presName="parTx" presStyleLbl="revTx" presStyleIdx="0" presStyleCnt="4">
        <dgm:presLayoutVars>
          <dgm:chMax val="0"/>
          <dgm:chPref val="0"/>
        </dgm:presLayoutVars>
      </dgm:prSet>
      <dgm:spPr/>
    </dgm:pt>
    <dgm:pt modelId="{24E26C4D-F1FA-4E5A-9173-FBBD6FEB0278}" type="pres">
      <dgm:prSet presAssocID="{1E63218B-209C-4734-AFEC-1F61061795E3}" presName="sibTrans" presStyleCnt="0"/>
      <dgm:spPr/>
    </dgm:pt>
    <dgm:pt modelId="{6E495D2A-8F34-492F-B9AF-0A3406C9AEE9}" type="pres">
      <dgm:prSet presAssocID="{408331EE-2B1F-4EEA-8252-DF1D1EADEF60}" presName="compNode" presStyleCnt="0"/>
      <dgm:spPr/>
    </dgm:pt>
    <dgm:pt modelId="{6BDE8DD7-1FF1-43CA-BB2F-C53A8F1F310B}" type="pres">
      <dgm:prSet presAssocID="{408331EE-2B1F-4EEA-8252-DF1D1EADEF60}" presName="bgRect" presStyleLbl="bgShp" presStyleIdx="1" presStyleCnt="4"/>
      <dgm:spPr/>
    </dgm:pt>
    <dgm:pt modelId="{ECB5B962-5BC6-4C01-BD66-B6BB4FFF7E9B}" type="pres">
      <dgm:prSet presAssocID="{408331EE-2B1F-4EEA-8252-DF1D1EADEF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13BEBEA-0D6C-4624-AA82-B65980ADD3C8}" type="pres">
      <dgm:prSet presAssocID="{408331EE-2B1F-4EEA-8252-DF1D1EADEF60}" presName="spaceRect" presStyleCnt="0"/>
      <dgm:spPr/>
    </dgm:pt>
    <dgm:pt modelId="{CC949DE5-6EEA-4A3A-981F-D2ED63EEA2C9}" type="pres">
      <dgm:prSet presAssocID="{408331EE-2B1F-4EEA-8252-DF1D1EADEF60}" presName="parTx" presStyleLbl="revTx" presStyleIdx="1" presStyleCnt="4">
        <dgm:presLayoutVars>
          <dgm:chMax val="0"/>
          <dgm:chPref val="0"/>
        </dgm:presLayoutVars>
      </dgm:prSet>
      <dgm:spPr/>
    </dgm:pt>
    <dgm:pt modelId="{E9927627-8F28-4B07-A1FC-32CC713FBE14}" type="pres">
      <dgm:prSet presAssocID="{A4728C55-459C-4B3C-8707-001DDA458CEB}" presName="sibTrans" presStyleCnt="0"/>
      <dgm:spPr/>
    </dgm:pt>
    <dgm:pt modelId="{FFD35130-F722-4F8C-BFA6-C2549C15D81F}" type="pres">
      <dgm:prSet presAssocID="{E2F7E4EB-AD4B-4FA4-8400-340A36012E6F}" presName="compNode" presStyleCnt="0"/>
      <dgm:spPr/>
    </dgm:pt>
    <dgm:pt modelId="{CEE4379D-A249-454E-8A32-5DBB023E7CEF}" type="pres">
      <dgm:prSet presAssocID="{E2F7E4EB-AD4B-4FA4-8400-340A36012E6F}" presName="bgRect" presStyleLbl="bgShp" presStyleIdx="2" presStyleCnt="4"/>
      <dgm:spPr/>
    </dgm:pt>
    <dgm:pt modelId="{2E37BCA1-325B-4C73-A522-7D6ACD4BA0B6}" type="pres">
      <dgm:prSet presAssocID="{E2F7E4EB-AD4B-4FA4-8400-340A36012E6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DC92840E-F019-4EB0-BACE-1466D61D8BB4}" type="pres">
      <dgm:prSet presAssocID="{E2F7E4EB-AD4B-4FA4-8400-340A36012E6F}" presName="spaceRect" presStyleCnt="0"/>
      <dgm:spPr/>
    </dgm:pt>
    <dgm:pt modelId="{19B705E2-2F6C-446F-8E46-4D5AC433ABAC}" type="pres">
      <dgm:prSet presAssocID="{E2F7E4EB-AD4B-4FA4-8400-340A36012E6F}" presName="parTx" presStyleLbl="revTx" presStyleIdx="2" presStyleCnt="4">
        <dgm:presLayoutVars>
          <dgm:chMax val="0"/>
          <dgm:chPref val="0"/>
        </dgm:presLayoutVars>
      </dgm:prSet>
      <dgm:spPr/>
    </dgm:pt>
    <dgm:pt modelId="{7D9D07F9-73F9-4453-BC4E-F3E8322CDD95}" type="pres">
      <dgm:prSet presAssocID="{25FD13A4-EC94-4A4C-A635-28BEC9E5F11D}" presName="sibTrans" presStyleCnt="0"/>
      <dgm:spPr/>
    </dgm:pt>
    <dgm:pt modelId="{E2777901-6D96-479F-96E8-41970E08A6A2}" type="pres">
      <dgm:prSet presAssocID="{BA3EB263-4D3C-4DE4-92B5-6EA00C289848}" presName="compNode" presStyleCnt="0"/>
      <dgm:spPr/>
    </dgm:pt>
    <dgm:pt modelId="{B659D0D7-2EF6-4B64-8F24-12B34005F694}" type="pres">
      <dgm:prSet presAssocID="{BA3EB263-4D3C-4DE4-92B5-6EA00C289848}" presName="bgRect" presStyleLbl="bgShp" presStyleIdx="3" presStyleCnt="4" custLinFactNeighborY="-4877"/>
      <dgm:spPr/>
    </dgm:pt>
    <dgm:pt modelId="{6B3D7D9F-6234-46F5-B3D0-98FA35512DD9}" type="pres">
      <dgm:prSet presAssocID="{BA3EB263-4D3C-4DE4-92B5-6EA00C2898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ble"/>
        </a:ext>
      </dgm:extLst>
    </dgm:pt>
    <dgm:pt modelId="{1BD25F6B-9183-4662-A868-CEC42E48F2E3}" type="pres">
      <dgm:prSet presAssocID="{BA3EB263-4D3C-4DE4-92B5-6EA00C289848}" presName="spaceRect" presStyleCnt="0"/>
      <dgm:spPr/>
    </dgm:pt>
    <dgm:pt modelId="{E5F1B3A6-9D4C-44E6-BC88-AE507C2B2D06}" type="pres">
      <dgm:prSet presAssocID="{BA3EB263-4D3C-4DE4-92B5-6EA00C289848}" presName="parTx" presStyleLbl="revTx" presStyleIdx="3" presStyleCnt="4">
        <dgm:presLayoutVars>
          <dgm:chMax val="0"/>
          <dgm:chPref val="0"/>
        </dgm:presLayoutVars>
      </dgm:prSet>
      <dgm:spPr/>
    </dgm:pt>
  </dgm:ptLst>
  <dgm:cxnLst>
    <dgm:cxn modelId="{09F25E0F-B362-4C99-A36B-03BEDF9579A4}" type="presOf" srcId="{408331EE-2B1F-4EEA-8252-DF1D1EADEF60}" destId="{CC949DE5-6EEA-4A3A-981F-D2ED63EEA2C9}" srcOrd="0" destOrd="0" presId="urn:microsoft.com/office/officeart/2018/2/layout/IconVerticalSolidList"/>
    <dgm:cxn modelId="{771A0911-3147-4D98-BB37-99BBA15A104C}" srcId="{92BCAB09-A547-4975-B259-8E48CAAD4440}" destId="{9EBEC5C3-36C3-4844-A421-4422EB8FCF35}" srcOrd="0" destOrd="0" parTransId="{C0E30395-4558-4511-9E3A-D7E60C21A01F}" sibTransId="{1E63218B-209C-4734-AFEC-1F61061795E3}"/>
    <dgm:cxn modelId="{1F14252C-0401-4B61-B9E0-4662294C59A0}" srcId="{92BCAB09-A547-4975-B259-8E48CAAD4440}" destId="{408331EE-2B1F-4EEA-8252-DF1D1EADEF60}" srcOrd="1" destOrd="0" parTransId="{A741364C-8F2D-42BA-B865-0FE0B3C8BA0F}" sibTransId="{A4728C55-459C-4B3C-8707-001DDA458CEB}"/>
    <dgm:cxn modelId="{A256963A-B17C-4312-812A-A5FAEE628503}" type="presOf" srcId="{9EBEC5C3-36C3-4844-A421-4422EB8FCF35}" destId="{141CBCCC-778A-49C6-AB3B-9E6D146FED3E}" srcOrd="0" destOrd="0" presId="urn:microsoft.com/office/officeart/2018/2/layout/IconVerticalSolidList"/>
    <dgm:cxn modelId="{8E410A6E-7667-4353-AB9E-14FD139B59C1}" type="presOf" srcId="{92BCAB09-A547-4975-B259-8E48CAAD4440}" destId="{7B5C443E-7E6B-453C-A70B-E2C7934300AE}" srcOrd="0" destOrd="0" presId="urn:microsoft.com/office/officeart/2018/2/layout/IconVerticalSolidList"/>
    <dgm:cxn modelId="{2F5FF7D3-EEC1-46D8-B924-6350EF5D492E}" type="presOf" srcId="{E2F7E4EB-AD4B-4FA4-8400-340A36012E6F}" destId="{19B705E2-2F6C-446F-8E46-4D5AC433ABAC}" srcOrd="0" destOrd="0" presId="urn:microsoft.com/office/officeart/2018/2/layout/IconVerticalSolidList"/>
    <dgm:cxn modelId="{C962C1DE-B108-48CF-B557-91E94071767E}" srcId="{92BCAB09-A547-4975-B259-8E48CAAD4440}" destId="{BA3EB263-4D3C-4DE4-92B5-6EA00C289848}" srcOrd="3" destOrd="0" parTransId="{928340E0-E5FA-49CA-AAB3-9B870D502E6D}" sibTransId="{2DEBD7D3-0A2E-44B9-B284-89A3F8F36293}"/>
    <dgm:cxn modelId="{943A29E9-B333-49B1-9CDC-0A6C565F1187}" srcId="{92BCAB09-A547-4975-B259-8E48CAAD4440}" destId="{E2F7E4EB-AD4B-4FA4-8400-340A36012E6F}" srcOrd="2" destOrd="0" parTransId="{E1E036E2-373E-4775-9507-793DD434BA24}" sibTransId="{25FD13A4-EC94-4A4C-A635-28BEC9E5F11D}"/>
    <dgm:cxn modelId="{F26789EB-1271-4540-839A-05187F8F3EB1}" type="presOf" srcId="{BA3EB263-4D3C-4DE4-92B5-6EA00C289848}" destId="{E5F1B3A6-9D4C-44E6-BC88-AE507C2B2D06}" srcOrd="0" destOrd="0" presId="urn:microsoft.com/office/officeart/2018/2/layout/IconVerticalSolidList"/>
    <dgm:cxn modelId="{53D72922-97A6-41A4-A27C-0A56FC4764AF}" type="presParOf" srcId="{7B5C443E-7E6B-453C-A70B-E2C7934300AE}" destId="{5ABAC510-B0D8-44F3-907C-49056B71815D}" srcOrd="0" destOrd="0" presId="urn:microsoft.com/office/officeart/2018/2/layout/IconVerticalSolidList"/>
    <dgm:cxn modelId="{6329BC1E-023B-4024-B2A6-F09FA4EADC14}" type="presParOf" srcId="{5ABAC510-B0D8-44F3-907C-49056B71815D}" destId="{ADDF04C7-26AA-4147-A627-0A4240465482}" srcOrd="0" destOrd="0" presId="urn:microsoft.com/office/officeart/2018/2/layout/IconVerticalSolidList"/>
    <dgm:cxn modelId="{5BA7AFFC-3AC0-4768-9A95-DA32D19913E0}" type="presParOf" srcId="{5ABAC510-B0D8-44F3-907C-49056B71815D}" destId="{3745C2F6-F3E2-4931-AE10-0F65497E9F12}" srcOrd="1" destOrd="0" presId="urn:microsoft.com/office/officeart/2018/2/layout/IconVerticalSolidList"/>
    <dgm:cxn modelId="{F817AC88-19A7-42EB-80B8-BF17BBF211AF}" type="presParOf" srcId="{5ABAC510-B0D8-44F3-907C-49056B71815D}" destId="{72448CF0-9957-4C64-B047-1BB2B601106C}" srcOrd="2" destOrd="0" presId="urn:microsoft.com/office/officeart/2018/2/layout/IconVerticalSolidList"/>
    <dgm:cxn modelId="{16E96675-EC66-4A4E-A2BB-0F00E2396FFE}" type="presParOf" srcId="{5ABAC510-B0D8-44F3-907C-49056B71815D}" destId="{141CBCCC-778A-49C6-AB3B-9E6D146FED3E}" srcOrd="3" destOrd="0" presId="urn:microsoft.com/office/officeart/2018/2/layout/IconVerticalSolidList"/>
    <dgm:cxn modelId="{B01908EA-C281-4273-BEFA-FE05E22D7ECB}" type="presParOf" srcId="{7B5C443E-7E6B-453C-A70B-E2C7934300AE}" destId="{24E26C4D-F1FA-4E5A-9173-FBBD6FEB0278}" srcOrd="1" destOrd="0" presId="urn:microsoft.com/office/officeart/2018/2/layout/IconVerticalSolidList"/>
    <dgm:cxn modelId="{5E9A0E5E-2101-4F43-8E5B-211934D8369B}" type="presParOf" srcId="{7B5C443E-7E6B-453C-A70B-E2C7934300AE}" destId="{6E495D2A-8F34-492F-B9AF-0A3406C9AEE9}" srcOrd="2" destOrd="0" presId="urn:microsoft.com/office/officeart/2018/2/layout/IconVerticalSolidList"/>
    <dgm:cxn modelId="{549C7CC3-E185-4DB3-A7D3-8DB6B64AB008}" type="presParOf" srcId="{6E495D2A-8F34-492F-B9AF-0A3406C9AEE9}" destId="{6BDE8DD7-1FF1-43CA-BB2F-C53A8F1F310B}" srcOrd="0" destOrd="0" presId="urn:microsoft.com/office/officeart/2018/2/layout/IconVerticalSolidList"/>
    <dgm:cxn modelId="{2AA6A8E9-C985-4CC0-8F21-88987537ABFA}" type="presParOf" srcId="{6E495D2A-8F34-492F-B9AF-0A3406C9AEE9}" destId="{ECB5B962-5BC6-4C01-BD66-B6BB4FFF7E9B}" srcOrd="1" destOrd="0" presId="urn:microsoft.com/office/officeart/2018/2/layout/IconVerticalSolidList"/>
    <dgm:cxn modelId="{3E0534FF-BABB-444B-927A-16364858A29F}" type="presParOf" srcId="{6E495D2A-8F34-492F-B9AF-0A3406C9AEE9}" destId="{D13BEBEA-0D6C-4624-AA82-B65980ADD3C8}" srcOrd="2" destOrd="0" presId="urn:microsoft.com/office/officeart/2018/2/layout/IconVerticalSolidList"/>
    <dgm:cxn modelId="{A6D56C92-744C-47B9-9D22-6FBC7477128D}" type="presParOf" srcId="{6E495D2A-8F34-492F-B9AF-0A3406C9AEE9}" destId="{CC949DE5-6EEA-4A3A-981F-D2ED63EEA2C9}" srcOrd="3" destOrd="0" presId="urn:microsoft.com/office/officeart/2018/2/layout/IconVerticalSolidList"/>
    <dgm:cxn modelId="{A9962BC4-E582-43A7-A637-8C4A9E1C6FFB}" type="presParOf" srcId="{7B5C443E-7E6B-453C-A70B-E2C7934300AE}" destId="{E9927627-8F28-4B07-A1FC-32CC713FBE14}" srcOrd="3" destOrd="0" presId="urn:microsoft.com/office/officeart/2018/2/layout/IconVerticalSolidList"/>
    <dgm:cxn modelId="{5F2E1888-EB7F-4471-B7EF-CD5078C6FA62}" type="presParOf" srcId="{7B5C443E-7E6B-453C-A70B-E2C7934300AE}" destId="{FFD35130-F722-4F8C-BFA6-C2549C15D81F}" srcOrd="4" destOrd="0" presId="urn:microsoft.com/office/officeart/2018/2/layout/IconVerticalSolidList"/>
    <dgm:cxn modelId="{93D840C1-C6B2-4388-816F-0C4BB34D9C3F}" type="presParOf" srcId="{FFD35130-F722-4F8C-BFA6-C2549C15D81F}" destId="{CEE4379D-A249-454E-8A32-5DBB023E7CEF}" srcOrd="0" destOrd="0" presId="urn:microsoft.com/office/officeart/2018/2/layout/IconVerticalSolidList"/>
    <dgm:cxn modelId="{73E3D49C-3DCF-4FA4-8A25-EC684486A88D}" type="presParOf" srcId="{FFD35130-F722-4F8C-BFA6-C2549C15D81F}" destId="{2E37BCA1-325B-4C73-A522-7D6ACD4BA0B6}" srcOrd="1" destOrd="0" presId="urn:microsoft.com/office/officeart/2018/2/layout/IconVerticalSolidList"/>
    <dgm:cxn modelId="{C7D3CC90-7FF4-4B12-8D0B-5AB874D8844B}" type="presParOf" srcId="{FFD35130-F722-4F8C-BFA6-C2549C15D81F}" destId="{DC92840E-F019-4EB0-BACE-1466D61D8BB4}" srcOrd="2" destOrd="0" presId="urn:microsoft.com/office/officeart/2018/2/layout/IconVerticalSolidList"/>
    <dgm:cxn modelId="{1CA27B0E-80DB-4DE5-AE4E-F03AC56B07B8}" type="presParOf" srcId="{FFD35130-F722-4F8C-BFA6-C2549C15D81F}" destId="{19B705E2-2F6C-446F-8E46-4D5AC433ABAC}" srcOrd="3" destOrd="0" presId="urn:microsoft.com/office/officeart/2018/2/layout/IconVerticalSolidList"/>
    <dgm:cxn modelId="{64CA7ED2-6211-4CAF-9D83-048AF5A197AE}" type="presParOf" srcId="{7B5C443E-7E6B-453C-A70B-E2C7934300AE}" destId="{7D9D07F9-73F9-4453-BC4E-F3E8322CDD95}" srcOrd="5" destOrd="0" presId="urn:microsoft.com/office/officeart/2018/2/layout/IconVerticalSolidList"/>
    <dgm:cxn modelId="{F144E4D5-E640-4549-9555-E33C4A192969}" type="presParOf" srcId="{7B5C443E-7E6B-453C-A70B-E2C7934300AE}" destId="{E2777901-6D96-479F-96E8-41970E08A6A2}" srcOrd="6" destOrd="0" presId="urn:microsoft.com/office/officeart/2018/2/layout/IconVerticalSolidList"/>
    <dgm:cxn modelId="{B50EF4F9-F7B0-4B6B-A3B8-77BE5CB79850}" type="presParOf" srcId="{E2777901-6D96-479F-96E8-41970E08A6A2}" destId="{B659D0D7-2EF6-4B64-8F24-12B34005F694}" srcOrd="0" destOrd="0" presId="urn:microsoft.com/office/officeart/2018/2/layout/IconVerticalSolidList"/>
    <dgm:cxn modelId="{AADD8E86-FEC0-4026-8CEF-FBFB6C861F0F}" type="presParOf" srcId="{E2777901-6D96-479F-96E8-41970E08A6A2}" destId="{6B3D7D9F-6234-46F5-B3D0-98FA35512DD9}" srcOrd="1" destOrd="0" presId="urn:microsoft.com/office/officeart/2018/2/layout/IconVerticalSolidList"/>
    <dgm:cxn modelId="{B8D24D22-6B6D-45BC-8D37-32A56DA6E452}" type="presParOf" srcId="{E2777901-6D96-479F-96E8-41970E08A6A2}" destId="{1BD25F6B-9183-4662-A868-CEC42E48F2E3}" srcOrd="2" destOrd="0" presId="urn:microsoft.com/office/officeart/2018/2/layout/IconVerticalSolidList"/>
    <dgm:cxn modelId="{089D851E-236D-495D-9A85-C80EA0FD4873}" type="presParOf" srcId="{E2777901-6D96-479F-96E8-41970E08A6A2}" destId="{E5F1B3A6-9D4C-44E6-BC88-AE507C2B2D0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F04C7-26AA-4147-A627-0A4240465482}">
      <dsp:nvSpPr>
        <dsp:cNvPr id="0" name=""/>
        <dsp:cNvSpPr/>
      </dsp:nvSpPr>
      <dsp:spPr>
        <a:xfrm>
          <a:off x="0" y="1412"/>
          <a:ext cx="7691437" cy="715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5C2F6-F3E2-4931-AE10-0F65497E9F12}">
      <dsp:nvSpPr>
        <dsp:cNvPr id="0" name=""/>
        <dsp:cNvSpPr/>
      </dsp:nvSpPr>
      <dsp:spPr>
        <a:xfrm>
          <a:off x="216586" y="162509"/>
          <a:ext cx="393793" cy="3937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1CBCCC-778A-49C6-AB3B-9E6D146FED3E}">
      <dsp:nvSpPr>
        <dsp:cNvPr id="0" name=""/>
        <dsp:cNvSpPr/>
      </dsp:nvSpPr>
      <dsp:spPr>
        <a:xfrm>
          <a:off x="826966" y="1412"/>
          <a:ext cx="6864470" cy="71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75" tIns="75775" rIns="75775" bIns="75775" numCol="1" spcCol="1270" anchor="ctr" anchorCtr="0">
          <a:noAutofit/>
        </a:bodyPr>
        <a:lstStyle/>
        <a:p>
          <a:pPr marL="0" lvl="0" indent="0" algn="l" defTabSz="800100">
            <a:lnSpc>
              <a:spcPct val="90000"/>
            </a:lnSpc>
            <a:spcBef>
              <a:spcPct val="0"/>
            </a:spcBef>
            <a:spcAft>
              <a:spcPct val="35000"/>
            </a:spcAft>
            <a:buNone/>
          </a:pPr>
          <a:r>
            <a:rPr lang="en-US" sz="1800" kern="1200" cap="none">
              <a:effectLst/>
              <a:latin typeface="Century" panose="02040604050505020304" pitchFamily="18" charset="0"/>
              <a:ea typeface="+mn-ea"/>
              <a:cs typeface="+mn-cs"/>
            </a:rPr>
            <a:t>Thoroughly explore the loan dataset, handling missing data and outliers to ensure a solid foundation for analysis.</a:t>
          </a:r>
        </a:p>
      </dsp:txBody>
      <dsp:txXfrm>
        <a:off x="826966" y="1412"/>
        <a:ext cx="6864470" cy="715987"/>
      </dsp:txXfrm>
    </dsp:sp>
    <dsp:sp modelId="{6BDE8DD7-1FF1-43CA-BB2F-C53A8F1F310B}">
      <dsp:nvSpPr>
        <dsp:cNvPr id="0" name=""/>
        <dsp:cNvSpPr/>
      </dsp:nvSpPr>
      <dsp:spPr>
        <a:xfrm>
          <a:off x="0" y="896397"/>
          <a:ext cx="7691437" cy="715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5B962-5BC6-4C01-BD66-B6BB4FFF7E9B}">
      <dsp:nvSpPr>
        <dsp:cNvPr id="0" name=""/>
        <dsp:cNvSpPr/>
      </dsp:nvSpPr>
      <dsp:spPr>
        <a:xfrm>
          <a:off x="216586" y="1057494"/>
          <a:ext cx="393793" cy="3937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949DE5-6EEA-4A3A-981F-D2ED63EEA2C9}">
      <dsp:nvSpPr>
        <dsp:cNvPr id="0" name=""/>
        <dsp:cNvSpPr/>
      </dsp:nvSpPr>
      <dsp:spPr>
        <a:xfrm>
          <a:off x="826966" y="896397"/>
          <a:ext cx="6864470" cy="71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75" tIns="75775" rIns="75775" bIns="75775" numCol="1" spcCol="1270" anchor="ctr" anchorCtr="0">
          <a:noAutofit/>
        </a:bodyPr>
        <a:lstStyle/>
        <a:p>
          <a:pPr marL="0" lvl="0" indent="0" algn="l" defTabSz="800100">
            <a:lnSpc>
              <a:spcPct val="90000"/>
            </a:lnSpc>
            <a:spcBef>
              <a:spcPct val="0"/>
            </a:spcBef>
            <a:spcAft>
              <a:spcPct val="35000"/>
            </a:spcAft>
            <a:buNone/>
          </a:pPr>
          <a:r>
            <a:rPr lang="en-US" sz="1800" kern="1200" cap="none">
              <a:effectLst/>
              <a:latin typeface="Century" panose="02040604050505020304" pitchFamily="18" charset="0"/>
              <a:ea typeface="+mn-ea"/>
              <a:cs typeface="+mn-cs"/>
            </a:rPr>
            <a:t>Assess data imbalance to mitigate issueclassification and improve model accuracys in binary</a:t>
          </a:r>
          <a:r>
            <a:rPr lang="en-US" sz="1800" b="0" i="0" kern="1200" baseline="0"/>
            <a:t>.</a:t>
          </a:r>
          <a:endParaRPr lang="en-US" sz="1800" kern="1200"/>
        </a:p>
      </dsp:txBody>
      <dsp:txXfrm>
        <a:off x="826966" y="896397"/>
        <a:ext cx="6864470" cy="715987"/>
      </dsp:txXfrm>
    </dsp:sp>
    <dsp:sp modelId="{CEE4379D-A249-454E-8A32-5DBB023E7CEF}">
      <dsp:nvSpPr>
        <dsp:cNvPr id="0" name=""/>
        <dsp:cNvSpPr/>
      </dsp:nvSpPr>
      <dsp:spPr>
        <a:xfrm>
          <a:off x="0" y="1791382"/>
          <a:ext cx="7691437" cy="715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7BCA1-325B-4C73-A522-7D6ACD4BA0B6}">
      <dsp:nvSpPr>
        <dsp:cNvPr id="0" name=""/>
        <dsp:cNvSpPr/>
      </dsp:nvSpPr>
      <dsp:spPr>
        <a:xfrm>
          <a:off x="216586" y="1952479"/>
          <a:ext cx="393793" cy="3937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B705E2-2F6C-446F-8E46-4D5AC433ABAC}">
      <dsp:nvSpPr>
        <dsp:cNvPr id="0" name=""/>
        <dsp:cNvSpPr/>
      </dsp:nvSpPr>
      <dsp:spPr>
        <a:xfrm>
          <a:off x="826966" y="1791382"/>
          <a:ext cx="6864470" cy="71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75" tIns="75775" rIns="75775" bIns="75775" numCol="1" spcCol="1270" anchor="ctr" anchorCtr="0">
          <a:noAutofit/>
        </a:bodyPr>
        <a:lstStyle/>
        <a:p>
          <a:pPr marL="0" lvl="0" indent="0" algn="l" defTabSz="800100">
            <a:lnSpc>
              <a:spcPct val="90000"/>
            </a:lnSpc>
            <a:spcBef>
              <a:spcPct val="0"/>
            </a:spcBef>
            <a:spcAft>
              <a:spcPct val="35000"/>
            </a:spcAft>
            <a:buNone/>
          </a:pPr>
          <a:r>
            <a:rPr lang="en-US" sz="1800" kern="1200" cap="none">
              <a:effectLst/>
              <a:latin typeface="Century" panose="02040604050505020304" pitchFamily="18" charset="0"/>
              <a:ea typeface="+mn-ea"/>
              <a:cs typeface="+mn-cs"/>
            </a:rPr>
            <a:t>Conduct univariate, segmented univariate, and bivariate analyses to uncover meaningful trends.</a:t>
          </a:r>
        </a:p>
      </dsp:txBody>
      <dsp:txXfrm>
        <a:off x="826966" y="1791382"/>
        <a:ext cx="6864470" cy="715987"/>
      </dsp:txXfrm>
    </dsp:sp>
    <dsp:sp modelId="{B659D0D7-2EF6-4B64-8F24-12B34005F694}">
      <dsp:nvSpPr>
        <dsp:cNvPr id="0" name=""/>
        <dsp:cNvSpPr/>
      </dsp:nvSpPr>
      <dsp:spPr>
        <a:xfrm>
          <a:off x="0" y="2651448"/>
          <a:ext cx="7691437" cy="715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D7D9F-6234-46F5-B3D0-98FA35512DD9}">
      <dsp:nvSpPr>
        <dsp:cNvPr id="0" name=""/>
        <dsp:cNvSpPr/>
      </dsp:nvSpPr>
      <dsp:spPr>
        <a:xfrm>
          <a:off x="216586" y="2847464"/>
          <a:ext cx="393793" cy="3937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F1B3A6-9D4C-44E6-BC88-AE507C2B2D06}">
      <dsp:nvSpPr>
        <dsp:cNvPr id="0" name=""/>
        <dsp:cNvSpPr/>
      </dsp:nvSpPr>
      <dsp:spPr>
        <a:xfrm>
          <a:off x="826966" y="2686367"/>
          <a:ext cx="6864470" cy="715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75" tIns="75775" rIns="75775" bIns="75775" numCol="1" spcCol="1270" anchor="ctr" anchorCtr="0">
          <a:noAutofit/>
        </a:bodyPr>
        <a:lstStyle/>
        <a:p>
          <a:pPr marL="0" lvl="0" indent="0" algn="l" defTabSz="800100">
            <a:lnSpc>
              <a:spcPct val="90000"/>
            </a:lnSpc>
            <a:spcBef>
              <a:spcPct val="0"/>
            </a:spcBef>
            <a:spcAft>
              <a:spcPct val="35000"/>
            </a:spcAft>
            <a:buNone/>
          </a:pPr>
          <a:r>
            <a:rPr lang="en-US" sz="1800" kern="1200" cap="none">
              <a:effectLst/>
              <a:latin typeface="Century" panose="02040604050505020304" pitchFamily="18" charset="0"/>
              <a:ea typeface="+mn-ea"/>
              <a:cs typeface="+mn-cs"/>
            </a:rPr>
            <a:t>Identify top correlations between features and the target variable, revealing insights into factors linked to loan defaults.</a:t>
          </a:r>
        </a:p>
      </dsp:txBody>
      <dsp:txXfrm>
        <a:off x="826966" y="2686367"/>
        <a:ext cx="6864470" cy="7159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712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08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698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22247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0504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99249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4950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1195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7098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798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5223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851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618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047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821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117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11/14/2024</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699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11/14/2024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22731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google.com/spreadsheets/d/1RAYV0KC0jRy3OAa-xdEbDmkwUs6B6qpn/edit?usp=sharing&amp;ouid=106287796857122184484&amp;rtpof=true&amp;sd=tru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8.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 Id="rId5" Type="http://schemas.openxmlformats.org/officeDocument/2006/relationships/image" Target="../media/image26.tmp"/><Relationship Id="rId4" Type="http://schemas.openxmlformats.org/officeDocument/2006/relationships/image" Target="../media/image25.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159" y="685799"/>
            <a:ext cx="2810333" cy="4892040"/>
          </a:xfrm>
        </p:spPr>
        <p:txBody>
          <a:bodyPr>
            <a:normAutofit/>
          </a:bodyPr>
          <a:lstStyle/>
          <a:p>
            <a:pPr algn="r">
              <a:defRPr sz="2400"/>
            </a:pPr>
            <a:r>
              <a:rPr lang="en-IN" sz="2400" dirty="0"/>
              <a:t>Bank Loan Case Study</a:t>
            </a:r>
          </a:p>
        </p:txBody>
      </p:sp>
      <p:sp>
        <p:nvSpPr>
          <p:cNvPr id="3" name="Content Placeholder 2"/>
          <p:cNvSpPr>
            <a:spLocks noGrp="1"/>
          </p:cNvSpPr>
          <p:nvPr>
            <p:ph idx="1"/>
          </p:nvPr>
        </p:nvSpPr>
        <p:spPr>
          <a:xfrm>
            <a:off x="3734971" y="685799"/>
            <a:ext cx="4716195" cy="4892040"/>
          </a:xfrm>
        </p:spPr>
        <p:txBody>
          <a:bodyPr>
            <a:normAutofit/>
          </a:bodyPr>
          <a:lstStyle/>
          <a:p>
            <a:pPr>
              <a:defRPr sz="1800"/>
            </a:pPr>
            <a:r>
              <a:rPr lang="en-US" dirty="0">
                <a:solidFill>
                  <a:schemeClr val="tx1"/>
                </a:solidFill>
              </a:rPr>
              <a:t>Presented by: Abhishek Aware</a:t>
            </a:r>
          </a:p>
          <a:p>
            <a:r>
              <a:rPr lang="en-US" dirty="0">
                <a:solidFill>
                  <a:schemeClr val="tx1"/>
                </a:solidFill>
              </a:rPr>
              <a:t>Data Analyst</a:t>
            </a:r>
          </a:p>
        </p:txBody>
      </p:sp>
      <p:sp>
        <p:nvSpPr>
          <p:cNvPr id="4" name="TextBox 3">
            <a:extLst>
              <a:ext uri="{FF2B5EF4-FFF2-40B4-BE49-F238E27FC236}">
                <a16:creationId xmlns:a16="http://schemas.microsoft.com/office/drawing/2014/main" id="{7E122930-EB53-D8E0-236B-041E9A57A8D5}"/>
              </a:ext>
            </a:extLst>
          </p:cNvPr>
          <p:cNvSpPr txBox="1"/>
          <p:nvPr/>
        </p:nvSpPr>
        <p:spPr>
          <a:xfrm>
            <a:off x="2431473" y="4592782"/>
            <a:ext cx="4291445" cy="1477328"/>
          </a:xfrm>
          <a:prstGeom prst="rect">
            <a:avLst/>
          </a:prstGeom>
          <a:noFill/>
        </p:spPr>
        <p:txBody>
          <a:bodyPr wrap="square" rtlCol="0">
            <a:spAutoFit/>
          </a:bodyPr>
          <a:lstStyle/>
          <a:p>
            <a:r>
              <a:rPr lang="en-IN" dirty="0">
                <a:solidFill>
                  <a:schemeClr val="accent1">
                    <a:lumMod val="75000"/>
                  </a:schemeClr>
                </a:solidFill>
                <a:hlinkClick r:id="rId2">
                  <a:extLst>
                    <a:ext uri="{A12FA001-AC4F-418D-AE19-62706E023703}">
                      <ahyp:hlinkClr xmlns:ahyp="http://schemas.microsoft.com/office/drawing/2018/hyperlinkcolor" val="tx"/>
                    </a:ext>
                  </a:extLst>
                </a:hlinkClick>
              </a:rPr>
              <a:t>https://docs.google.com/spreadsheets/d/1RAYV0KC0jRy3OAa-xdEbDmkwUs6B6qpn/edit?usp=sharing&amp;ouid=106287796857122184484&amp;rtpof=true&amp;sd=true</a:t>
            </a:r>
            <a:endParaRPr lang="en-IN"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159" y="685799"/>
            <a:ext cx="2810333" cy="4892040"/>
          </a:xfrm>
        </p:spPr>
        <p:txBody>
          <a:bodyPr>
            <a:normAutofit/>
          </a:bodyPr>
          <a:lstStyle/>
          <a:p>
            <a:pPr algn="r">
              <a:defRPr sz="2400"/>
            </a:pPr>
            <a:r>
              <a:rPr lang="en-IN" sz="2400"/>
              <a:t>Insights-The Outliers</a:t>
            </a:r>
          </a:p>
        </p:txBody>
      </p:sp>
      <p:sp>
        <p:nvSpPr>
          <p:cNvPr id="5" name="Content Placeholder 4">
            <a:extLst>
              <a:ext uri="{FF2B5EF4-FFF2-40B4-BE49-F238E27FC236}">
                <a16:creationId xmlns:a16="http://schemas.microsoft.com/office/drawing/2014/main" id="{0E426E3C-F93D-532A-01A1-28117808EE3E}"/>
              </a:ext>
            </a:extLst>
          </p:cNvPr>
          <p:cNvSpPr>
            <a:spLocks noGrp="1"/>
          </p:cNvSpPr>
          <p:nvPr>
            <p:ph idx="1"/>
          </p:nvPr>
        </p:nvSpPr>
        <p:spPr>
          <a:xfrm>
            <a:off x="3734971" y="685799"/>
            <a:ext cx="4716195" cy="4892040"/>
          </a:xfrm>
        </p:spPr>
        <p:txBody>
          <a:bodyPr>
            <a:normAutofit/>
          </a:bodyPr>
          <a:lstStyle/>
          <a:p>
            <a:pPr>
              <a:lnSpc>
                <a:spcPct val="90000"/>
              </a:lnSpc>
            </a:pPr>
            <a:endParaRPr lang="en-US">
              <a:solidFill>
                <a:schemeClr val="tx1"/>
              </a:solidFill>
            </a:endParaRPr>
          </a:p>
          <a:p>
            <a:pPr>
              <a:lnSpc>
                <a:spcPct val="90000"/>
              </a:lnSpc>
            </a:pPr>
            <a:r>
              <a:rPr lang="en-US">
                <a:solidFill>
                  <a:schemeClr val="tx1"/>
                </a:solidFill>
              </a:rPr>
              <a:t>The outliers in the dataset were identified by analyzing numerical variables, specifically by comparing the TARGET feature with other numerical columns that provide insights into the distribution of defaulters and conformists. The following features were used to detect the outliers:</a:t>
            </a:r>
          </a:p>
          <a:p>
            <a:pPr>
              <a:lnSpc>
                <a:spcPct val="90000"/>
              </a:lnSpc>
              <a:buFont typeface="Arial" panose="020B0604020202020204" pitchFamily="34" charset="0"/>
              <a:buChar char="•"/>
            </a:pPr>
            <a:r>
              <a:rPr lang="en-US">
                <a:solidFill>
                  <a:schemeClr val="tx1"/>
                </a:solidFill>
              </a:rPr>
              <a:t>CNT_OF_CHILDREN</a:t>
            </a:r>
          </a:p>
          <a:p>
            <a:pPr>
              <a:lnSpc>
                <a:spcPct val="90000"/>
              </a:lnSpc>
              <a:buFont typeface="Arial" panose="020B0604020202020204" pitchFamily="34" charset="0"/>
              <a:buChar char="•"/>
            </a:pPr>
            <a:r>
              <a:rPr lang="en-US">
                <a:solidFill>
                  <a:schemeClr val="tx1"/>
                </a:solidFill>
              </a:rPr>
              <a:t>AMT_OF_INCOME</a:t>
            </a:r>
          </a:p>
          <a:p>
            <a:pPr>
              <a:lnSpc>
                <a:spcPct val="90000"/>
              </a:lnSpc>
              <a:buFont typeface="Arial" panose="020B0604020202020204" pitchFamily="34" charset="0"/>
              <a:buChar char="•"/>
            </a:pPr>
            <a:r>
              <a:rPr lang="en-US">
                <a:solidFill>
                  <a:schemeClr val="tx1"/>
                </a:solidFill>
              </a:rPr>
              <a:t>AMT_CREDIT</a:t>
            </a:r>
          </a:p>
          <a:p>
            <a:pPr>
              <a:lnSpc>
                <a:spcPct val="90000"/>
              </a:lnSpc>
              <a:buFont typeface="Arial" panose="020B0604020202020204" pitchFamily="34" charset="0"/>
              <a:buChar char="•"/>
            </a:pPr>
            <a:r>
              <a:rPr lang="en-US">
                <a:solidFill>
                  <a:schemeClr val="tx1"/>
                </a:solidFill>
              </a:rPr>
              <a:t>DAYS_EMPLOYED_IN_YEARS</a:t>
            </a:r>
          </a:p>
          <a:p>
            <a:pPr>
              <a:lnSpc>
                <a:spcPct val="90000"/>
              </a:lnSpc>
            </a:pPr>
            <a:endParaRPr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504" y="236316"/>
            <a:ext cx="6554867" cy="1524000"/>
          </a:xfrm>
        </p:spPr>
        <p:txBody>
          <a:bodyPr/>
          <a:lstStyle/>
          <a:p>
            <a:pPr>
              <a:defRPr sz="2400"/>
            </a:pPr>
            <a:r>
              <a:rPr lang="en-IN"/>
              <a:t>Insights-The Outliers</a:t>
            </a:r>
            <a:endParaRPr lang="en-IN" dirty="0"/>
          </a:p>
        </p:txBody>
      </p:sp>
      <p:pic>
        <p:nvPicPr>
          <p:cNvPr id="7" name="Picture 6" descr="A screenshot of a graph&#10;&#10;Description automatically generated">
            <a:extLst>
              <a:ext uri="{FF2B5EF4-FFF2-40B4-BE49-F238E27FC236}">
                <a16:creationId xmlns:a16="http://schemas.microsoft.com/office/drawing/2014/main" id="{1FC1C90E-9D69-06D6-33FA-1066FE70650F}"/>
              </a:ext>
            </a:extLst>
          </p:cNvPr>
          <p:cNvPicPr>
            <a:picLocks noChangeAspect="1"/>
          </p:cNvPicPr>
          <p:nvPr/>
        </p:nvPicPr>
        <p:blipFill>
          <a:blip r:embed="rId2"/>
          <a:stretch>
            <a:fillRect/>
          </a:stretch>
        </p:blipFill>
        <p:spPr>
          <a:xfrm>
            <a:off x="228498" y="1274796"/>
            <a:ext cx="3932261" cy="4701947"/>
          </a:xfrm>
          <a:prstGeom prst="rect">
            <a:avLst/>
          </a:prstGeom>
        </p:spPr>
      </p:pic>
      <p:pic>
        <p:nvPicPr>
          <p:cNvPr id="9" name="Picture 8" descr="A graph and chart of data&#10;&#10;Description automatically generated with medium confidence">
            <a:extLst>
              <a:ext uri="{FF2B5EF4-FFF2-40B4-BE49-F238E27FC236}">
                <a16:creationId xmlns:a16="http://schemas.microsoft.com/office/drawing/2014/main" id="{37E0B365-3FDB-46CA-BF01-1C1093448F21}"/>
              </a:ext>
            </a:extLst>
          </p:cNvPr>
          <p:cNvPicPr>
            <a:picLocks noChangeAspect="1"/>
          </p:cNvPicPr>
          <p:nvPr/>
        </p:nvPicPr>
        <p:blipFill>
          <a:blip r:embed="rId3"/>
          <a:stretch>
            <a:fillRect/>
          </a:stretch>
        </p:blipFill>
        <p:spPr>
          <a:xfrm>
            <a:off x="4945138" y="1274796"/>
            <a:ext cx="3970364" cy="47400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327F5-57E2-EA5F-F4D5-67CF69A67F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38ACE-324E-2A1D-1320-C5B20EF5ABF0}"/>
              </a:ext>
            </a:extLst>
          </p:cNvPr>
          <p:cNvSpPr>
            <a:spLocks noGrp="1"/>
          </p:cNvSpPr>
          <p:nvPr>
            <p:ph type="title"/>
          </p:nvPr>
        </p:nvSpPr>
        <p:spPr>
          <a:xfrm>
            <a:off x="394504" y="236316"/>
            <a:ext cx="6554867" cy="1524000"/>
          </a:xfrm>
        </p:spPr>
        <p:txBody>
          <a:bodyPr/>
          <a:lstStyle/>
          <a:p>
            <a:pPr>
              <a:defRPr sz="2400"/>
            </a:pPr>
            <a:r>
              <a:rPr lang="en-IN"/>
              <a:t>Insights-The Outliers</a:t>
            </a:r>
            <a:endParaRPr lang="en-IN" dirty="0"/>
          </a:p>
        </p:txBody>
      </p:sp>
      <p:pic>
        <p:nvPicPr>
          <p:cNvPr id="4" name="Picture 3">
            <a:extLst>
              <a:ext uri="{FF2B5EF4-FFF2-40B4-BE49-F238E27FC236}">
                <a16:creationId xmlns:a16="http://schemas.microsoft.com/office/drawing/2014/main" id="{F51B734A-EE17-1935-E749-63EF2DE5A4D4}"/>
              </a:ext>
            </a:extLst>
          </p:cNvPr>
          <p:cNvPicPr>
            <a:picLocks noChangeAspect="1"/>
          </p:cNvPicPr>
          <p:nvPr/>
        </p:nvPicPr>
        <p:blipFill>
          <a:blip r:embed="rId2"/>
          <a:stretch>
            <a:fillRect/>
          </a:stretch>
        </p:blipFill>
        <p:spPr>
          <a:xfrm>
            <a:off x="5067436" y="1392499"/>
            <a:ext cx="3970364" cy="4732430"/>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CE89B419-073C-C694-B059-207A8C5453D3}"/>
              </a:ext>
            </a:extLst>
          </p:cNvPr>
          <p:cNvPicPr>
            <a:picLocks noChangeAspect="1"/>
          </p:cNvPicPr>
          <p:nvPr/>
        </p:nvPicPr>
        <p:blipFill>
          <a:blip r:embed="rId3"/>
          <a:stretch>
            <a:fillRect/>
          </a:stretch>
        </p:blipFill>
        <p:spPr>
          <a:xfrm>
            <a:off x="578774" y="1430602"/>
            <a:ext cx="3993226" cy="4694327"/>
          </a:xfrm>
          <a:prstGeom prst="rect">
            <a:avLst/>
          </a:prstGeom>
        </p:spPr>
      </p:pic>
    </p:spTree>
    <p:extLst>
      <p:ext uri="{BB962C8B-B14F-4D97-AF65-F5344CB8AC3E}">
        <p14:creationId xmlns:p14="http://schemas.microsoft.com/office/powerpoint/2010/main" val="274507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159" y="685799"/>
            <a:ext cx="2810333" cy="4892040"/>
          </a:xfrm>
        </p:spPr>
        <p:txBody>
          <a:bodyPr>
            <a:normAutofit/>
          </a:bodyPr>
          <a:lstStyle/>
          <a:p>
            <a:pPr algn="r">
              <a:defRPr sz="2400"/>
            </a:pPr>
            <a:r>
              <a:rPr lang="en-IN" sz="2400"/>
              <a:t>Insights-Data imbalance</a:t>
            </a:r>
          </a:p>
        </p:txBody>
      </p:sp>
      <p:sp>
        <p:nvSpPr>
          <p:cNvPr id="3" name="Content Placeholder 2"/>
          <p:cNvSpPr>
            <a:spLocks noGrp="1"/>
          </p:cNvSpPr>
          <p:nvPr>
            <p:ph idx="1"/>
          </p:nvPr>
        </p:nvSpPr>
        <p:spPr>
          <a:xfrm>
            <a:off x="3734971" y="685799"/>
            <a:ext cx="4716195" cy="4892040"/>
          </a:xfrm>
        </p:spPr>
        <p:txBody>
          <a:bodyPr>
            <a:normAutofit/>
          </a:bodyPr>
          <a:lstStyle/>
          <a:p>
            <a:pPr>
              <a:defRPr sz="1800"/>
            </a:pPr>
            <a:r>
              <a:rPr lang="en-US" sz="1800">
                <a:solidFill>
                  <a:schemeClr val="tx1"/>
                </a:solidFill>
              </a:rPr>
              <a:t>• Data imbalance can affect the accuracy of the analysis, hugely. • In the given dataset the TARGET feature was the choice for calculating the Data imbalance since this feature actually identifies the basic information on customers(0 for customers who are not defaulters in payment and 1 for the customers who were defaulters in payment) • A pivot table of the TARGET feature was created and then the counts of both the values(0 and 1) were calculated followed by the Pie-chart. • Out of 49999 values, only 4026 values are 1 and others are 0.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F6F3917-FAEF-4F5C-BE12-CF65574CE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3" name="Straight Connector 12">
              <a:extLst>
                <a:ext uri="{FF2B5EF4-FFF2-40B4-BE49-F238E27FC236}">
                  <a16:creationId xmlns:a16="http://schemas.microsoft.com/office/drawing/2014/main" id="{9EFF6467-061A-4EB4-A666-8ED016C0C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DA5CB9C-6466-4DB3-83C9-AE3B536A54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A604B4-1AE4-48CB-981A-54CC4AE3C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5D1C11E-228A-44D3-B3E8-1364E7393D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0FD3847-BF68-4ACE-83F8-1E7CC32B17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9" name="Rectangle 18">
            <a:extLst>
              <a:ext uri="{FF2B5EF4-FFF2-40B4-BE49-F238E27FC236}">
                <a16:creationId xmlns:a16="http://schemas.microsoft.com/office/drawing/2014/main" id="{547BBBDC-7066-4AF7-9C62-1803AB2F9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nip Diagonal Corner Rectangle 24">
            <a:extLst>
              <a:ext uri="{FF2B5EF4-FFF2-40B4-BE49-F238E27FC236}">
                <a16:creationId xmlns:a16="http://schemas.microsoft.com/office/drawing/2014/main" id="{350FA329-CBE0-46FE-A19B-84D688DAD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171" y="620722"/>
            <a:ext cx="8201658" cy="5286838"/>
          </a:xfrm>
          <a:prstGeom prst="snip2DiagRect">
            <a:avLst>
              <a:gd name="adj1" fmla="val 10787"/>
              <a:gd name="adj2" fmla="val 0"/>
            </a:avLst>
          </a:prstGeom>
          <a:solidFill>
            <a:srgbClr val="FFFFFF"/>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Description automatically generated">
            <a:extLst>
              <a:ext uri="{FF2B5EF4-FFF2-40B4-BE49-F238E27FC236}">
                <a16:creationId xmlns:a16="http://schemas.microsoft.com/office/drawing/2014/main" id="{38DEDE91-ED50-F3B8-6003-EDED01A1D692}"/>
              </a:ext>
            </a:extLst>
          </p:cNvPr>
          <p:cNvPicPr>
            <a:picLocks noChangeAspect="1"/>
          </p:cNvPicPr>
          <p:nvPr/>
        </p:nvPicPr>
        <p:blipFill>
          <a:blip r:embed="rId2"/>
          <a:stretch>
            <a:fillRect/>
          </a:stretch>
        </p:blipFill>
        <p:spPr>
          <a:xfrm>
            <a:off x="953772" y="2058730"/>
            <a:ext cx="3376928" cy="2414503"/>
          </a:xfrm>
          <a:prstGeom prst="rect">
            <a:avLst/>
          </a:prstGeom>
        </p:spPr>
      </p:pic>
      <p:cxnSp>
        <p:nvCxnSpPr>
          <p:cNvPr id="23" name="Straight Connector 22">
            <a:extLst>
              <a:ext uri="{FF2B5EF4-FFF2-40B4-BE49-F238E27FC236}">
                <a16:creationId xmlns:a16="http://schemas.microsoft.com/office/drawing/2014/main" id="{A8FFEFAE-4471-4EAA-92D7-76C13B4D4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593669"/>
            <a:ext cx="0" cy="3222171"/>
          </a:xfrm>
          <a:prstGeom prst="line">
            <a:avLst/>
          </a:prstGeom>
          <a:ln>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E8DE34CC-DB57-B46D-97EA-8AF94DC78E91}"/>
              </a:ext>
            </a:extLst>
          </p:cNvPr>
          <p:cNvPicPr>
            <a:picLocks noChangeAspect="1"/>
          </p:cNvPicPr>
          <p:nvPr/>
        </p:nvPicPr>
        <p:blipFill>
          <a:blip r:embed="rId3"/>
          <a:stretch>
            <a:fillRect/>
          </a:stretch>
        </p:blipFill>
        <p:spPr>
          <a:xfrm>
            <a:off x="4813301" y="2599110"/>
            <a:ext cx="3376927" cy="1333744"/>
          </a:xfrm>
          <a:prstGeom prst="rect">
            <a:avLst/>
          </a:prstGeom>
        </p:spPr>
      </p:pic>
    </p:spTree>
    <p:extLst>
      <p:ext uri="{BB962C8B-B14F-4D97-AF65-F5344CB8AC3E}">
        <p14:creationId xmlns:p14="http://schemas.microsoft.com/office/powerpoint/2010/main" val="35504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159" y="685799"/>
            <a:ext cx="2810333" cy="4892040"/>
          </a:xfrm>
        </p:spPr>
        <p:txBody>
          <a:bodyPr>
            <a:normAutofit/>
          </a:bodyPr>
          <a:lstStyle/>
          <a:p>
            <a:pPr algn="r">
              <a:defRPr sz="2400"/>
            </a:pPr>
            <a:r>
              <a:rPr lang="en-IN" sz="2400"/>
              <a:t>Insights-Univariate and Segmented Analysis</a:t>
            </a:r>
          </a:p>
        </p:txBody>
      </p:sp>
      <p:sp>
        <p:nvSpPr>
          <p:cNvPr id="6" name="Rectangle 1">
            <a:extLst>
              <a:ext uri="{FF2B5EF4-FFF2-40B4-BE49-F238E27FC236}">
                <a16:creationId xmlns:a16="http://schemas.microsoft.com/office/drawing/2014/main" id="{3FF70552-3368-160C-B5EA-ACABD99B0064}"/>
              </a:ext>
            </a:extLst>
          </p:cNvPr>
          <p:cNvSpPr>
            <a:spLocks noGrp="1" noChangeArrowheads="1"/>
          </p:cNvSpPr>
          <p:nvPr>
            <p:ph idx="1"/>
          </p:nvPr>
        </p:nvSpPr>
        <p:spPr bwMode="auto">
          <a:xfrm>
            <a:off x="3734971" y="685799"/>
            <a:ext cx="4716195" cy="4892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 understand the key factors contributing to loan defaults, I performed various analyses on both consumer and loan attributes.</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 conducted univariate analysis on the target variable to examine the distributions of individual features.</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Segmentation techniques were applied to compare the distributions of variables across different scenarios.</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findings were visually presented using informative column charts and line charts.</a:t>
            </a:r>
          </a:p>
          <a:p>
            <a:pPr marL="0" marR="0" lvl="0" indent="0" defTabSz="914400" rtl="0" eaLnBrk="0" fontAlgn="base" latinLnBrk="0" hangingPunct="0">
              <a:lnSpc>
                <a:spcPct val="90000"/>
              </a:lnSpc>
              <a:spcBef>
                <a:spcPct val="0"/>
              </a:spcBef>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univariate and segmented analyses were carried out on the following features:</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Age (binned) and segmented age (percentage count of targets)</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Years employed and segmented years employed</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Gender code and segmented count of gender</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Name type suite and segmented name type suite</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Education type and segmented education type</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Occupation type and segmented occupation type</a:t>
            </a:r>
          </a:p>
          <a:p>
            <a:pPr marL="0" marR="0" lvl="0" indent="0" defTabSz="914400" rtl="0" eaLnBrk="0" fontAlgn="base" latinLnBrk="0" hangingPunct="0">
              <a:lnSpc>
                <a:spcPct val="90000"/>
              </a:lnSpc>
              <a:spcBef>
                <a:spcPct val="0"/>
              </a:spcBef>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D39F7-523B-FD2A-5371-90036DB002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F93E8-A8DE-9E0F-1E5C-4E05C6638E5B}"/>
              </a:ext>
            </a:extLst>
          </p:cNvPr>
          <p:cNvSpPr>
            <a:spLocks noGrp="1"/>
          </p:cNvSpPr>
          <p:nvPr>
            <p:ph type="title"/>
          </p:nvPr>
        </p:nvSpPr>
        <p:spPr>
          <a:xfrm>
            <a:off x="533399" y="178443"/>
            <a:ext cx="6554867" cy="1524000"/>
          </a:xfrm>
        </p:spPr>
        <p:txBody>
          <a:bodyPr/>
          <a:lstStyle/>
          <a:p>
            <a:pPr>
              <a:defRPr sz="2400"/>
            </a:pPr>
            <a:r>
              <a:rPr lang="en-IN" dirty="0"/>
              <a:t>Insights-Univariate and Segmented Analysis</a:t>
            </a:r>
            <a:endParaRPr dirty="0"/>
          </a:p>
        </p:txBody>
      </p:sp>
      <p:sp>
        <p:nvSpPr>
          <p:cNvPr id="6" name="Rectangle 1">
            <a:extLst>
              <a:ext uri="{FF2B5EF4-FFF2-40B4-BE49-F238E27FC236}">
                <a16:creationId xmlns:a16="http://schemas.microsoft.com/office/drawing/2014/main" id="{E7894FEC-C119-6E1B-C8F7-9C36853BF9DC}"/>
              </a:ext>
            </a:extLst>
          </p:cNvPr>
          <p:cNvSpPr>
            <a:spLocks noGrp="1" noChangeArrowheads="1"/>
          </p:cNvSpPr>
          <p:nvPr>
            <p:ph idx="1"/>
          </p:nvPr>
        </p:nvSpPr>
        <p:spPr bwMode="auto">
          <a:xfrm>
            <a:off x="533400" y="3263112"/>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graph of age distribution&#10;&#10;Description automatically generated">
            <a:extLst>
              <a:ext uri="{FF2B5EF4-FFF2-40B4-BE49-F238E27FC236}">
                <a16:creationId xmlns:a16="http://schemas.microsoft.com/office/drawing/2014/main" id="{2269F82E-9374-877D-98AA-E8F17507015C}"/>
              </a:ext>
            </a:extLst>
          </p:cNvPr>
          <p:cNvPicPr>
            <a:picLocks noChangeAspect="1"/>
          </p:cNvPicPr>
          <p:nvPr/>
        </p:nvPicPr>
        <p:blipFill>
          <a:blip r:embed="rId2"/>
          <a:stretch>
            <a:fillRect/>
          </a:stretch>
        </p:blipFill>
        <p:spPr>
          <a:xfrm>
            <a:off x="45328" y="1347415"/>
            <a:ext cx="4526672" cy="2751058"/>
          </a:xfrm>
          <a:prstGeom prst="rect">
            <a:avLst/>
          </a:prstGeom>
        </p:spPr>
      </p:pic>
      <p:pic>
        <p:nvPicPr>
          <p:cNvPr id="9" name="Picture 8" descr="A blue rectangular object with text&#10;&#10;Description automatically generated">
            <a:extLst>
              <a:ext uri="{FF2B5EF4-FFF2-40B4-BE49-F238E27FC236}">
                <a16:creationId xmlns:a16="http://schemas.microsoft.com/office/drawing/2014/main" id="{59FD9011-68CD-A074-1496-3BFA1F2F3E2B}"/>
              </a:ext>
            </a:extLst>
          </p:cNvPr>
          <p:cNvPicPr>
            <a:picLocks noChangeAspect="1"/>
          </p:cNvPicPr>
          <p:nvPr/>
        </p:nvPicPr>
        <p:blipFill>
          <a:blip r:embed="rId3"/>
          <a:stretch>
            <a:fillRect/>
          </a:stretch>
        </p:blipFill>
        <p:spPr>
          <a:xfrm>
            <a:off x="4710896" y="2545484"/>
            <a:ext cx="4554036" cy="2081585"/>
          </a:xfrm>
          <a:prstGeom prst="rect">
            <a:avLst/>
          </a:prstGeom>
        </p:spPr>
      </p:pic>
      <p:pic>
        <p:nvPicPr>
          <p:cNvPr id="11" name="Picture 10" descr="A screen shot of a graph&#10;&#10;Description automatically generated">
            <a:extLst>
              <a:ext uri="{FF2B5EF4-FFF2-40B4-BE49-F238E27FC236}">
                <a16:creationId xmlns:a16="http://schemas.microsoft.com/office/drawing/2014/main" id="{56DA344A-D840-8BC2-4473-4073A8B9DA01}"/>
              </a:ext>
            </a:extLst>
          </p:cNvPr>
          <p:cNvPicPr>
            <a:picLocks noChangeAspect="1"/>
          </p:cNvPicPr>
          <p:nvPr/>
        </p:nvPicPr>
        <p:blipFill>
          <a:blip r:embed="rId4"/>
          <a:stretch>
            <a:fillRect/>
          </a:stretch>
        </p:blipFill>
        <p:spPr>
          <a:xfrm>
            <a:off x="0" y="4211983"/>
            <a:ext cx="4710896" cy="2630883"/>
          </a:xfrm>
          <a:prstGeom prst="rect">
            <a:avLst/>
          </a:prstGeom>
        </p:spPr>
      </p:pic>
    </p:spTree>
    <p:extLst>
      <p:ext uri="{BB962C8B-B14F-4D97-AF65-F5344CB8AC3E}">
        <p14:creationId xmlns:p14="http://schemas.microsoft.com/office/powerpoint/2010/main" val="1832417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A603D-800E-00D8-A471-525F2BE3C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F950FE-5D64-7433-7913-31F920E773FB}"/>
              </a:ext>
            </a:extLst>
          </p:cNvPr>
          <p:cNvSpPr>
            <a:spLocks noGrp="1"/>
          </p:cNvSpPr>
          <p:nvPr>
            <p:ph type="title"/>
          </p:nvPr>
        </p:nvSpPr>
        <p:spPr>
          <a:xfrm>
            <a:off x="533399" y="178443"/>
            <a:ext cx="6554867" cy="1524000"/>
          </a:xfrm>
        </p:spPr>
        <p:txBody>
          <a:bodyPr/>
          <a:lstStyle/>
          <a:p>
            <a:pPr>
              <a:defRPr sz="2400"/>
            </a:pPr>
            <a:r>
              <a:rPr lang="en-IN" dirty="0"/>
              <a:t>Insights-Univariate and Segmented Analysis</a:t>
            </a:r>
            <a:endParaRPr dirty="0"/>
          </a:p>
        </p:txBody>
      </p:sp>
      <p:sp>
        <p:nvSpPr>
          <p:cNvPr id="6" name="Rectangle 1">
            <a:extLst>
              <a:ext uri="{FF2B5EF4-FFF2-40B4-BE49-F238E27FC236}">
                <a16:creationId xmlns:a16="http://schemas.microsoft.com/office/drawing/2014/main" id="{22218C14-C1E2-77CA-E00F-538E3135DF86}"/>
              </a:ext>
            </a:extLst>
          </p:cNvPr>
          <p:cNvSpPr>
            <a:spLocks noGrp="1" noChangeArrowheads="1"/>
          </p:cNvSpPr>
          <p:nvPr>
            <p:ph idx="1"/>
          </p:nvPr>
        </p:nvSpPr>
        <p:spPr bwMode="auto">
          <a:xfrm>
            <a:off x="533400" y="3263112"/>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A graph showing the number of employment years&#10;&#10;Description automatically generated">
            <a:extLst>
              <a:ext uri="{FF2B5EF4-FFF2-40B4-BE49-F238E27FC236}">
                <a16:creationId xmlns:a16="http://schemas.microsoft.com/office/drawing/2014/main" id="{3042CC19-AA90-ADE8-6483-6E4D11B2FAB0}"/>
              </a:ext>
            </a:extLst>
          </p:cNvPr>
          <p:cNvPicPr>
            <a:picLocks noChangeAspect="1"/>
          </p:cNvPicPr>
          <p:nvPr/>
        </p:nvPicPr>
        <p:blipFill>
          <a:blip r:embed="rId2"/>
          <a:stretch>
            <a:fillRect/>
          </a:stretch>
        </p:blipFill>
        <p:spPr>
          <a:xfrm>
            <a:off x="178129" y="1449535"/>
            <a:ext cx="4044700" cy="2289087"/>
          </a:xfrm>
          <a:prstGeom prst="rect">
            <a:avLst/>
          </a:prstGeom>
        </p:spPr>
      </p:pic>
      <p:pic>
        <p:nvPicPr>
          <p:cNvPr id="7" name="Picture 6" descr="A graph with blue squares&#10;&#10;Description automatically generated">
            <a:extLst>
              <a:ext uri="{FF2B5EF4-FFF2-40B4-BE49-F238E27FC236}">
                <a16:creationId xmlns:a16="http://schemas.microsoft.com/office/drawing/2014/main" id="{6186ABAA-61E3-FC8D-4AE0-8F09EEA8901D}"/>
              </a:ext>
            </a:extLst>
          </p:cNvPr>
          <p:cNvPicPr>
            <a:picLocks noChangeAspect="1"/>
          </p:cNvPicPr>
          <p:nvPr/>
        </p:nvPicPr>
        <p:blipFill>
          <a:blip r:embed="rId3"/>
          <a:stretch>
            <a:fillRect/>
          </a:stretch>
        </p:blipFill>
        <p:spPr>
          <a:xfrm>
            <a:off x="178129" y="3909443"/>
            <a:ext cx="7796828" cy="2770114"/>
          </a:xfrm>
          <a:prstGeom prst="rect">
            <a:avLst/>
          </a:prstGeom>
        </p:spPr>
      </p:pic>
      <p:pic>
        <p:nvPicPr>
          <p:cNvPr id="9" name="Picture 8" descr="A screenshot of a graph&#10;&#10;Description automatically generated">
            <a:extLst>
              <a:ext uri="{FF2B5EF4-FFF2-40B4-BE49-F238E27FC236}">
                <a16:creationId xmlns:a16="http://schemas.microsoft.com/office/drawing/2014/main" id="{617D6221-F417-B556-D5EB-0941E3D4C32E}"/>
              </a:ext>
            </a:extLst>
          </p:cNvPr>
          <p:cNvPicPr>
            <a:picLocks noChangeAspect="1"/>
          </p:cNvPicPr>
          <p:nvPr/>
        </p:nvPicPr>
        <p:blipFill>
          <a:blip r:embed="rId4"/>
          <a:stretch>
            <a:fillRect/>
          </a:stretch>
        </p:blipFill>
        <p:spPr>
          <a:xfrm>
            <a:off x="4416109" y="1066254"/>
            <a:ext cx="4746238" cy="2672368"/>
          </a:xfrm>
          <a:prstGeom prst="rect">
            <a:avLst/>
          </a:prstGeom>
        </p:spPr>
      </p:pic>
    </p:spTree>
    <p:extLst>
      <p:ext uri="{BB962C8B-B14F-4D97-AF65-F5344CB8AC3E}">
        <p14:creationId xmlns:p14="http://schemas.microsoft.com/office/powerpoint/2010/main" val="309990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99C34-F622-F011-D410-E6974ABAAF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994B85-A940-A34E-2914-E2FCC57DCB07}"/>
              </a:ext>
            </a:extLst>
          </p:cNvPr>
          <p:cNvSpPr>
            <a:spLocks noGrp="1"/>
          </p:cNvSpPr>
          <p:nvPr>
            <p:ph type="title"/>
          </p:nvPr>
        </p:nvSpPr>
        <p:spPr>
          <a:xfrm>
            <a:off x="533399" y="178443"/>
            <a:ext cx="6554867" cy="1524000"/>
          </a:xfrm>
        </p:spPr>
        <p:txBody>
          <a:bodyPr/>
          <a:lstStyle/>
          <a:p>
            <a:pPr>
              <a:defRPr sz="2400"/>
            </a:pPr>
            <a:r>
              <a:rPr lang="en-IN" dirty="0"/>
              <a:t>Insights-Univariate and Segmented Analysis</a:t>
            </a:r>
            <a:endParaRPr dirty="0"/>
          </a:p>
        </p:txBody>
      </p:sp>
      <p:sp>
        <p:nvSpPr>
          <p:cNvPr id="6" name="Rectangle 1">
            <a:extLst>
              <a:ext uri="{FF2B5EF4-FFF2-40B4-BE49-F238E27FC236}">
                <a16:creationId xmlns:a16="http://schemas.microsoft.com/office/drawing/2014/main" id="{936FC561-C641-4F0F-D57D-F28AED15FD05}"/>
              </a:ext>
            </a:extLst>
          </p:cNvPr>
          <p:cNvSpPr>
            <a:spLocks noGrp="1" noChangeArrowheads="1"/>
          </p:cNvSpPr>
          <p:nvPr>
            <p:ph idx="1"/>
          </p:nvPr>
        </p:nvSpPr>
        <p:spPr bwMode="auto">
          <a:xfrm>
            <a:off x="533400" y="3263112"/>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descr="A graph with blue and white text&#10;&#10;Description automatically generated">
            <a:extLst>
              <a:ext uri="{FF2B5EF4-FFF2-40B4-BE49-F238E27FC236}">
                <a16:creationId xmlns:a16="http://schemas.microsoft.com/office/drawing/2014/main" id="{58CC22D7-DBF2-A9EE-F490-853FDBFECD4C}"/>
              </a:ext>
            </a:extLst>
          </p:cNvPr>
          <p:cNvPicPr>
            <a:picLocks noChangeAspect="1"/>
          </p:cNvPicPr>
          <p:nvPr/>
        </p:nvPicPr>
        <p:blipFill>
          <a:blip r:embed="rId2"/>
          <a:stretch>
            <a:fillRect/>
          </a:stretch>
        </p:blipFill>
        <p:spPr>
          <a:xfrm>
            <a:off x="5484116" y="1547038"/>
            <a:ext cx="3659883" cy="2457803"/>
          </a:xfrm>
          <a:prstGeom prst="rect">
            <a:avLst/>
          </a:prstGeom>
        </p:spPr>
      </p:pic>
      <p:pic>
        <p:nvPicPr>
          <p:cNvPr id="7" name="Picture 6" descr="A screenshot of a graph&#10;&#10;Description automatically generated">
            <a:extLst>
              <a:ext uri="{FF2B5EF4-FFF2-40B4-BE49-F238E27FC236}">
                <a16:creationId xmlns:a16="http://schemas.microsoft.com/office/drawing/2014/main" id="{CCC493F8-D0DC-A00F-A948-274351FE8065}"/>
              </a:ext>
            </a:extLst>
          </p:cNvPr>
          <p:cNvPicPr>
            <a:picLocks noChangeAspect="1"/>
          </p:cNvPicPr>
          <p:nvPr/>
        </p:nvPicPr>
        <p:blipFill>
          <a:blip r:embed="rId3"/>
          <a:stretch>
            <a:fillRect/>
          </a:stretch>
        </p:blipFill>
        <p:spPr>
          <a:xfrm>
            <a:off x="39456" y="1388806"/>
            <a:ext cx="5265876" cy="2118544"/>
          </a:xfrm>
          <a:prstGeom prst="rect">
            <a:avLst/>
          </a:prstGeom>
        </p:spPr>
      </p:pic>
      <p:pic>
        <p:nvPicPr>
          <p:cNvPr id="9" name="Picture 8" descr="A graph of a customer organization type&#10;&#10;Description automatically generated">
            <a:extLst>
              <a:ext uri="{FF2B5EF4-FFF2-40B4-BE49-F238E27FC236}">
                <a16:creationId xmlns:a16="http://schemas.microsoft.com/office/drawing/2014/main" id="{5B8C9E68-3A6B-9281-D361-658B33EEACC5}"/>
              </a:ext>
            </a:extLst>
          </p:cNvPr>
          <p:cNvPicPr>
            <a:picLocks noChangeAspect="1"/>
          </p:cNvPicPr>
          <p:nvPr/>
        </p:nvPicPr>
        <p:blipFill>
          <a:blip r:embed="rId4"/>
          <a:stretch>
            <a:fillRect/>
          </a:stretch>
        </p:blipFill>
        <p:spPr>
          <a:xfrm>
            <a:off x="-1" y="3611895"/>
            <a:ext cx="4472535" cy="3238781"/>
          </a:xfrm>
          <a:prstGeom prst="rect">
            <a:avLst/>
          </a:prstGeom>
        </p:spPr>
      </p:pic>
      <p:pic>
        <p:nvPicPr>
          <p:cNvPr id="11" name="Picture 10" descr="A graph with blue squares and white text&#10;&#10;Description automatically generated">
            <a:extLst>
              <a:ext uri="{FF2B5EF4-FFF2-40B4-BE49-F238E27FC236}">
                <a16:creationId xmlns:a16="http://schemas.microsoft.com/office/drawing/2014/main" id="{E37A3056-159A-1B46-09A0-DE0DC4F28CC8}"/>
              </a:ext>
            </a:extLst>
          </p:cNvPr>
          <p:cNvPicPr>
            <a:picLocks noChangeAspect="1"/>
          </p:cNvPicPr>
          <p:nvPr/>
        </p:nvPicPr>
        <p:blipFill>
          <a:blip r:embed="rId5"/>
          <a:stretch>
            <a:fillRect/>
          </a:stretch>
        </p:blipFill>
        <p:spPr>
          <a:xfrm>
            <a:off x="4572000" y="4122480"/>
            <a:ext cx="4572000" cy="2728196"/>
          </a:xfrm>
          <a:prstGeom prst="rect">
            <a:avLst/>
          </a:prstGeom>
        </p:spPr>
      </p:pic>
    </p:spTree>
    <p:extLst>
      <p:ext uri="{BB962C8B-B14F-4D97-AF65-F5344CB8AC3E}">
        <p14:creationId xmlns:p14="http://schemas.microsoft.com/office/powerpoint/2010/main" val="254961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7C764-D694-3E4B-AD0D-8DD464E855E4}"/>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49463628-C2C3-4E0E-9BB7-74464377CB22}"/>
              </a:ext>
            </a:extLst>
          </p:cNvPr>
          <p:cNvSpPr>
            <a:spLocks noGrp="1" noChangeArrowheads="1"/>
          </p:cNvSpPr>
          <p:nvPr>
            <p:ph idx="1"/>
          </p:nvPr>
        </p:nvSpPr>
        <p:spPr bwMode="auto">
          <a:xfrm>
            <a:off x="533400" y="3263112"/>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itle 1">
            <a:extLst>
              <a:ext uri="{FF2B5EF4-FFF2-40B4-BE49-F238E27FC236}">
                <a16:creationId xmlns:a16="http://schemas.microsoft.com/office/drawing/2014/main" id="{45E8ABC9-4329-1130-B558-D993A68BF547}"/>
              </a:ext>
            </a:extLst>
          </p:cNvPr>
          <p:cNvSpPr txBox="1">
            <a:spLocks/>
          </p:cNvSpPr>
          <p:nvPr/>
        </p:nvSpPr>
        <p:spPr>
          <a:xfrm>
            <a:off x="513159" y="115748"/>
            <a:ext cx="6400800" cy="146434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sz="2400"/>
            </a:pPr>
            <a:r>
              <a:rPr lang="en-IN" sz="2400"/>
              <a:t>Insights-The correlations</a:t>
            </a:r>
            <a:endParaRPr lang="en-IN" sz="2400" dirty="0"/>
          </a:p>
        </p:txBody>
      </p:sp>
      <p:sp>
        <p:nvSpPr>
          <p:cNvPr id="7" name="Content Placeholder 4">
            <a:extLst>
              <a:ext uri="{FF2B5EF4-FFF2-40B4-BE49-F238E27FC236}">
                <a16:creationId xmlns:a16="http://schemas.microsoft.com/office/drawing/2014/main" id="{69154BDB-1E87-7D91-D8D8-2EA6A046A59A}"/>
              </a:ext>
            </a:extLst>
          </p:cNvPr>
          <p:cNvSpPr txBox="1">
            <a:spLocks/>
          </p:cNvSpPr>
          <p:nvPr/>
        </p:nvSpPr>
        <p:spPr>
          <a:xfrm>
            <a:off x="513158" y="1284790"/>
            <a:ext cx="6913959" cy="535907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nSpc>
                <a:spcPct val="90000"/>
              </a:lnSpc>
            </a:pPr>
            <a:r>
              <a:rPr lang="en-US" sz="1400">
                <a:solidFill>
                  <a:schemeClr val="tx1"/>
                </a:solidFill>
              </a:rPr>
              <a:t>Understanding the correlation between variables and the target variable is essential for identifying key predictors of loan default. In this project:</a:t>
            </a:r>
          </a:p>
          <a:p>
            <a:pPr>
              <a:lnSpc>
                <a:spcPct val="90000"/>
              </a:lnSpc>
              <a:buFont typeface="Arial" panose="020B0604020202020204" pitchFamily="34" charset="0"/>
              <a:buChar char="•"/>
            </a:pPr>
            <a:r>
              <a:rPr lang="en-US" sz="1400">
                <a:solidFill>
                  <a:schemeClr val="tx1"/>
                </a:solidFill>
              </a:rPr>
              <a:t>I segmented the dataset to identify the top correlations between various variables and the target variable.</a:t>
            </a:r>
          </a:p>
          <a:p>
            <a:pPr>
              <a:lnSpc>
                <a:spcPct val="90000"/>
              </a:lnSpc>
              <a:buFont typeface="Arial" panose="020B0604020202020204" pitchFamily="34" charset="0"/>
              <a:buChar char="•"/>
            </a:pPr>
            <a:r>
              <a:rPr lang="en-US" sz="1400">
                <a:solidFill>
                  <a:schemeClr val="tx1"/>
                </a:solidFill>
              </a:rPr>
              <a:t>I calculated correlation coefficients using Excel functions.</a:t>
            </a:r>
          </a:p>
          <a:p>
            <a:pPr>
              <a:lnSpc>
                <a:spcPct val="90000"/>
              </a:lnSpc>
              <a:buFont typeface="Arial" panose="020B0604020202020204" pitchFamily="34" charset="0"/>
              <a:buChar char="•"/>
            </a:pPr>
            <a:r>
              <a:rPr lang="en-US" sz="1400">
                <a:solidFill>
                  <a:schemeClr val="tx1"/>
                </a:solidFill>
              </a:rPr>
              <a:t>I highlighted the top 10 correlations through correlation matrices.</a:t>
            </a:r>
          </a:p>
          <a:p>
            <a:pPr>
              <a:lnSpc>
                <a:spcPct val="90000"/>
              </a:lnSpc>
            </a:pPr>
            <a:r>
              <a:rPr lang="en-US" sz="1400">
                <a:solidFill>
                  <a:schemeClr val="tx1"/>
                </a:solidFill>
              </a:rPr>
              <a:t>The correlation analysis was performed on the following features:</a:t>
            </a:r>
          </a:p>
          <a:p>
            <a:pPr>
              <a:lnSpc>
                <a:spcPct val="90000"/>
              </a:lnSpc>
              <a:buFont typeface="Arial" panose="020B0604020202020204" pitchFamily="34" charset="0"/>
              <a:buChar char="•"/>
            </a:pPr>
            <a:r>
              <a:rPr lang="en-US" sz="1400">
                <a:solidFill>
                  <a:schemeClr val="tx1"/>
                </a:solidFill>
              </a:rPr>
              <a:t>YEARS_OF_EXPERIENCE and FLAG_EMP_PHONE</a:t>
            </a:r>
          </a:p>
          <a:p>
            <a:pPr>
              <a:lnSpc>
                <a:spcPct val="90000"/>
              </a:lnSpc>
              <a:buFont typeface="Arial" panose="020B0604020202020204" pitchFamily="34" charset="0"/>
              <a:buChar char="•"/>
            </a:pPr>
            <a:r>
              <a:rPr lang="en-US" sz="1400">
                <a:solidFill>
                  <a:schemeClr val="tx1"/>
                </a:solidFill>
              </a:rPr>
              <a:t>OBS_30_CNT_SOCIAL_CIRCLE and OBS_60_CNT_SOCIAL_CIRCLE</a:t>
            </a:r>
          </a:p>
          <a:p>
            <a:pPr>
              <a:lnSpc>
                <a:spcPct val="90000"/>
              </a:lnSpc>
              <a:buFont typeface="Arial" panose="020B0604020202020204" pitchFamily="34" charset="0"/>
              <a:buChar char="•"/>
            </a:pPr>
            <a:r>
              <a:rPr lang="en-US" sz="1400">
                <a:solidFill>
                  <a:schemeClr val="tx1"/>
                </a:solidFill>
              </a:rPr>
              <a:t>AMT_CREDIT and AMT_GOODS_PRICE</a:t>
            </a:r>
          </a:p>
          <a:p>
            <a:pPr>
              <a:lnSpc>
                <a:spcPct val="90000"/>
              </a:lnSpc>
              <a:buFont typeface="Arial" panose="020B0604020202020204" pitchFamily="34" charset="0"/>
              <a:buChar char="•"/>
            </a:pPr>
            <a:r>
              <a:rPr lang="en-US" sz="1400">
                <a:solidFill>
                  <a:schemeClr val="tx1"/>
                </a:solidFill>
              </a:rPr>
              <a:t>REGION_RATING_CLIENT and REGION_RATING_CLIENT_WITH_CITY</a:t>
            </a:r>
          </a:p>
          <a:p>
            <a:pPr>
              <a:lnSpc>
                <a:spcPct val="90000"/>
              </a:lnSpc>
              <a:buFont typeface="Arial" panose="020B0604020202020204" pitchFamily="34" charset="0"/>
              <a:buChar char="•"/>
            </a:pPr>
            <a:r>
              <a:rPr lang="en-US" sz="1400">
                <a:solidFill>
                  <a:schemeClr val="tx1"/>
                </a:solidFill>
              </a:rPr>
              <a:t>CNT_CHILDREN and CNT_FAMILY_MEMBERS</a:t>
            </a:r>
          </a:p>
          <a:p>
            <a:pPr>
              <a:lnSpc>
                <a:spcPct val="90000"/>
              </a:lnSpc>
              <a:buFont typeface="Arial" panose="020B0604020202020204" pitchFamily="34" charset="0"/>
              <a:buChar char="•"/>
            </a:pPr>
            <a:r>
              <a:rPr lang="en-US" sz="1400">
                <a:solidFill>
                  <a:schemeClr val="tx1"/>
                </a:solidFill>
              </a:rPr>
              <a:t>REG_REGION_NOT_WORK_REGION and LIVE_REGION_NOT_WORK_REGION</a:t>
            </a:r>
          </a:p>
          <a:p>
            <a:pPr>
              <a:lnSpc>
                <a:spcPct val="90000"/>
              </a:lnSpc>
              <a:buFont typeface="Arial" panose="020B0604020202020204" pitchFamily="34" charset="0"/>
              <a:buChar char="•"/>
            </a:pPr>
            <a:r>
              <a:rPr lang="en-US" sz="1400">
                <a:solidFill>
                  <a:schemeClr val="tx1"/>
                </a:solidFill>
              </a:rPr>
              <a:t>DEF_30_CNT_SOCIAL_CIRCLE and DEF_60_CNT_SOCIAL_CIRCLE</a:t>
            </a:r>
          </a:p>
          <a:p>
            <a:pPr>
              <a:lnSpc>
                <a:spcPct val="90000"/>
              </a:lnSpc>
              <a:buFont typeface="Arial" panose="020B0604020202020204" pitchFamily="34" charset="0"/>
              <a:buChar char="•"/>
            </a:pPr>
            <a:r>
              <a:rPr lang="en-US" sz="1400">
                <a:solidFill>
                  <a:schemeClr val="tx1"/>
                </a:solidFill>
              </a:rPr>
              <a:t>REG_CITY_NOT_WORK_CITY and LIVE_CITY_NOT_WORK_CITY</a:t>
            </a:r>
          </a:p>
          <a:p>
            <a:pPr>
              <a:lnSpc>
                <a:spcPct val="90000"/>
              </a:lnSpc>
              <a:buFont typeface="Arial" panose="020B0604020202020204" pitchFamily="34" charset="0"/>
              <a:buChar char="•"/>
            </a:pPr>
            <a:r>
              <a:rPr lang="en-US" sz="1400">
                <a:solidFill>
                  <a:schemeClr val="tx1"/>
                </a:solidFill>
              </a:rPr>
              <a:t>AMT_ANNUITY and AMT_GOODS_PRICE</a:t>
            </a:r>
          </a:p>
          <a:p>
            <a:pPr>
              <a:lnSpc>
                <a:spcPct val="90000"/>
              </a:lnSpc>
              <a:buFont typeface="Arial" panose="020B0604020202020204" pitchFamily="34" charset="0"/>
              <a:buChar char="•"/>
            </a:pPr>
            <a:r>
              <a:rPr lang="en-US" sz="1400">
                <a:solidFill>
                  <a:schemeClr val="tx1"/>
                </a:solidFill>
              </a:rPr>
              <a:t>AMT_CREDIT and AMT_ANNUITY</a:t>
            </a:r>
            <a:endParaRPr lang="en-US" sz="1400" dirty="0">
              <a:solidFill>
                <a:schemeClr val="tx1"/>
              </a:solidFill>
            </a:endParaRPr>
          </a:p>
        </p:txBody>
      </p:sp>
    </p:spTree>
    <p:extLst>
      <p:ext uri="{BB962C8B-B14F-4D97-AF65-F5344CB8AC3E}">
        <p14:creationId xmlns:p14="http://schemas.microsoft.com/office/powerpoint/2010/main" val="25171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159" y="685799"/>
            <a:ext cx="2810333" cy="4892040"/>
          </a:xfrm>
        </p:spPr>
        <p:txBody>
          <a:bodyPr>
            <a:normAutofit/>
          </a:bodyPr>
          <a:lstStyle/>
          <a:p>
            <a:pPr algn="r">
              <a:defRPr sz="2400"/>
            </a:pPr>
            <a:r>
              <a:rPr lang="en-IN" sz="2400"/>
              <a:t>Overview</a:t>
            </a:r>
          </a:p>
        </p:txBody>
      </p:sp>
      <p:sp>
        <p:nvSpPr>
          <p:cNvPr id="3" name="Content Placeholder 2"/>
          <p:cNvSpPr>
            <a:spLocks noGrp="1"/>
          </p:cNvSpPr>
          <p:nvPr>
            <p:ph idx="1"/>
          </p:nvPr>
        </p:nvSpPr>
        <p:spPr>
          <a:xfrm>
            <a:off x="3734971" y="685799"/>
            <a:ext cx="4716195" cy="4892040"/>
          </a:xfrm>
        </p:spPr>
        <p:txBody>
          <a:bodyPr>
            <a:normAutofit/>
          </a:bodyPr>
          <a:lstStyle/>
          <a:p>
            <a:pPr algn="l"/>
            <a:endParaRPr lang="en-IN" sz="1800" b="0" i="0" u="none" strike="noStrike" baseline="0" dirty="0">
              <a:solidFill>
                <a:srgbClr val="000000"/>
              </a:solidFill>
              <a:latin typeface="Century" panose="02040604050505020304" pitchFamily="18" charset="0"/>
            </a:endParaRPr>
          </a:p>
          <a:p>
            <a:r>
              <a:rPr lang="en-IN" sz="1800" b="0" i="0" u="none" strike="noStrike" baseline="0" dirty="0">
                <a:solidFill>
                  <a:srgbClr val="FFFFFF"/>
                </a:solidFill>
                <a:latin typeface="Century" panose="02040604050505020304" pitchFamily="18" charset="0"/>
              </a:rPr>
              <a:t>Project description</a:t>
            </a:r>
          </a:p>
          <a:p>
            <a:r>
              <a:rPr lang="en-IN" sz="1800" b="0" i="0" u="none" strike="noStrike" baseline="0" dirty="0">
                <a:solidFill>
                  <a:srgbClr val="FFFFFF"/>
                </a:solidFill>
                <a:latin typeface="Century" panose="02040604050505020304" pitchFamily="18" charset="0"/>
              </a:rPr>
              <a:t>Project objectives</a:t>
            </a:r>
          </a:p>
          <a:p>
            <a:r>
              <a:rPr lang="en-IN" sz="1800" b="0" i="0" u="none" strike="noStrike" baseline="0" dirty="0">
                <a:solidFill>
                  <a:srgbClr val="FFFFFF"/>
                </a:solidFill>
                <a:latin typeface="Century" panose="02040604050505020304" pitchFamily="18" charset="0"/>
              </a:rPr>
              <a:t>Approach</a:t>
            </a:r>
          </a:p>
          <a:p>
            <a:r>
              <a:rPr lang="en-IN" sz="1800" b="0" i="0" u="none" strike="noStrike" baseline="0" dirty="0">
                <a:solidFill>
                  <a:srgbClr val="FFFFFF"/>
                </a:solidFill>
                <a:latin typeface="Century" panose="02040604050505020304" pitchFamily="18" charset="0"/>
              </a:rPr>
              <a:t>Methodology and Tech-Stack used</a:t>
            </a:r>
          </a:p>
          <a:p>
            <a:r>
              <a:rPr lang="en-IN" sz="1800" b="0" i="0" u="none" strike="noStrike" baseline="0" dirty="0">
                <a:solidFill>
                  <a:srgbClr val="FFFFFF"/>
                </a:solidFill>
                <a:latin typeface="Century" panose="02040604050505020304" pitchFamily="18" charset="0"/>
              </a:rPr>
              <a:t>Insights</a:t>
            </a:r>
          </a:p>
          <a:p>
            <a:r>
              <a:rPr lang="en-IN" sz="1800" b="0" i="0" u="none" strike="noStrike" baseline="0" dirty="0">
                <a:solidFill>
                  <a:srgbClr val="FFFFFF"/>
                </a:solidFill>
                <a:latin typeface="Century" panose="02040604050505020304" pitchFamily="18" charset="0"/>
              </a:rPr>
              <a:t>Key findings</a:t>
            </a:r>
          </a:p>
          <a:p>
            <a:r>
              <a:rPr lang="en-IN" sz="1800" b="0" i="0" u="none" strike="noStrike" baseline="0" dirty="0">
                <a:solidFill>
                  <a:srgbClr val="FFFFFF"/>
                </a:solidFill>
                <a:latin typeface="Century" panose="02040604050505020304" pitchFamily="18" charset="0"/>
              </a:rPr>
              <a:t>Conclusions</a:t>
            </a:r>
          </a:p>
          <a:p>
            <a:r>
              <a:rPr lang="en-IN" sz="1800" b="0" i="0" u="none" strike="noStrike" baseline="0" dirty="0">
                <a:solidFill>
                  <a:srgbClr val="FFFFFF"/>
                </a:solidFill>
                <a:latin typeface="Century" panose="02040604050505020304" pitchFamily="18" charset="0"/>
              </a:rPr>
              <a:t>Achievements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314553"/>
            <a:ext cx="6400800" cy="1507067"/>
          </a:xfrm>
        </p:spPr>
        <p:txBody>
          <a:bodyPr>
            <a:normAutofit/>
          </a:bodyPr>
          <a:lstStyle/>
          <a:p>
            <a:pPr>
              <a:defRPr sz="2400"/>
            </a:pPr>
            <a:r>
              <a:rPr lang="en-IN" sz="2400" dirty="0"/>
              <a:t>KEY FINDINGS</a:t>
            </a:r>
          </a:p>
        </p:txBody>
      </p:sp>
      <p:grpSp>
        <p:nvGrpSpPr>
          <p:cNvPr id="20" name="Group 1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4" name="Straight Connector 13">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6" name="Rectangle 1">
            <a:extLst>
              <a:ext uri="{FF2B5EF4-FFF2-40B4-BE49-F238E27FC236}">
                <a16:creationId xmlns:a16="http://schemas.microsoft.com/office/drawing/2014/main" id="{6D110423-F6AE-28E5-A0D3-A1842DCD5483}"/>
              </a:ext>
            </a:extLst>
          </p:cNvPr>
          <p:cNvSpPr>
            <a:spLocks noGrp="1" noChangeArrowheads="1"/>
          </p:cNvSpPr>
          <p:nvPr>
            <p:ph idx="1"/>
          </p:nvPr>
        </p:nvSpPr>
        <p:spPr bwMode="auto">
          <a:xfrm>
            <a:off x="513159" y="1169043"/>
            <a:ext cx="6400800" cy="45147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During the data cleaning process, 48 columns with more than 30% missing values were removed, and the missing values were filled using the median.</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Outliers were identified in income, children, and credit amount, particularly among clients facing payment difficulties (TARGET = 1).</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dataset was highly imbalanced, with only 8% of clients experiencing payment difficulties.</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analysis revealed that the bank tends to favor senior clients (ages 31-40) for loans, with fewer defaulters in the 60+ age group.</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Newly employed clients had higher default rates, indicating a potential risk.</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Default rates were slightly higher for females compared to males, but when compared to the total number of loans, females accounted for a smaller portion.</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Clients with secondary education represented the largest group of loan applicants.</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Business Entity Type 3 had the highest number of loan applicants, while Type 1 exhibited the lowest default rate.</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Strong correlations between several features were observed, providing valuable insights for risk assessment and decision-making.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138C39E6-1643-07FB-A7B9-A21F358DB5E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D5472-A1D9-2170-B955-B2FAD4EA8BDE}"/>
              </a:ext>
            </a:extLst>
          </p:cNvPr>
          <p:cNvSpPr>
            <a:spLocks noGrp="1"/>
          </p:cNvSpPr>
          <p:nvPr>
            <p:ph type="title"/>
          </p:nvPr>
        </p:nvSpPr>
        <p:spPr>
          <a:xfrm>
            <a:off x="513159" y="485244"/>
            <a:ext cx="6400800" cy="1507067"/>
          </a:xfrm>
        </p:spPr>
        <p:txBody>
          <a:bodyPr>
            <a:normAutofit/>
          </a:bodyPr>
          <a:lstStyle/>
          <a:p>
            <a:pPr>
              <a:defRPr sz="2400"/>
            </a:pPr>
            <a:r>
              <a:rPr lang="en-IN" sz="2400"/>
              <a:t>Conclusions</a:t>
            </a:r>
          </a:p>
        </p:txBody>
      </p:sp>
      <p:grpSp>
        <p:nvGrpSpPr>
          <p:cNvPr id="12" name="Group 1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3" name="Straight Connector 1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Rectangle 2">
            <a:extLst>
              <a:ext uri="{FF2B5EF4-FFF2-40B4-BE49-F238E27FC236}">
                <a16:creationId xmlns:a16="http://schemas.microsoft.com/office/drawing/2014/main" id="{349E7A9C-39EC-106F-EFA9-FA41B52A86FC}"/>
              </a:ext>
            </a:extLst>
          </p:cNvPr>
          <p:cNvSpPr>
            <a:spLocks noGrp="1" noChangeArrowheads="1"/>
          </p:cNvSpPr>
          <p:nvPr>
            <p:ph idx="1"/>
          </p:nvPr>
        </p:nvSpPr>
        <p:spPr bwMode="auto">
          <a:xfrm>
            <a:off x="513159" y="1562583"/>
            <a:ext cx="6400800" cy="41211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90000"/>
              </a:lnSpc>
              <a:spcBef>
                <a:spcPct val="0"/>
              </a:spcBef>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During the data cleaning process, 48 columns with more than 30% missing values were removed, and the missing values were filled using the median.</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Outliers were identified in income, children, and credit amount, particularly among clients facing payment difficulties (TARGET = 1).</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dataset was highly imbalanced, with only 8% of clients experiencing payment difficulties.</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analysis revealed that the bank tends to favor senior clients (ages 31-40) for loans, with fewer defaulters in the 60+ age group.</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Newly employed clients had higher default rates, indicating a potential risk.</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Default rates were slightly higher for females compared to males, but when compared to the total number of loans, females accounted for a smaller portion.</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Clients with secondary education represented the largest group of loan applicants.</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Business Entity Type 3 had the highest number of loan applicants, while Type 1 exhibited the lowest default rate.</a:t>
            </a:r>
          </a:p>
          <a:p>
            <a:pPr marL="0" marR="0" lvl="0" indent="0" defTabSz="914400" rtl="0" eaLnBrk="0" fontAlgn="base" latinLnBrk="0" hangingPunct="0">
              <a:lnSpc>
                <a:spcPct val="90000"/>
              </a:lnSpc>
              <a:spcBef>
                <a:spcPct val="0"/>
              </a:spcBef>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Strong correlations between several features were observed, providing valuable insights for risk assessment and decision-making. </a:t>
            </a:r>
          </a:p>
        </p:txBody>
      </p:sp>
    </p:spTree>
    <p:extLst>
      <p:ext uri="{BB962C8B-B14F-4D97-AF65-F5344CB8AC3E}">
        <p14:creationId xmlns:p14="http://schemas.microsoft.com/office/powerpoint/2010/main" val="287440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486B4985-8B66-829C-D54B-5C980EE350E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4CAD2-B283-5B0C-E42C-CE1300108D65}"/>
              </a:ext>
            </a:extLst>
          </p:cNvPr>
          <p:cNvSpPr>
            <a:spLocks noGrp="1"/>
          </p:cNvSpPr>
          <p:nvPr>
            <p:ph type="title"/>
          </p:nvPr>
        </p:nvSpPr>
        <p:spPr>
          <a:xfrm>
            <a:off x="513159" y="485244"/>
            <a:ext cx="6400800" cy="1507067"/>
          </a:xfrm>
        </p:spPr>
        <p:txBody>
          <a:bodyPr>
            <a:normAutofit/>
          </a:bodyPr>
          <a:lstStyle/>
          <a:p>
            <a:pPr>
              <a:defRPr sz="2400"/>
            </a:pPr>
            <a:r>
              <a:rPr lang="en-IN" sz="2400"/>
              <a:t>Achievements</a:t>
            </a:r>
          </a:p>
        </p:txBody>
      </p:sp>
      <p:grpSp>
        <p:nvGrpSpPr>
          <p:cNvPr id="12" name="Group 1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3" name="Straight Connector 1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5" name="Rectangle 2">
            <a:extLst>
              <a:ext uri="{FF2B5EF4-FFF2-40B4-BE49-F238E27FC236}">
                <a16:creationId xmlns:a16="http://schemas.microsoft.com/office/drawing/2014/main" id="{BE316984-2FC3-519A-6EE0-AC60A26D2B80}"/>
              </a:ext>
            </a:extLst>
          </p:cNvPr>
          <p:cNvSpPr>
            <a:spLocks noGrp="1" noChangeArrowheads="1"/>
          </p:cNvSpPr>
          <p:nvPr>
            <p:ph idx="1"/>
          </p:nvPr>
        </p:nvSpPr>
        <p:spPr bwMode="auto">
          <a:xfrm>
            <a:off x="513159" y="1608881"/>
            <a:ext cx="6400800" cy="40748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a:lnSpc>
                <a:spcPct val="90000"/>
              </a:lnSpc>
            </a:pPr>
            <a:r>
              <a:rPr lang="en-US" sz="1400" dirty="0">
                <a:solidFill>
                  <a:schemeClr val="tx1"/>
                </a:solidFill>
              </a:rPr>
              <a:t>This project, being a statistical and data analysis-focused endeavor, has provided me with valuable learning experiences in various areas:</a:t>
            </a:r>
          </a:p>
          <a:p>
            <a:pPr>
              <a:lnSpc>
                <a:spcPct val="90000"/>
              </a:lnSpc>
              <a:buFont typeface="Arial" panose="020B0604020202020204" pitchFamily="34" charset="0"/>
              <a:buChar char="•"/>
            </a:pPr>
            <a:r>
              <a:rPr lang="en-US" sz="1400" b="1" dirty="0">
                <a:solidFill>
                  <a:schemeClr val="tx1"/>
                </a:solidFill>
              </a:rPr>
              <a:t>Thorough Analysis:</a:t>
            </a:r>
            <a:r>
              <a:rPr lang="en-US" sz="1400" dirty="0">
                <a:solidFill>
                  <a:schemeClr val="tx1"/>
                </a:solidFill>
              </a:rPr>
              <a:t> I began by exploring the loan data to gain insights into default patterns.</a:t>
            </a:r>
          </a:p>
          <a:p>
            <a:pPr>
              <a:lnSpc>
                <a:spcPct val="90000"/>
              </a:lnSpc>
              <a:buFont typeface="Arial" panose="020B0604020202020204" pitchFamily="34" charset="0"/>
              <a:buChar char="•"/>
            </a:pPr>
            <a:r>
              <a:rPr lang="en-US" sz="1400" b="1" dirty="0">
                <a:solidFill>
                  <a:schemeClr val="tx1"/>
                </a:solidFill>
              </a:rPr>
              <a:t>Effective Data Handling:</a:t>
            </a:r>
            <a:r>
              <a:rPr lang="en-US" sz="1400" dirty="0">
                <a:solidFill>
                  <a:schemeClr val="tx1"/>
                </a:solidFill>
              </a:rPr>
              <a:t> I learned how to manage missing values and handle outliers effectively.</a:t>
            </a:r>
          </a:p>
          <a:p>
            <a:pPr>
              <a:lnSpc>
                <a:spcPct val="90000"/>
              </a:lnSpc>
              <a:buFont typeface="Arial" panose="020B0604020202020204" pitchFamily="34" charset="0"/>
              <a:buChar char="•"/>
            </a:pPr>
            <a:r>
              <a:rPr lang="en-US" sz="1400" b="1" dirty="0">
                <a:solidFill>
                  <a:schemeClr val="tx1"/>
                </a:solidFill>
              </a:rPr>
              <a:t>Balanced Analysis:</a:t>
            </a:r>
            <a:r>
              <a:rPr lang="en-US" sz="1400" dirty="0">
                <a:solidFill>
                  <a:schemeClr val="tx1"/>
                </a:solidFill>
              </a:rPr>
              <a:t> I became familiar with methods for addressing data imbalance in classification tasks.</a:t>
            </a:r>
          </a:p>
          <a:p>
            <a:pPr>
              <a:lnSpc>
                <a:spcPct val="90000"/>
              </a:lnSpc>
              <a:buFont typeface="Arial" panose="020B0604020202020204" pitchFamily="34" charset="0"/>
              <a:buChar char="•"/>
            </a:pPr>
            <a:r>
              <a:rPr lang="en-US" sz="1400" b="1" dirty="0">
                <a:solidFill>
                  <a:schemeClr val="tx1"/>
                </a:solidFill>
              </a:rPr>
              <a:t>Strong Correlations:</a:t>
            </a:r>
            <a:r>
              <a:rPr lang="en-US" sz="1400" dirty="0">
                <a:solidFill>
                  <a:schemeClr val="tx1"/>
                </a:solidFill>
              </a:rPr>
              <a:t> I gained experience in identifying key indicators for defaults by analyzing correlations.</a:t>
            </a:r>
          </a:p>
          <a:p>
            <a:pPr>
              <a:lnSpc>
                <a:spcPct val="90000"/>
              </a:lnSpc>
              <a:buFont typeface="Arial" panose="020B0604020202020204" pitchFamily="34" charset="0"/>
              <a:buChar char="•"/>
            </a:pPr>
            <a:r>
              <a:rPr lang="en-US" sz="1400" b="1" dirty="0">
                <a:solidFill>
                  <a:schemeClr val="tx1"/>
                </a:solidFill>
              </a:rPr>
              <a:t>Impactful Visualization:</a:t>
            </a:r>
            <a:r>
              <a:rPr lang="en-US" sz="1400" dirty="0">
                <a:solidFill>
                  <a:schemeClr val="tx1"/>
                </a:solidFill>
              </a:rPr>
              <a:t> I improved my ability to create clear and informative charts, especially for complex calculations.</a:t>
            </a:r>
          </a:p>
          <a:p>
            <a:pPr>
              <a:lnSpc>
                <a:spcPct val="90000"/>
              </a:lnSpc>
              <a:buFont typeface="Arial" panose="020B0604020202020204" pitchFamily="34" charset="0"/>
              <a:buChar char="•"/>
            </a:pPr>
            <a:r>
              <a:rPr lang="en-US" sz="1400" b="1" dirty="0">
                <a:solidFill>
                  <a:schemeClr val="tx1"/>
                </a:solidFill>
              </a:rPr>
              <a:t>Tech Expertise:</a:t>
            </a:r>
            <a:r>
              <a:rPr lang="en-US" sz="1400" dirty="0">
                <a:solidFill>
                  <a:schemeClr val="tx1"/>
                </a:solidFill>
              </a:rPr>
              <a:t> I enhanced my proficiency in tools like Excel, PowerPoint, and Power BI.</a:t>
            </a:r>
          </a:p>
          <a:p>
            <a:pPr>
              <a:lnSpc>
                <a:spcPct val="90000"/>
              </a:lnSpc>
              <a:buFont typeface="Arial" panose="020B0604020202020204" pitchFamily="34" charset="0"/>
              <a:buChar char="•"/>
            </a:pPr>
            <a:r>
              <a:rPr lang="en-US" sz="1400" b="1" dirty="0">
                <a:solidFill>
                  <a:schemeClr val="tx1"/>
                </a:solidFill>
              </a:rPr>
              <a:t>Business Optimization:</a:t>
            </a:r>
            <a:r>
              <a:rPr lang="en-US" sz="1400" dirty="0">
                <a:solidFill>
                  <a:schemeClr val="tx1"/>
                </a:solidFill>
              </a:rPr>
              <a:t> I developed a deeper understanding of how to work with and analyze real-world complex data to drive business improvements.</a:t>
            </a:r>
          </a:p>
        </p:txBody>
      </p:sp>
    </p:spTree>
    <p:extLst>
      <p:ext uri="{BB962C8B-B14F-4D97-AF65-F5344CB8AC3E}">
        <p14:creationId xmlns:p14="http://schemas.microsoft.com/office/powerpoint/2010/main" val="4252547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8777B48D-7BF2-470D-876B-50CD5CC8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159" y="685799"/>
            <a:ext cx="3585861" cy="2971801"/>
          </a:xfrm>
        </p:spPr>
        <p:txBody>
          <a:bodyPr vert="horz" lIns="91440" tIns="45720" rIns="91440" bIns="45720" rtlCol="0" anchor="b">
            <a:normAutofit/>
          </a:bodyPr>
          <a:lstStyle/>
          <a:p>
            <a:pPr>
              <a:defRPr sz="2400"/>
            </a:pPr>
            <a:r>
              <a:rPr lang="en-US" sz="4800"/>
              <a:t>Thank You</a:t>
            </a:r>
          </a:p>
        </p:txBody>
      </p:sp>
      <p:pic>
        <p:nvPicPr>
          <p:cNvPr id="7" name="Picture 6" descr="Aerial view of a highway near the ocean">
            <a:extLst>
              <a:ext uri="{FF2B5EF4-FFF2-40B4-BE49-F238E27FC236}">
                <a16:creationId xmlns:a16="http://schemas.microsoft.com/office/drawing/2014/main" id="{B9AAFAB8-367C-C292-661E-9C16A766A8CD}"/>
              </a:ext>
            </a:extLst>
          </p:cNvPr>
          <p:cNvPicPr>
            <a:picLocks noChangeAspect="1"/>
          </p:cNvPicPr>
          <p:nvPr/>
        </p:nvPicPr>
        <p:blipFill>
          <a:blip r:embed="rId2"/>
          <a:srcRect l="28548" r="21452"/>
          <a:stretch/>
        </p:blipFill>
        <p:spPr>
          <a:xfrm>
            <a:off x="4572000" y="10"/>
            <a:ext cx="4571999" cy="6857990"/>
          </a:xfrm>
          <a:prstGeom prst="rect">
            <a:avLst/>
          </a:prstGeom>
          <a:effectLst>
            <a:innerShdw blurRad="57150" dist="38100" dir="14460000">
              <a:prstClr val="black">
                <a:alpha val="70000"/>
              </a:prstClr>
            </a:innerShdw>
          </a:effectLst>
        </p:spPr>
      </p:pic>
      <p:grpSp>
        <p:nvGrpSpPr>
          <p:cNvPr id="23" name="Group 22">
            <a:extLst>
              <a:ext uri="{FF2B5EF4-FFF2-40B4-BE49-F238E27FC236}">
                <a16:creationId xmlns:a16="http://schemas.microsoft.com/office/drawing/2014/main" id="{83DA8283-3FF4-47B3-9266-60768C7432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94899" y="8468"/>
            <a:ext cx="4346718" cy="5874808"/>
            <a:chOff x="6108170" y="8467"/>
            <a:chExt cx="6080656" cy="6163733"/>
          </a:xfrm>
        </p:grpSpPr>
        <p:cxnSp>
          <p:nvCxnSpPr>
            <p:cNvPr id="24" name="Straight Connector 23">
              <a:extLst>
                <a:ext uri="{FF2B5EF4-FFF2-40B4-BE49-F238E27FC236}">
                  <a16:creationId xmlns:a16="http://schemas.microsoft.com/office/drawing/2014/main" id="{EDEB65FF-EAD9-4242-80AE-A3FC7EB1EB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78B5500-48F2-41FA-BD8C-3C2400F62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47B2E66-9934-4251-A5B0-A180C0CC93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CDA1666-64EC-4838-B0E1-4D545ECE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CC99E35-6C12-4F89-8CDA-9FD8B3CEE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25789" y="524138"/>
            <a:ext cx="4220368" cy="1507067"/>
          </a:xfrm>
        </p:spPr>
        <p:txBody>
          <a:bodyPr>
            <a:normAutofit/>
          </a:bodyPr>
          <a:lstStyle/>
          <a:p>
            <a:pPr>
              <a:defRPr sz="2400"/>
            </a:pPr>
            <a:r>
              <a:rPr lang="en-IN" sz="2400" dirty="0"/>
              <a:t>Project Overview</a:t>
            </a:r>
          </a:p>
        </p:txBody>
      </p:sp>
      <p:sp>
        <p:nvSpPr>
          <p:cNvPr id="9" name="Rectangle 3">
            <a:extLst>
              <a:ext uri="{FF2B5EF4-FFF2-40B4-BE49-F238E27FC236}">
                <a16:creationId xmlns:a16="http://schemas.microsoft.com/office/drawing/2014/main" id="{E3A8E346-0C29-C267-E58E-923CA96D8B47}"/>
              </a:ext>
            </a:extLst>
          </p:cNvPr>
          <p:cNvSpPr>
            <a:spLocks noGrp="1" noChangeArrowheads="1"/>
          </p:cNvSpPr>
          <p:nvPr>
            <p:ph idx="1"/>
          </p:nvPr>
        </p:nvSpPr>
        <p:spPr bwMode="auto">
          <a:xfrm>
            <a:off x="3251824" y="2031205"/>
            <a:ext cx="4969554" cy="361526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R="0" lvl="0" fontAlgn="base">
              <a:lnSpc>
                <a:spcPct val="90000"/>
              </a:lnSpc>
              <a:tabLst/>
            </a:pPr>
            <a:r>
              <a:rPr lang="en-US" altLang="en-US" sz="1800" dirty="0">
                <a:solidFill>
                  <a:srgbClr val="FFFFFF"/>
                </a:solidFill>
                <a:latin typeface="Century" panose="02040604050505020304" pitchFamily="18" charset="0"/>
              </a:rPr>
              <a:t>This project analyzes a loan application dataset to identify key factors influencing loan defaults, with a focus on data completeness, outliers, and class imbalance.</a:t>
            </a:r>
          </a:p>
          <a:p>
            <a:pPr marR="0" lvl="0" fontAlgn="base">
              <a:lnSpc>
                <a:spcPct val="90000"/>
              </a:lnSpc>
              <a:tabLst/>
            </a:pPr>
            <a:r>
              <a:rPr lang="en-US" altLang="en-US" sz="1800" dirty="0">
                <a:solidFill>
                  <a:srgbClr val="FFFFFF"/>
                </a:solidFill>
                <a:latin typeface="Century" panose="02040604050505020304" pitchFamily="18" charset="0"/>
              </a:rPr>
              <a:t>Ensuring reliable results requires careful handling of missing data and the use of statistical analysis to uncover patterns within the dataset.</a:t>
            </a:r>
          </a:p>
          <a:p>
            <a:pPr marR="0" lvl="0" fontAlgn="base">
              <a:lnSpc>
                <a:spcPct val="90000"/>
              </a:lnSpc>
              <a:tabLst/>
            </a:pPr>
            <a:r>
              <a:rPr lang="en-US" altLang="en-US" sz="1800" dirty="0">
                <a:solidFill>
                  <a:srgbClr val="FFFFFF"/>
                </a:solidFill>
                <a:latin typeface="Century" panose="02040604050505020304" pitchFamily="18" charset="0"/>
              </a:rPr>
              <a:t>Exploratory Data Analysis (EDA) helps us detect trends that highlight applicants likely to default due to insufficient credit histories, while supporting approval decisions for qualified candidates.</a:t>
            </a:r>
          </a:p>
        </p:txBody>
      </p:sp>
      <p:pic>
        <p:nvPicPr>
          <p:cNvPr id="11" name="Picture 10" descr="Angled shot of pen on a graph">
            <a:extLst>
              <a:ext uri="{FF2B5EF4-FFF2-40B4-BE49-F238E27FC236}">
                <a16:creationId xmlns:a16="http://schemas.microsoft.com/office/drawing/2014/main" id="{1B2A3478-DB02-A0A0-0CB8-01CE07E0A465}"/>
              </a:ext>
            </a:extLst>
          </p:cNvPr>
          <p:cNvPicPr>
            <a:picLocks noChangeAspect="1"/>
          </p:cNvPicPr>
          <p:nvPr/>
        </p:nvPicPr>
        <p:blipFill>
          <a:blip r:embed="rId2"/>
          <a:srcRect l="18623" r="55812" b="-1"/>
          <a:stretch/>
        </p:blipFill>
        <p:spPr>
          <a:xfrm>
            <a:off x="623" y="10"/>
            <a:ext cx="2626519" cy="6857990"/>
          </a:xfrm>
          <a:prstGeom prst="rect">
            <a:avLst/>
          </a:prstGeom>
          <a:effectLst>
            <a:innerShdw blurRad="57150" dist="38100" dir="14460000">
              <a:prstClr val="black">
                <a:alpha val="70000"/>
              </a:prstClr>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159" y="4799010"/>
            <a:ext cx="6952059" cy="1155267"/>
          </a:xfrm>
        </p:spPr>
        <p:txBody>
          <a:bodyPr anchor="ctr">
            <a:normAutofit/>
          </a:bodyPr>
          <a:lstStyle/>
          <a:p>
            <a:pPr>
              <a:defRPr sz="2400"/>
            </a:pPr>
            <a:r>
              <a:rPr lang="en-IN" sz="2400" b="0" i="0" u="none" strike="noStrike" baseline="0">
                <a:solidFill>
                  <a:srgbClr val="FFFFFF"/>
                </a:solidFill>
                <a:latin typeface="Century" panose="02040604050505020304" pitchFamily="18" charset="0"/>
              </a:rPr>
              <a:t>Project Objectives</a:t>
            </a:r>
            <a:endParaRPr lang="en-IN" sz="2400">
              <a:solidFill>
                <a:srgbClr val="FFFFFF"/>
              </a:solidFill>
            </a:endParaRPr>
          </a:p>
        </p:txBody>
      </p:sp>
      <p:graphicFrame>
        <p:nvGraphicFramePr>
          <p:cNvPr id="11" name="Rectangle 4">
            <a:extLst>
              <a:ext uri="{FF2B5EF4-FFF2-40B4-BE49-F238E27FC236}">
                <a16:creationId xmlns:a16="http://schemas.microsoft.com/office/drawing/2014/main" id="{85D5DF6D-532F-2C01-518A-B38F49EDA406}"/>
              </a:ext>
            </a:extLst>
          </p:cNvPr>
          <p:cNvGraphicFramePr>
            <a:graphicFrameLocks noGrp="1"/>
          </p:cNvGraphicFramePr>
          <p:nvPr>
            <p:ph idx="1"/>
            <p:extLst>
              <p:ext uri="{D42A27DB-BD31-4B8C-83A1-F6EECF244321}">
                <p14:modId xmlns:p14="http://schemas.microsoft.com/office/powerpoint/2010/main" val="1428679397"/>
              </p:ext>
            </p:extLst>
          </p:nvPr>
        </p:nvGraphicFramePr>
        <p:xfrm>
          <a:off x="712867" y="903723"/>
          <a:ext cx="7691437" cy="340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159" y="685799"/>
            <a:ext cx="2810333" cy="4892040"/>
          </a:xfrm>
        </p:spPr>
        <p:txBody>
          <a:bodyPr>
            <a:normAutofit/>
          </a:bodyPr>
          <a:lstStyle/>
          <a:p>
            <a:pPr algn="r">
              <a:defRPr sz="2400"/>
            </a:pPr>
            <a:r>
              <a:rPr lang="en-IN" sz="2400"/>
              <a:t>Project Objectives</a:t>
            </a:r>
          </a:p>
        </p:txBody>
      </p:sp>
      <p:sp>
        <p:nvSpPr>
          <p:cNvPr id="6" name="Rectangle 1">
            <a:extLst>
              <a:ext uri="{FF2B5EF4-FFF2-40B4-BE49-F238E27FC236}">
                <a16:creationId xmlns:a16="http://schemas.microsoft.com/office/drawing/2014/main" id="{BF95EB7D-8ABB-D4D4-2B20-5078969BB5F9}"/>
              </a:ext>
            </a:extLst>
          </p:cNvPr>
          <p:cNvSpPr>
            <a:spLocks noGrp="1" noChangeArrowheads="1"/>
          </p:cNvSpPr>
          <p:nvPr>
            <p:ph idx="1"/>
          </p:nvPr>
        </p:nvSpPr>
        <p:spPr bwMode="auto">
          <a:xfrm>
            <a:off x="3734971" y="685799"/>
            <a:ext cx="4716195" cy="4892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buClrTx/>
              <a:buSzTx/>
              <a:buFontTx/>
              <a:buChar char="•"/>
              <a:tabLst/>
            </a:pPr>
            <a:r>
              <a:rPr kumimoji="0" lang="en-US" altLang="en-US" sz="1900" b="0" i="0" u="none" strike="noStrike" cap="none" normalizeH="0" baseline="0">
                <a:ln>
                  <a:noFill/>
                </a:ln>
                <a:solidFill>
                  <a:schemeClr val="tx1"/>
                </a:solidFill>
                <a:effectLst/>
                <a:latin typeface="Arial" panose="020B0604020202020204" pitchFamily="34" charset="0"/>
              </a:rPr>
              <a:t>Explore and gain insights from the loan application dataset by thoroughly examining its structure and content.</a:t>
            </a:r>
          </a:p>
          <a:p>
            <a:pPr marL="0" marR="0" lvl="0" indent="0" defTabSz="914400" rtl="0" eaLnBrk="0" fontAlgn="base" latinLnBrk="0" hangingPunct="0">
              <a:lnSpc>
                <a:spcPct val="90000"/>
              </a:lnSpc>
              <a:spcBef>
                <a:spcPct val="0"/>
              </a:spcBef>
              <a:buClrTx/>
              <a:buSzTx/>
              <a:buFontTx/>
              <a:buChar char="•"/>
              <a:tabLst/>
            </a:pPr>
            <a:r>
              <a:rPr kumimoji="0" lang="en-US" altLang="en-US" sz="1900" b="0" i="0" u="none" strike="noStrike" cap="none" normalizeH="0" baseline="0">
                <a:ln>
                  <a:noFill/>
                </a:ln>
                <a:solidFill>
                  <a:schemeClr val="tx1"/>
                </a:solidFill>
                <a:effectLst/>
                <a:latin typeface="Arial" panose="020B0604020202020204" pitchFamily="34" charset="0"/>
              </a:rPr>
              <a:t>Effectively manage missing data and identify outliers to maintain data quality and strengthen analysis reliability.</a:t>
            </a:r>
          </a:p>
          <a:p>
            <a:pPr marL="0" marR="0" lvl="0" indent="0" defTabSz="914400" rtl="0" eaLnBrk="0" fontAlgn="base" latinLnBrk="0" hangingPunct="0">
              <a:lnSpc>
                <a:spcPct val="90000"/>
              </a:lnSpc>
              <a:spcBef>
                <a:spcPct val="0"/>
              </a:spcBef>
              <a:buClrTx/>
              <a:buSzTx/>
              <a:buFontTx/>
              <a:buChar char="•"/>
              <a:tabLst/>
            </a:pPr>
            <a:r>
              <a:rPr kumimoji="0" lang="en-US" altLang="en-US" sz="1900" b="0" i="0" u="none" strike="noStrike" cap="none" normalizeH="0" baseline="0">
                <a:ln>
                  <a:noFill/>
                </a:ln>
                <a:solidFill>
                  <a:schemeClr val="tx1"/>
                </a:solidFill>
                <a:effectLst/>
                <a:latin typeface="Arial" panose="020B0604020202020204" pitchFamily="34" charset="0"/>
              </a:rPr>
              <a:t>Address data imbalance to improve accuracy in binary classification outcomes.</a:t>
            </a:r>
          </a:p>
          <a:p>
            <a:pPr marL="0" marR="0" lvl="0" indent="0" defTabSz="914400" rtl="0" eaLnBrk="0" fontAlgn="base" latinLnBrk="0" hangingPunct="0">
              <a:lnSpc>
                <a:spcPct val="90000"/>
              </a:lnSpc>
              <a:spcBef>
                <a:spcPct val="0"/>
              </a:spcBef>
              <a:buClrTx/>
              <a:buSzTx/>
              <a:buFontTx/>
              <a:buChar char="•"/>
              <a:tabLst/>
            </a:pPr>
            <a:r>
              <a:rPr kumimoji="0" lang="en-US" altLang="en-US" sz="1900" b="0" i="0" u="none" strike="noStrike" cap="none" normalizeH="0" baseline="0">
                <a:ln>
                  <a:noFill/>
                </a:ln>
                <a:solidFill>
                  <a:schemeClr val="tx1"/>
                </a:solidFill>
                <a:effectLst/>
                <a:latin typeface="Arial" panose="020B0604020202020204" pitchFamily="34" charset="0"/>
              </a:rPr>
              <a:t>Perform univariate, segmented univariate, and bivariate analyses to reveal deeper insights into patterns and relationships.</a:t>
            </a:r>
          </a:p>
          <a:p>
            <a:pPr marL="0" marR="0" lvl="0" indent="0" defTabSz="914400" rtl="0" eaLnBrk="0" fontAlgn="base" latinLnBrk="0" hangingPunct="0">
              <a:lnSpc>
                <a:spcPct val="90000"/>
              </a:lnSpc>
              <a:spcBef>
                <a:spcPct val="0"/>
              </a:spcBef>
              <a:buClrTx/>
              <a:buSzTx/>
              <a:buFontTx/>
              <a:buChar char="•"/>
              <a:tabLst/>
            </a:pPr>
            <a:r>
              <a:rPr kumimoji="0" lang="en-US" altLang="en-US" sz="1900" b="0" i="0" u="none" strike="noStrike" cap="none" normalizeH="0" baseline="0">
                <a:ln>
                  <a:noFill/>
                </a:ln>
                <a:solidFill>
                  <a:schemeClr val="tx1"/>
                </a:solidFill>
                <a:effectLst/>
                <a:latin typeface="Arial" panose="020B0604020202020204" pitchFamily="34" charset="0"/>
              </a:rPr>
              <a:t>Identify significant correlations between features and the target variable to understand factors influencing loan defaults.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159" y="685799"/>
            <a:ext cx="2810333" cy="4892040"/>
          </a:xfrm>
        </p:spPr>
        <p:txBody>
          <a:bodyPr>
            <a:normAutofit/>
          </a:bodyPr>
          <a:lstStyle/>
          <a:p>
            <a:pPr algn="r">
              <a:defRPr sz="2400"/>
            </a:pPr>
            <a:r>
              <a:rPr lang="en-IN" sz="2400"/>
              <a:t>Approach</a:t>
            </a:r>
          </a:p>
        </p:txBody>
      </p:sp>
      <p:sp>
        <p:nvSpPr>
          <p:cNvPr id="6" name="Rectangle 1">
            <a:extLst>
              <a:ext uri="{FF2B5EF4-FFF2-40B4-BE49-F238E27FC236}">
                <a16:creationId xmlns:a16="http://schemas.microsoft.com/office/drawing/2014/main" id="{0F50BAFF-3144-E55D-B2E5-0945A71B304F}"/>
              </a:ext>
            </a:extLst>
          </p:cNvPr>
          <p:cNvSpPr>
            <a:spLocks noGrp="1" noChangeArrowheads="1"/>
          </p:cNvSpPr>
          <p:nvPr>
            <p:ph idx="1"/>
          </p:nvPr>
        </p:nvSpPr>
        <p:spPr bwMode="auto">
          <a:xfrm>
            <a:off x="3734971" y="685799"/>
            <a:ext cx="4716195" cy="4892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Adopted a structured approach to analyze the loan application dataset.</a:t>
            </a:r>
          </a:p>
          <a:p>
            <a:pPr marL="0" marR="0" lvl="0" indent="0" defTabSz="914400" rtl="0" eaLnBrk="0" fontAlgn="base" latinLnBrk="0" hangingPunct="0">
              <a:spcBef>
                <a:spcPct val="0"/>
              </a:spcBef>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Conducted data preprocessing and cleaning to enhance data accuracy and quality.</a:t>
            </a:r>
          </a:p>
          <a:p>
            <a:pPr marL="0" marR="0" lvl="0" indent="0" defTabSz="914400" rtl="0" eaLnBrk="0" fontAlgn="base" latinLnBrk="0" hangingPunct="0">
              <a:spcBef>
                <a:spcPct val="0"/>
              </a:spcBef>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Leveraged Microsoft Excel and Power BI for data analysis and visualizations, and Microsoft PowerPoint to create the presentation.</a:t>
            </a:r>
          </a:p>
          <a:p>
            <a:pPr marL="0" marR="0" lvl="0" indent="0" defTabSz="914400" rtl="0" eaLnBrk="0" fontAlgn="base" latinLnBrk="0" hangingPunct="0">
              <a:spcBef>
                <a:spcPct val="0"/>
              </a:spcBef>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Applied statistical functions and visualization methods to derive insights and support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83CE5975-67C6-9B27-45F4-307B63AE7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A0B44-9839-5F6A-4F92-3F4E85736DEE}"/>
              </a:ext>
            </a:extLst>
          </p:cNvPr>
          <p:cNvSpPr>
            <a:spLocks noGrp="1"/>
          </p:cNvSpPr>
          <p:nvPr>
            <p:ph type="title"/>
          </p:nvPr>
        </p:nvSpPr>
        <p:spPr>
          <a:xfrm>
            <a:off x="513159" y="685799"/>
            <a:ext cx="2810333" cy="4892040"/>
          </a:xfrm>
        </p:spPr>
        <p:txBody>
          <a:bodyPr>
            <a:normAutofit/>
          </a:bodyPr>
          <a:lstStyle/>
          <a:p>
            <a:pPr algn="r">
              <a:defRPr sz="2400"/>
            </a:pPr>
            <a:r>
              <a:rPr lang="en-IN" sz="2400"/>
              <a:t>Tech-stack used</a:t>
            </a:r>
          </a:p>
        </p:txBody>
      </p:sp>
      <p:sp>
        <p:nvSpPr>
          <p:cNvPr id="5" name="Rectangle 2">
            <a:extLst>
              <a:ext uri="{FF2B5EF4-FFF2-40B4-BE49-F238E27FC236}">
                <a16:creationId xmlns:a16="http://schemas.microsoft.com/office/drawing/2014/main" id="{9785508B-CF25-F803-7C67-CBD314BCEC12}"/>
              </a:ext>
            </a:extLst>
          </p:cNvPr>
          <p:cNvSpPr>
            <a:spLocks noGrp="1" noChangeArrowheads="1"/>
          </p:cNvSpPr>
          <p:nvPr>
            <p:ph idx="1"/>
          </p:nvPr>
        </p:nvSpPr>
        <p:spPr bwMode="auto">
          <a:xfrm>
            <a:off x="3734971" y="685799"/>
            <a:ext cx="4716195" cy="4892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The analysis utilizes Microsoft Excel 2016, PowerPoint, and Power BI for data processing and presentation.</a:t>
            </a:r>
          </a:p>
          <a:p>
            <a:pPr marL="0" marR="0" lvl="0" indent="0" defTabSz="914400" rtl="0" eaLnBrk="0" fontAlgn="base" latinLnBrk="0" hangingPunct="0">
              <a:spcBef>
                <a:spcPct val="0"/>
              </a:spcBef>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Key data processing steps include managing missing values, identifying outliers, and addressing data imbalances.</a:t>
            </a:r>
          </a:p>
          <a:p>
            <a:pPr marL="0" marR="0" lvl="0" indent="0" defTabSz="914400" rtl="0" eaLnBrk="0" fontAlgn="base" latinLnBrk="0" hangingPunct="0">
              <a:spcBef>
                <a:spcPct val="0"/>
              </a:spcBef>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Statistical techniques applied include calculating mean, median, correlation, and additional functions to support in-depth analysis</a:t>
            </a:r>
          </a:p>
        </p:txBody>
      </p:sp>
    </p:spTree>
    <p:extLst>
      <p:ext uri="{BB962C8B-B14F-4D97-AF65-F5344CB8AC3E}">
        <p14:creationId xmlns:p14="http://schemas.microsoft.com/office/powerpoint/2010/main" val="3730015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3159" y="685799"/>
            <a:ext cx="2810333" cy="4892040"/>
          </a:xfrm>
        </p:spPr>
        <p:txBody>
          <a:bodyPr>
            <a:normAutofit/>
          </a:bodyPr>
          <a:lstStyle/>
          <a:p>
            <a:pPr algn="r">
              <a:defRPr sz="2400"/>
            </a:pPr>
            <a:r>
              <a:rPr lang="en-IN" sz="2400"/>
              <a:t>Insights-Data Cleaning</a:t>
            </a:r>
          </a:p>
        </p:txBody>
      </p:sp>
      <p:sp>
        <p:nvSpPr>
          <p:cNvPr id="5" name="Content Placeholder 4">
            <a:extLst>
              <a:ext uri="{FF2B5EF4-FFF2-40B4-BE49-F238E27FC236}">
                <a16:creationId xmlns:a16="http://schemas.microsoft.com/office/drawing/2014/main" id="{25455180-1370-2135-6FD6-650B91019804}"/>
              </a:ext>
            </a:extLst>
          </p:cNvPr>
          <p:cNvSpPr>
            <a:spLocks noGrp="1"/>
          </p:cNvSpPr>
          <p:nvPr>
            <p:ph idx="1"/>
          </p:nvPr>
        </p:nvSpPr>
        <p:spPr>
          <a:xfrm>
            <a:off x="3734971" y="685799"/>
            <a:ext cx="4716195" cy="4892040"/>
          </a:xfrm>
        </p:spPr>
        <p:txBody>
          <a:bodyPr>
            <a:normAutofit/>
          </a:bodyPr>
          <a:lstStyle/>
          <a:p>
            <a:pPr>
              <a:lnSpc>
                <a:spcPct val="90000"/>
              </a:lnSpc>
            </a:pPr>
            <a:r>
              <a:rPr lang="en-US">
                <a:solidFill>
                  <a:schemeClr val="tx1"/>
                </a:solidFill>
              </a:rPr>
              <a:t>Data cleaning was the crucial first step to ensure accuracy before analysis. The initial dataset contained 122 columns with 307,512 rows in some columns, while others had only 50,000 rows. Cleaning involved:</a:t>
            </a:r>
          </a:p>
          <a:p>
            <a:pPr>
              <a:lnSpc>
                <a:spcPct val="90000"/>
              </a:lnSpc>
              <a:buFont typeface="+mj-lt"/>
              <a:buAutoNum type="arabicPeriod"/>
            </a:pPr>
            <a:r>
              <a:rPr lang="en-US">
                <a:solidFill>
                  <a:schemeClr val="tx1"/>
                </a:solidFill>
              </a:rPr>
              <a:t>Identifying missing data within the dataset.</a:t>
            </a:r>
          </a:p>
          <a:p>
            <a:pPr>
              <a:lnSpc>
                <a:spcPct val="90000"/>
              </a:lnSpc>
              <a:buFont typeface="+mj-lt"/>
              <a:buAutoNum type="arabicPeriod"/>
            </a:pPr>
            <a:r>
              <a:rPr lang="en-US">
                <a:solidFill>
                  <a:schemeClr val="tx1"/>
                </a:solidFill>
              </a:rPr>
              <a:t>Removing unnecessary columns and those with over 30% null values.</a:t>
            </a:r>
          </a:p>
          <a:p>
            <a:pPr>
              <a:lnSpc>
                <a:spcPct val="90000"/>
              </a:lnSpc>
              <a:buFont typeface="+mj-lt"/>
              <a:buAutoNum type="arabicPeriod"/>
            </a:pPr>
            <a:r>
              <a:rPr lang="en-US">
                <a:solidFill>
                  <a:schemeClr val="tx1"/>
                </a:solidFill>
              </a:rPr>
              <a:t>Imputing missing values in numerical columns (under 30% nulls) using the median method</a:t>
            </a:r>
          </a:p>
          <a:p>
            <a:pPr>
              <a:lnSpc>
                <a:spcPct val="90000"/>
              </a:lnSpc>
            </a:pPr>
            <a:endParaRPr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433" y="4823"/>
            <a:ext cx="6554867" cy="1524000"/>
          </a:xfrm>
        </p:spPr>
        <p:txBody>
          <a:bodyPr/>
          <a:lstStyle/>
          <a:p>
            <a:pPr>
              <a:defRPr sz="2400"/>
            </a:pPr>
            <a:r>
              <a:rPr lang="en-IN" dirty="0"/>
              <a:t>Insights-Data Cleaning</a:t>
            </a:r>
            <a:endParaRPr dirty="0"/>
          </a:p>
        </p:txBody>
      </p:sp>
      <p:pic>
        <p:nvPicPr>
          <p:cNvPr id="7" name="Picture 6" descr="A blue screen with white text&#10;&#10;Description automatically generated">
            <a:extLst>
              <a:ext uri="{FF2B5EF4-FFF2-40B4-BE49-F238E27FC236}">
                <a16:creationId xmlns:a16="http://schemas.microsoft.com/office/drawing/2014/main" id="{E27F5BBC-3447-51A7-B9BB-E8844ADA603D}"/>
              </a:ext>
            </a:extLst>
          </p:cNvPr>
          <p:cNvPicPr>
            <a:picLocks noChangeAspect="1"/>
          </p:cNvPicPr>
          <p:nvPr/>
        </p:nvPicPr>
        <p:blipFill>
          <a:blip r:embed="rId2"/>
          <a:stretch>
            <a:fillRect/>
          </a:stretch>
        </p:blipFill>
        <p:spPr>
          <a:xfrm>
            <a:off x="338723" y="1413335"/>
            <a:ext cx="8466554" cy="4031329"/>
          </a:xfrm>
          <a:prstGeom prst="rect">
            <a:avLst/>
          </a:prstGeom>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81</TotalTime>
  <Words>1520</Words>
  <Application>Microsoft Office PowerPoint</Application>
  <PresentationFormat>On-screen Show (4:3)</PresentationFormat>
  <Paragraphs>119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vt:lpstr>
      <vt:lpstr>Century Gothic</vt:lpstr>
      <vt:lpstr>Wingdings 3</vt:lpstr>
      <vt:lpstr>Slice</vt:lpstr>
      <vt:lpstr>Bank Loan Case Study</vt:lpstr>
      <vt:lpstr>Overview</vt:lpstr>
      <vt:lpstr>Project Overview</vt:lpstr>
      <vt:lpstr>Project Objectives</vt:lpstr>
      <vt:lpstr>Project Objectives</vt:lpstr>
      <vt:lpstr>Approach</vt:lpstr>
      <vt:lpstr>Tech-stack used</vt:lpstr>
      <vt:lpstr>Insights-Data Cleaning</vt:lpstr>
      <vt:lpstr>Insights-Data Cleaning</vt:lpstr>
      <vt:lpstr>Insights-The Outliers</vt:lpstr>
      <vt:lpstr>Insights-The Outliers</vt:lpstr>
      <vt:lpstr>Insights-The Outliers</vt:lpstr>
      <vt:lpstr>Insights-Data imbalance</vt:lpstr>
      <vt:lpstr>PowerPoint Presentation</vt:lpstr>
      <vt:lpstr>Insights-Univariate and Segmented Analysis</vt:lpstr>
      <vt:lpstr>Insights-Univariate and Segmented Analysis</vt:lpstr>
      <vt:lpstr>Insights-Univariate and Segmented Analysis</vt:lpstr>
      <vt:lpstr>Insights-Univariate and Segmented Analysis</vt:lpstr>
      <vt:lpstr>PowerPoint Presentation</vt:lpstr>
      <vt:lpstr>KEY FINDINGS</vt:lpstr>
      <vt:lpstr>Conclusions</vt:lpstr>
      <vt:lpstr>Achievements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Abhishek</dc:creator>
  <cp:keywords/>
  <dc:description>generated using python-pptx</dc:description>
  <cp:lastModifiedBy>aginneq</cp:lastModifiedBy>
  <cp:revision>5</cp:revision>
  <dcterms:created xsi:type="dcterms:W3CDTF">2013-01-27T09:14:16Z</dcterms:created>
  <dcterms:modified xsi:type="dcterms:W3CDTF">2024-11-14T10:30:51Z</dcterms:modified>
  <cp:category/>
</cp:coreProperties>
</file>