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4041" r:id="rId2"/>
    <p:sldId id="4043" r:id="rId3"/>
    <p:sldId id="315" r:id="rId4"/>
    <p:sldId id="4044" r:id="rId5"/>
    <p:sldId id="4045" r:id="rId6"/>
    <p:sldId id="4048" r:id="rId7"/>
    <p:sldId id="4046" r:id="rId8"/>
    <p:sldId id="4047" r:id="rId9"/>
    <p:sldId id="4049" r:id="rId10"/>
    <p:sldId id="405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37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AF930ED-576F-1241-89FB-BECC1F25DB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720" y="2842686"/>
            <a:ext cx="2080954" cy="20804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79341" y="-189186"/>
            <a:ext cx="12546840" cy="7236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A560D1-147C-6248-B248-B7471A0C70EA}"/>
              </a:ext>
            </a:extLst>
          </p:cNvPr>
          <p:cNvSpPr/>
          <p:nvPr/>
        </p:nvSpPr>
        <p:spPr>
          <a:xfrm rot="10800000" flipV="1">
            <a:off x="1587" y="-7263"/>
            <a:ext cx="12188825" cy="6858000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DE74D-FEDF-984C-BBA3-A8B6A7B54EDA}"/>
              </a:ext>
            </a:extLst>
          </p:cNvPr>
          <p:cNvSpPr/>
          <p:nvPr/>
        </p:nvSpPr>
        <p:spPr>
          <a:xfrm>
            <a:off x="1586" y="-8408"/>
            <a:ext cx="5934271" cy="68736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36D4322D-88FA-844C-BF25-F377A57369C7}"/>
              </a:ext>
            </a:extLst>
          </p:cNvPr>
          <p:cNvSpPr/>
          <p:nvPr/>
        </p:nvSpPr>
        <p:spPr>
          <a:xfrm>
            <a:off x="9131486" y="3791018"/>
            <a:ext cx="3058925" cy="3059720"/>
          </a:xfrm>
          <a:prstGeom prst="pieWedge">
            <a:avLst/>
          </a:pr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399602-2F7D-9C4E-94CF-FE496E034EB2}"/>
              </a:ext>
            </a:extLst>
          </p:cNvPr>
          <p:cNvGrpSpPr/>
          <p:nvPr/>
        </p:nvGrpSpPr>
        <p:grpSpPr>
          <a:xfrm>
            <a:off x="823235" y="1584779"/>
            <a:ext cx="4290973" cy="3734610"/>
            <a:chOff x="2379890" y="4450512"/>
            <a:chExt cx="8581945" cy="746922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9231C6-1B64-E24B-BA7E-F3E411C8C208}"/>
                </a:ext>
              </a:extLst>
            </p:cNvPr>
            <p:cNvGrpSpPr/>
            <p:nvPr/>
          </p:nvGrpSpPr>
          <p:grpSpPr>
            <a:xfrm>
              <a:off x="2379890" y="4450512"/>
              <a:ext cx="8581945" cy="4801314"/>
              <a:chOff x="2419430" y="2151726"/>
              <a:chExt cx="8581945" cy="480131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9527F5-C41D-D542-AF85-0963C509B8C4}"/>
                  </a:ext>
                </a:extLst>
              </p:cNvPr>
              <p:cNvSpPr txBox="1"/>
              <p:nvPr/>
            </p:nvSpPr>
            <p:spPr>
              <a:xfrm>
                <a:off x="2419430" y="2151726"/>
                <a:ext cx="8581945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Data Analytics Process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6DEFC7-99EE-154D-B843-E14B99BA4EEC}"/>
                  </a:ext>
                </a:extLst>
              </p:cNvPr>
              <p:cNvSpPr txBox="1"/>
              <p:nvPr/>
            </p:nvSpPr>
            <p:spPr>
              <a:xfrm>
                <a:off x="2419430" y="5321826"/>
                <a:ext cx="8581945" cy="54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9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729A99-008C-6E4B-8BE9-A88359D2FB4C}"/>
                </a:ext>
              </a:extLst>
            </p:cNvPr>
            <p:cNvSpPr txBox="1"/>
            <p:nvPr/>
          </p:nvSpPr>
          <p:spPr>
            <a:xfrm>
              <a:off x="2379890" y="11304178"/>
              <a:ext cx="6883935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5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BEN ANDERSON PRESENTATION</a:t>
              </a:r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C7B4C97B-0F0E-8986-5212-6B941F279D8E}"/>
              </a:ext>
            </a:extLst>
          </p:cNvPr>
          <p:cNvSpPr/>
          <p:nvPr/>
        </p:nvSpPr>
        <p:spPr>
          <a:xfrm>
            <a:off x="1586" y="-48137"/>
            <a:ext cx="5934271" cy="68736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3B6B89-23D9-2E26-23B5-FB03FD01568B}"/>
              </a:ext>
            </a:extLst>
          </p:cNvPr>
          <p:cNvGrpSpPr/>
          <p:nvPr/>
        </p:nvGrpSpPr>
        <p:grpSpPr>
          <a:xfrm>
            <a:off x="823235" y="1545051"/>
            <a:ext cx="4290973" cy="4417394"/>
            <a:chOff x="2379891" y="4450514"/>
            <a:chExt cx="8581946" cy="8741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DBE868-B29B-EC14-888C-B1AE9F84B176}"/>
                </a:ext>
              </a:extLst>
            </p:cNvPr>
            <p:cNvGrpSpPr/>
            <p:nvPr/>
          </p:nvGrpSpPr>
          <p:grpSpPr>
            <a:xfrm>
              <a:off x="2379891" y="4450514"/>
              <a:ext cx="8581946" cy="6525014"/>
              <a:chOff x="2419431" y="2151728"/>
              <a:chExt cx="8581946" cy="652501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F1D43-230F-2874-C7EB-9CDBADFF79CF}"/>
                  </a:ext>
                </a:extLst>
              </p:cNvPr>
              <p:cNvSpPr txBox="1"/>
              <p:nvPr/>
            </p:nvSpPr>
            <p:spPr>
              <a:xfrm>
                <a:off x="2419433" y="2151728"/>
                <a:ext cx="8581944" cy="4801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  <a:latin typeface="Poppins Medium" pitchFamily="2" charset="77"/>
                    <a:ea typeface="Roboto Medium" panose="02000000000000000000" pitchFamily="2" charset="0"/>
                    <a:cs typeface="Poppins Medium" pitchFamily="2" charset="77"/>
                  </a:rPr>
                  <a:t>Data Analytics Process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D6BC4-AFDF-6BD9-E87E-4491C7C125AE}"/>
                  </a:ext>
                </a:extLst>
              </p:cNvPr>
              <p:cNvSpPr txBox="1"/>
              <p:nvPr/>
            </p:nvSpPr>
            <p:spPr>
              <a:xfrm>
                <a:off x="2419431" y="7111954"/>
                <a:ext cx="8581946" cy="156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Application in Real Life Scenario Case Study / PPT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A8650D-FC57-7DCC-F505-F60D9931BED6}"/>
                </a:ext>
              </a:extLst>
            </p:cNvPr>
            <p:cNvSpPr txBox="1"/>
            <p:nvPr/>
          </p:nvSpPr>
          <p:spPr>
            <a:xfrm>
              <a:off x="2379891" y="11304178"/>
              <a:ext cx="6258766" cy="1888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5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PRESENTATION BY</a:t>
              </a:r>
            </a:p>
            <a:p>
              <a:endParaRPr lang="en-US" sz="1400" spc="15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  <a:p>
              <a:r>
                <a:rPr lang="en-US" sz="1400" spc="15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ABHISHEK AWARE</a:t>
              </a:r>
            </a:p>
            <a:p>
              <a:r>
                <a:rPr lang="en-US" sz="1400" spc="15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abhishekaware999@gmail.com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05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B8DB5-E414-BECC-3973-4E1A73E65ED3}"/>
              </a:ext>
            </a:extLst>
          </p:cNvPr>
          <p:cNvSpPr txBox="1"/>
          <p:nvPr/>
        </p:nvSpPr>
        <p:spPr>
          <a:xfrm>
            <a:off x="3276582" y="2388870"/>
            <a:ext cx="5634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91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3A715357-3932-E14C-85EB-5FED880CB7BB}"/>
              </a:ext>
            </a:extLst>
          </p:cNvPr>
          <p:cNvSpPr/>
          <p:nvPr/>
        </p:nvSpPr>
        <p:spPr>
          <a:xfrm rot="5400000">
            <a:off x="-178949" y="4032607"/>
            <a:ext cx="3058925" cy="3059720"/>
          </a:xfrm>
          <a:prstGeom prst="pieWedge">
            <a:avLst/>
          </a:pr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AA1793-91F4-E14B-B2E6-3066898D8088}"/>
              </a:ext>
            </a:extLst>
          </p:cNvPr>
          <p:cNvGrpSpPr/>
          <p:nvPr/>
        </p:nvGrpSpPr>
        <p:grpSpPr>
          <a:xfrm>
            <a:off x="2989804" y="2216104"/>
            <a:ext cx="6578150" cy="3917454"/>
            <a:chOff x="91838" y="3044267"/>
            <a:chExt cx="13156300" cy="42600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144180" y="3044267"/>
              <a:ext cx="10312406" cy="17235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About Project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44B383-15EE-F242-BA74-0FE8DF209DB0}"/>
                </a:ext>
              </a:extLst>
            </p:cNvPr>
            <p:cNvSpPr txBox="1"/>
            <p:nvPr/>
          </p:nvSpPr>
          <p:spPr>
            <a:xfrm>
              <a:off x="91838" y="4552382"/>
              <a:ext cx="13156300" cy="2751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434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With the onset of the Ganesh festival today, this project aims to conduct an analysis to identify the best potential sponsors for the “Yashwant Ganesh Mandal”. By leveraging data-driven insights, we will focus on determining the most suitable sponsors who can contribute to making this year’s festival a grand success.</a:t>
              </a:r>
            </a:p>
          </p:txBody>
        </p:sp>
      </p:grpSp>
      <p:sp>
        <p:nvSpPr>
          <p:cNvPr id="11" name="Pie 10">
            <a:extLst>
              <a:ext uri="{FF2B5EF4-FFF2-40B4-BE49-F238E27FC236}">
                <a16:creationId xmlns:a16="http://schemas.microsoft.com/office/drawing/2014/main" id="{955BBE8D-A2CA-1740-BC43-EC0017460430}"/>
              </a:ext>
            </a:extLst>
          </p:cNvPr>
          <p:cNvSpPr/>
          <p:nvPr/>
        </p:nvSpPr>
        <p:spPr>
          <a:xfrm rot="16200000">
            <a:off x="9308175" y="-189585"/>
            <a:ext cx="3058925" cy="3059720"/>
          </a:xfrm>
          <a:prstGeom prst="pieWedge">
            <a:avLst/>
          </a:pr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61745F-3678-AEE9-8850-5516E38E10F3}"/>
              </a:ext>
            </a:extLst>
          </p:cNvPr>
          <p:cNvSpPr/>
          <p:nvPr/>
        </p:nvSpPr>
        <p:spPr>
          <a:xfrm rot="10800000" flipV="1">
            <a:off x="-3" y="0"/>
            <a:ext cx="12192001" cy="6858000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51302D43-950D-0F40-B8BB-9D9B6B63FCCC}"/>
              </a:ext>
            </a:extLst>
          </p:cNvPr>
          <p:cNvSpPr/>
          <p:nvPr/>
        </p:nvSpPr>
        <p:spPr>
          <a:xfrm>
            <a:off x="4659568" y="941938"/>
            <a:ext cx="3591818" cy="94693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s-MX" sz="9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Pentágono 33">
            <a:extLst>
              <a:ext uri="{FF2B5EF4-FFF2-40B4-BE49-F238E27FC236}">
                <a16:creationId xmlns:a16="http://schemas.microsoft.com/office/drawing/2014/main" id="{EFFC368C-5112-4348-8D64-5997DFF4CB22}"/>
              </a:ext>
            </a:extLst>
          </p:cNvPr>
          <p:cNvSpPr/>
          <p:nvPr/>
        </p:nvSpPr>
        <p:spPr>
          <a:xfrm>
            <a:off x="4659568" y="2552814"/>
            <a:ext cx="3591818" cy="94693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s-MX" sz="9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Pentágono 40">
            <a:extLst>
              <a:ext uri="{FF2B5EF4-FFF2-40B4-BE49-F238E27FC236}">
                <a16:creationId xmlns:a16="http://schemas.microsoft.com/office/drawing/2014/main" id="{B68BC547-7EF3-2545-B6D2-95C9436BA445}"/>
              </a:ext>
            </a:extLst>
          </p:cNvPr>
          <p:cNvSpPr/>
          <p:nvPr/>
        </p:nvSpPr>
        <p:spPr>
          <a:xfrm flipH="1">
            <a:off x="7821456" y="1747376"/>
            <a:ext cx="3591818" cy="946934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s-MX" sz="9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2" name="Pentágono 41">
            <a:extLst>
              <a:ext uri="{FF2B5EF4-FFF2-40B4-BE49-F238E27FC236}">
                <a16:creationId xmlns:a16="http://schemas.microsoft.com/office/drawing/2014/main" id="{F79E8E1D-9DA0-C344-BDEE-6D41C608CE31}"/>
              </a:ext>
            </a:extLst>
          </p:cNvPr>
          <p:cNvSpPr/>
          <p:nvPr/>
        </p:nvSpPr>
        <p:spPr>
          <a:xfrm flipH="1">
            <a:off x="7821456" y="3358252"/>
            <a:ext cx="3591818" cy="946934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s-MX" sz="9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3" name="Pentágono 42">
            <a:extLst>
              <a:ext uri="{FF2B5EF4-FFF2-40B4-BE49-F238E27FC236}">
                <a16:creationId xmlns:a16="http://schemas.microsoft.com/office/drawing/2014/main" id="{71A283F0-EEB8-FC47-A602-3C3C976953B9}"/>
              </a:ext>
            </a:extLst>
          </p:cNvPr>
          <p:cNvSpPr/>
          <p:nvPr/>
        </p:nvSpPr>
        <p:spPr>
          <a:xfrm>
            <a:off x="4659568" y="4163690"/>
            <a:ext cx="3591818" cy="946934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s-MX" sz="90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Pentágono 43">
            <a:extLst>
              <a:ext uri="{FF2B5EF4-FFF2-40B4-BE49-F238E27FC236}">
                <a16:creationId xmlns:a16="http://schemas.microsoft.com/office/drawing/2014/main" id="{475CE446-E821-FE42-8B4F-A58B5E7D5276}"/>
              </a:ext>
            </a:extLst>
          </p:cNvPr>
          <p:cNvSpPr/>
          <p:nvPr/>
        </p:nvSpPr>
        <p:spPr>
          <a:xfrm flipH="1">
            <a:off x="7821456" y="4969127"/>
            <a:ext cx="3591818" cy="1121651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s-MX" sz="9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32FAD896-43FD-B942-9FDB-473F9024F004}"/>
              </a:ext>
            </a:extLst>
          </p:cNvPr>
          <p:cNvSpPr txBox="1"/>
          <p:nvPr/>
        </p:nvSpPr>
        <p:spPr>
          <a:xfrm>
            <a:off x="8677554" y="2103153"/>
            <a:ext cx="22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Gather relevant and necessary data</a:t>
            </a:r>
          </a:p>
        </p:txBody>
      </p:sp>
      <p:sp>
        <p:nvSpPr>
          <p:cNvPr id="52" name="TextBox 21">
            <a:extLst>
              <a:ext uri="{FF2B5EF4-FFF2-40B4-BE49-F238E27FC236}">
                <a16:creationId xmlns:a16="http://schemas.microsoft.com/office/drawing/2014/main" id="{0F4CAE89-3933-8E4E-BE95-889D17246485}"/>
              </a:ext>
            </a:extLst>
          </p:cNvPr>
          <p:cNvSpPr txBox="1"/>
          <p:nvPr/>
        </p:nvSpPr>
        <p:spPr>
          <a:xfrm>
            <a:off x="8677554" y="1812682"/>
            <a:ext cx="22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Prepare</a:t>
            </a: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6FD4337-2303-3146-92E6-CDAC0540EE5F}"/>
              </a:ext>
            </a:extLst>
          </p:cNvPr>
          <p:cNvSpPr txBox="1"/>
          <p:nvPr/>
        </p:nvSpPr>
        <p:spPr>
          <a:xfrm>
            <a:off x="8586151" y="3742536"/>
            <a:ext cx="237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Do analysis, find pattern, relationship, Insights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FCF5EE29-495C-E34D-A67C-7C4C29803979}"/>
              </a:ext>
            </a:extLst>
          </p:cNvPr>
          <p:cNvSpPr txBox="1"/>
          <p:nvPr/>
        </p:nvSpPr>
        <p:spPr>
          <a:xfrm>
            <a:off x="8677554" y="3450769"/>
            <a:ext cx="22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Analyze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83ACE0DB-3B9B-9B4A-BE0B-7C6C858208BA}"/>
              </a:ext>
            </a:extLst>
          </p:cNvPr>
          <p:cNvSpPr txBox="1"/>
          <p:nvPr/>
        </p:nvSpPr>
        <p:spPr>
          <a:xfrm>
            <a:off x="8677554" y="5352115"/>
            <a:ext cx="2233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Implement insights, recommendations from analysis</a:t>
            </a:r>
          </a:p>
        </p:txBody>
      </p:sp>
      <p:sp>
        <p:nvSpPr>
          <p:cNvPr id="63" name="TextBox 21">
            <a:extLst>
              <a:ext uri="{FF2B5EF4-FFF2-40B4-BE49-F238E27FC236}">
                <a16:creationId xmlns:a16="http://schemas.microsoft.com/office/drawing/2014/main" id="{283A9E72-3A0E-1048-92D7-6A3C0F4DB032}"/>
              </a:ext>
            </a:extLst>
          </p:cNvPr>
          <p:cNvSpPr txBox="1"/>
          <p:nvPr/>
        </p:nvSpPr>
        <p:spPr>
          <a:xfrm>
            <a:off x="8677554" y="5061644"/>
            <a:ext cx="22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Act</a:t>
            </a: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D133EBE5-8256-BC4C-992D-FE295B4309BB}"/>
              </a:ext>
            </a:extLst>
          </p:cNvPr>
          <p:cNvSpPr txBox="1"/>
          <p:nvPr/>
        </p:nvSpPr>
        <p:spPr>
          <a:xfrm>
            <a:off x="5274036" y="1308480"/>
            <a:ext cx="22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Define goal and problem statement</a:t>
            </a:r>
          </a:p>
        </p:txBody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2BBD991A-51EF-5047-A253-8EF076623027}"/>
              </a:ext>
            </a:extLst>
          </p:cNvPr>
          <p:cNvSpPr txBox="1"/>
          <p:nvPr/>
        </p:nvSpPr>
        <p:spPr>
          <a:xfrm>
            <a:off x="5274036" y="1018009"/>
            <a:ext cx="22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Plan</a:t>
            </a:r>
          </a:p>
        </p:txBody>
      </p:sp>
      <p:sp>
        <p:nvSpPr>
          <p:cNvPr id="66" name="TextBox 20">
            <a:extLst>
              <a:ext uri="{FF2B5EF4-FFF2-40B4-BE49-F238E27FC236}">
                <a16:creationId xmlns:a16="http://schemas.microsoft.com/office/drawing/2014/main" id="{726D2954-4CCD-2A4D-9F6E-2EE1C6D860E3}"/>
              </a:ext>
            </a:extLst>
          </p:cNvPr>
          <p:cNvSpPr txBox="1"/>
          <p:nvPr/>
        </p:nvSpPr>
        <p:spPr>
          <a:xfrm>
            <a:off x="5274036" y="2930239"/>
            <a:ext cx="22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Clean and transform data for analysis</a:t>
            </a:r>
          </a:p>
        </p:txBody>
      </p:sp>
      <p:sp>
        <p:nvSpPr>
          <p:cNvPr id="67" name="TextBox 21">
            <a:extLst>
              <a:ext uri="{FF2B5EF4-FFF2-40B4-BE49-F238E27FC236}">
                <a16:creationId xmlns:a16="http://schemas.microsoft.com/office/drawing/2014/main" id="{A6B2D4B3-437E-C848-9EE5-CDC45F2A69FC}"/>
              </a:ext>
            </a:extLst>
          </p:cNvPr>
          <p:cNvSpPr txBox="1"/>
          <p:nvPr/>
        </p:nvSpPr>
        <p:spPr>
          <a:xfrm>
            <a:off x="5274036" y="2639768"/>
            <a:ext cx="22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Process</a:t>
            </a:r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134FD68C-C000-564D-B843-348D5AF83881}"/>
              </a:ext>
            </a:extLst>
          </p:cNvPr>
          <p:cNvSpPr txBox="1"/>
          <p:nvPr/>
        </p:nvSpPr>
        <p:spPr>
          <a:xfrm>
            <a:off x="5274036" y="4519585"/>
            <a:ext cx="223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1400" dirty="0">
                <a:solidFill>
                  <a:srgbClr val="FFFFFF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Communicate findings with stakeholders</a:t>
            </a: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85CB5266-8F0D-EB46-9A42-BD3FC13308EE}"/>
              </a:ext>
            </a:extLst>
          </p:cNvPr>
          <p:cNvSpPr txBox="1"/>
          <p:nvPr/>
        </p:nvSpPr>
        <p:spPr>
          <a:xfrm>
            <a:off x="5274036" y="4229115"/>
            <a:ext cx="223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b="1" dirty="0">
                <a:solidFill>
                  <a:srgbClr val="FFFFFF"/>
                </a:solidFill>
                <a:latin typeface="Century Gothic" panose="020B0502020202020204" pitchFamily="34" charset="0"/>
                <a:ea typeface="Lato" panose="020F0502020204030203" pitchFamily="34" charset="0"/>
                <a:cs typeface="Poppins Medium" pitchFamily="2" charset="77"/>
              </a:rPr>
              <a:t>Share</a:t>
            </a:r>
          </a:p>
        </p:txBody>
      </p: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2B0DB463-1A97-9245-B69D-E63047475087}"/>
              </a:ext>
            </a:extLst>
          </p:cNvPr>
          <p:cNvSpPr txBox="1"/>
          <p:nvPr/>
        </p:nvSpPr>
        <p:spPr>
          <a:xfrm>
            <a:off x="4711551" y="1179570"/>
            <a:ext cx="659789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999" b="1" dirty="0">
                <a:solidFill>
                  <a:srgbClr val="FFFFFF"/>
                </a:solidFill>
                <a:latin typeface="Century Gothic" panose="020B0502020202020204" pitchFamily="34" charset="0"/>
                <a:cs typeface="Poppins" pitchFamily="2" charset="77"/>
              </a:rPr>
              <a:t>01</a:t>
            </a:r>
          </a:p>
        </p:txBody>
      </p:sp>
      <p:sp>
        <p:nvSpPr>
          <p:cNvPr id="30" name="CuadroTexto 350">
            <a:extLst>
              <a:ext uri="{FF2B5EF4-FFF2-40B4-BE49-F238E27FC236}">
                <a16:creationId xmlns:a16="http://schemas.microsoft.com/office/drawing/2014/main" id="{618C58F5-123B-C242-8E9D-A9A983E48F5F}"/>
              </a:ext>
            </a:extLst>
          </p:cNvPr>
          <p:cNvSpPr txBox="1"/>
          <p:nvPr/>
        </p:nvSpPr>
        <p:spPr>
          <a:xfrm>
            <a:off x="4711551" y="2788705"/>
            <a:ext cx="659789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999" b="1" dirty="0">
                <a:solidFill>
                  <a:srgbClr val="FFFFFF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03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608BCC97-39C4-7F4A-9FDD-426050E96F17}"/>
              </a:ext>
            </a:extLst>
          </p:cNvPr>
          <p:cNvSpPr txBox="1"/>
          <p:nvPr/>
        </p:nvSpPr>
        <p:spPr>
          <a:xfrm>
            <a:off x="4711551" y="4416125"/>
            <a:ext cx="659789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999" b="1" dirty="0">
                <a:solidFill>
                  <a:srgbClr val="FFFFFF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05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44AACDAF-0DAC-4046-8FE5-ACE5B9189B9A}"/>
              </a:ext>
            </a:extLst>
          </p:cNvPr>
          <p:cNvSpPr txBox="1"/>
          <p:nvPr/>
        </p:nvSpPr>
        <p:spPr>
          <a:xfrm>
            <a:off x="10735837" y="2002423"/>
            <a:ext cx="677437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999" b="1" dirty="0">
                <a:solidFill>
                  <a:srgbClr val="FFFFFF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02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6BFE0C6E-ED0C-0B4D-A844-EA9D95EE1C7A}"/>
              </a:ext>
            </a:extLst>
          </p:cNvPr>
          <p:cNvSpPr txBox="1"/>
          <p:nvPr/>
        </p:nvSpPr>
        <p:spPr>
          <a:xfrm>
            <a:off x="10735837" y="3611558"/>
            <a:ext cx="677437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999" b="1" dirty="0">
                <a:solidFill>
                  <a:srgbClr val="FFFFFF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04</a:t>
            </a:r>
          </a:p>
        </p:txBody>
      </p:sp>
      <p:sp>
        <p:nvSpPr>
          <p:cNvPr id="35" name="CuadroTexto 350">
            <a:extLst>
              <a:ext uri="{FF2B5EF4-FFF2-40B4-BE49-F238E27FC236}">
                <a16:creationId xmlns:a16="http://schemas.microsoft.com/office/drawing/2014/main" id="{9BEE8729-E7DA-784B-927E-AF0F6821EB3F}"/>
              </a:ext>
            </a:extLst>
          </p:cNvPr>
          <p:cNvSpPr txBox="1"/>
          <p:nvPr/>
        </p:nvSpPr>
        <p:spPr>
          <a:xfrm>
            <a:off x="10735837" y="5238978"/>
            <a:ext cx="677437" cy="55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/>
            <a:r>
              <a:rPr lang="en-US" sz="2999" b="1" dirty="0">
                <a:solidFill>
                  <a:srgbClr val="FFFFFF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06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0FC1B-D4BB-D6CF-78A0-0069F6FB7974}"/>
              </a:ext>
            </a:extLst>
          </p:cNvPr>
          <p:cNvSpPr txBox="1"/>
          <p:nvPr/>
        </p:nvSpPr>
        <p:spPr>
          <a:xfrm>
            <a:off x="823236" y="1545051"/>
            <a:ext cx="4290972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Process Involved In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96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456A-CB6A-163B-2161-8ABAFA8F9D4F}"/>
              </a:ext>
            </a:extLst>
          </p:cNvPr>
          <p:cNvSpPr/>
          <p:nvPr/>
        </p:nvSpPr>
        <p:spPr>
          <a:xfrm>
            <a:off x="-179344" y="-189188"/>
            <a:ext cx="6275344" cy="72363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722BB-20C8-B8A4-4A00-29A1C82CCF19}"/>
              </a:ext>
            </a:extLst>
          </p:cNvPr>
          <p:cNvGrpSpPr/>
          <p:nvPr/>
        </p:nvGrpSpPr>
        <p:grpSpPr>
          <a:xfrm>
            <a:off x="812841" y="1545051"/>
            <a:ext cx="4301367" cy="2667681"/>
            <a:chOff x="2398643" y="2151728"/>
            <a:chExt cx="8602734" cy="52792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E76DB-B6FC-A3CD-E3C8-91A3B1197EE0}"/>
                </a:ext>
              </a:extLst>
            </p:cNvPr>
            <p:cNvSpPr txBox="1"/>
            <p:nvPr/>
          </p:nvSpPr>
          <p:spPr>
            <a:xfrm>
              <a:off x="2419433" y="2151728"/>
              <a:ext cx="8581944" cy="1705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01. Plan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B6F48-06FB-BD1D-D08D-827BB4DD87E2}"/>
                </a:ext>
              </a:extLst>
            </p:cNvPr>
            <p:cNvSpPr txBox="1"/>
            <p:nvPr/>
          </p:nvSpPr>
          <p:spPr>
            <a:xfrm>
              <a:off x="2398643" y="4866474"/>
              <a:ext cx="8581946" cy="256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Define the goals of the analysis. Understand the problem you're solving and the questions you want the data to answer.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19B0AA-BF5E-2179-D441-89D440929623}"/>
              </a:ext>
            </a:extLst>
          </p:cNvPr>
          <p:cNvSpPr txBox="1"/>
          <p:nvPr/>
        </p:nvSpPr>
        <p:spPr>
          <a:xfrm>
            <a:off x="7280910" y="1828800"/>
            <a:ext cx="4098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Yashwant Ganesh Mandal aims to attract sponsors for the festival.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objective is to identify sponsors whose values align with the Mandal’s 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Focus on finding sponsors that offer mutual benefits and potential for long-term partnerships.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Target sponsors who can help enhance the scale and success of the festival.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4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456A-CB6A-163B-2161-8ABAFA8F9D4F}"/>
              </a:ext>
            </a:extLst>
          </p:cNvPr>
          <p:cNvSpPr/>
          <p:nvPr/>
        </p:nvSpPr>
        <p:spPr>
          <a:xfrm>
            <a:off x="-179344" y="-189188"/>
            <a:ext cx="6275344" cy="72363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722BB-20C8-B8A4-4A00-29A1C82CCF19}"/>
              </a:ext>
            </a:extLst>
          </p:cNvPr>
          <p:cNvGrpSpPr/>
          <p:nvPr/>
        </p:nvGrpSpPr>
        <p:grpSpPr>
          <a:xfrm>
            <a:off x="812841" y="1545051"/>
            <a:ext cx="4301367" cy="2667681"/>
            <a:chOff x="2398643" y="2151728"/>
            <a:chExt cx="8602734" cy="52792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E76DB-B6FC-A3CD-E3C8-91A3B1197EE0}"/>
                </a:ext>
              </a:extLst>
            </p:cNvPr>
            <p:cNvSpPr txBox="1"/>
            <p:nvPr/>
          </p:nvSpPr>
          <p:spPr>
            <a:xfrm>
              <a:off x="2419433" y="2151728"/>
              <a:ext cx="8581944" cy="1705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02. Prepare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B6F48-06FB-BD1D-D08D-827BB4DD87E2}"/>
                </a:ext>
              </a:extLst>
            </p:cNvPr>
            <p:cNvSpPr txBox="1"/>
            <p:nvPr/>
          </p:nvSpPr>
          <p:spPr>
            <a:xfrm>
              <a:off x="2398643" y="4866474"/>
              <a:ext cx="8581946" cy="2564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Gather and organize the necessary data. Ensure the data is relevant and sufficient for the analysis.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19B0AA-BF5E-2179-D441-89D440929623}"/>
              </a:ext>
            </a:extLst>
          </p:cNvPr>
          <p:cNvSpPr txBox="1"/>
          <p:nvPr/>
        </p:nvSpPr>
        <p:spPr>
          <a:xfrm>
            <a:off x="7280910" y="1828800"/>
            <a:ext cx="40982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Gather data on past sponsors from various Ganesh Mandals to understand sponsorship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Estimate the sponsorship amount required by Yashwant Ganesh Mandal for the upcoming festival.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Collect data on different consumer demographics and the product categories and brands they prefer.</a:t>
            </a:r>
          </a:p>
        </p:txBody>
      </p:sp>
    </p:spTree>
    <p:extLst>
      <p:ext uri="{BB962C8B-B14F-4D97-AF65-F5344CB8AC3E}">
        <p14:creationId xmlns:p14="http://schemas.microsoft.com/office/powerpoint/2010/main" val="15197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456A-CB6A-163B-2161-8ABAFA8F9D4F}"/>
              </a:ext>
            </a:extLst>
          </p:cNvPr>
          <p:cNvSpPr/>
          <p:nvPr/>
        </p:nvSpPr>
        <p:spPr>
          <a:xfrm>
            <a:off x="-179344" y="-189188"/>
            <a:ext cx="6275344" cy="72363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722BB-20C8-B8A4-4A00-29A1C82CCF19}"/>
              </a:ext>
            </a:extLst>
          </p:cNvPr>
          <p:cNvGrpSpPr/>
          <p:nvPr/>
        </p:nvGrpSpPr>
        <p:grpSpPr>
          <a:xfrm>
            <a:off x="812841" y="1545051"/>
            <a:ext cx="4301367" cy="2252182"/>
            <a:chOff x="2398643" y="2151728"/>
            <a:chExt cx="8602734" cy="445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E76DB-B6FC-A3CD-E3C8-91A3B1197EE0}"/>
                </a:ext>
              </a:extLst>
            </p:cNvPr>
            <p:cNvSpPr txBox="1"/>
            <p:nvPr/>
          </p:nvSpPr>
          <p:spPr>
            <a:xfrm>
              <a:off x="2419433" y="2151728"/>
              <a:ext cx="8581944" cy="1705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03. Process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B6F48-06FB-BD1D-D08D-827BB4DD87E2}"/>
                </a:ext>
              </a:extLst>
            </p:cNvPr>
            <p:cNvSpPr txBox="1"/>
            <p:nvPr/>
          </p:nvSpPr>
          <p:spPr>
            <a:xfrm>
              <a:off x="2398643" y="4866474"/>
              <a:ext cx="8581946" cy="174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 Clean and transform the data to make it ready for analysis.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19B0AA-BF5E-2179-D441-89D440929623}"/>
              </a:ext>
            </a:extLst>
          </p:cNvPr>
          <p:cNvSpPr txBox="1"/>
          <p:nvPr/>
        </p:nvSpPr>
        <p:spPr>
          <a:xfrm>
            <a:off x="7280910" y="1828800"/>
            <a:ext cx="40982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Identify potential sponsors that meet the Mandal’s required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 and refine the data by removing sponsors who have been inactive for the past few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Ensure the sponsor list is updated and relevant to the festival's needs.</a:t>
            </a:r>
          </a:p>
        </p:txBody>
      </p:sp>
    </p:spTree>
    <p:extLst>
      <p:ext uri="{BB962C8B-B14F-4D97-AF65-F5344CB8AC3E}">
        <p14:creationId xmlns:p14="http://schemas.microsoft.com/office/powerpoint/2010/main" val="342710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456A-CB6A-163B-2161-8ABAFA8F9D4F}"/>
              </a:ext>
            </a:extLst>
          </p:cNvPr>
          <p:cNvSpPr/>
          <p:nvPr/>
        </p:nvSpPr>
        <p:spPr>
          <a:xfrm>
            <a:off x="-179344" y="-189188"/>
            <a:ext cx="6275344" cy="72363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722BB-20C8-B8A4-4A00-29A1C82CCF19}"/>
              </a:ext>
            </a:extLst>
          </p:cNvPr>
          <p:cNvGrpSpPr/>
          <p:nvPr/>
        </p:nvGrpSpPr>
        <p:grpSpPr>
          <a:xfrm>
            <a:off x="812841" y="1545051"/>
            <a:ext cx="4301367" cy="2252182"/>
            <a:chOff x="2398643" y="2151728"/>
            <a:chExt cx="8602734" cy="445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E76DB-B6FC-A3CD-E3C8-91A3B1197EE0}"/>
                </a:ext>
              </a:extLst>
            </p:cNvPr>
            <p:cNvSpPr txBox="1"/>
            <p:nvPr/>
          </p:nvSpPr>
          <p:spPr>
            <a:xfrm>
              <a:off x="2419433" y="2151728"/>
              <a:ext cx="8581944" cy="1705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04. Analyze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B6F48-06FB-BD1D-D08D-827BB4DD87E2}"/>
                </a:ext>
              </a:extLst>
            </p:cNvPr>
            <p:cNvSpPr txBox="1"/>
            <p:nvPr/>
          </p:nvSpPr>
          <p:spPr>
            <a:xfrm>
              <a:off x="2398643" y="4866474"/>
              <a:ext cx="8581946" cy="174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Perform analysis to find patterns, relationships, and insights.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19B0AA-BF5E-2179-D441-89D440929623}"/>
              </a:ext>
            </a:extLst>
          </p:cNvPr>
          <p:cNvSpPr txBox="1"/>
          <p:nvPr/>
        </p:nvSpPr>
        <p:spPr>
          <a:xfrm>
            <a:off x="7280910" y="1828800"/>
            <a:ext cx="40982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Analyze the relationship between previously consumed products and past sponsors to identify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Determine the most frequently consumed product categories and the corresponding 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Assess which product categories and brands have the strongest potential for sponsorship alignment with the festival’s audience.</a:t>
            </a:r>
          </a:p>
        </p:txBody>
      </p:sp>
    </p:spTree>
    <p:extLst>
      <p:ext uri="{BB962C8B-B14F-4D97-AF65-F5344CB8AC3E}">
        <p14:creationId xmlns:p14="http://schemas.microsoft.com/office/powerpoint/2010/main" val="35700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456A-CB6A-163B-2161-8ABAFA8F9D4F}"/>
              </a:ext>
            </a:extLst>
          </p:cNvPr>
          <p:cNvSpPr/>
          <p:nvPr/>
        </p:nvSpPr>
        <p:spPr>
          <a:xfrm>
            <a:off x="-179344" y="-189188"/>
            <a:ext cx="6275344" cy="72363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722BB-20C8-B8A4-4A00-29A1C82CCF19}"/>
              </a:ext>
            </a:extLst>
          </p:cNvPr>
          <p:cNvGrpSpPr/>
          <p:nvPr/>
        </p:nvGrpSpPr>
        <p:grpSpPr>
          <a:xfrm>
            <a:off x="812841" y="1545051"/>
            <a:ext cx="4301367" cy="2252182"/>
            <a:chOff x="2398643" y="2151728"/>
            <a:chExt cx="8602734" cy="445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E76DB-B6FC-A3CD-E3C8-91A3B1197EE0}"/>
                </a:ext>
              </a:extLst>
            </p:cNvPr>
            <p:cNvSpPr txBox="1"/>
            <p:nvPr/>
          </p:nvSpPr>
          <p:spPr>
            <a:xfrm>
              <a:off x="2419433" y="2151728"/>
              <a:ext cx="8581944" cy="1705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05.Share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B6F48-06FB-BD1D-D08D-827BB4DD87E2}"/>
                </a:ext>
              </a:extLst>
            </p:cNvPr>
            <p:cNvSpPr txBox="1"/>
            <p:nvPr/>
          </p:nvSpPr>
          <p:spPr>
            <a:xfrm>
              <a:off x="2398643" y="4866474"/>
              <a:ext cx="8581946" cy="174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Communicate your findings to stakeholders clearly and effectively.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19B0AA-BF5E-2179-D441-89D440929623}"/>
              </a:ext>
            </a:extLst>
          </p:cNvPr>
          <p:cNvSpPr txBox="1"/>
          <p:nvPr/>
        </p:nvSpPr>
        <p:spPr>
          <a:xfrm>
            <a:off x="7280910" y="1828800"/>
            <a:ext cx="40982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Present the analysis findings to the Yashwant Ganesh Mandal committee.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Highlight the most consumed product categories and the brands that would make the most beneficial sponsorship partners.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insights on which sponsors would align best with the Mandal’s needs and audience preferences.</a:t>
            </a:r>
          </a:p>
        </p:txBody>
      </p:sp>
    </p:spTree>
    <p:extLst>
      <p:ext uri="{BB962C8B-B14F-4D97-AF65-F5344CB8AC3E}">
        <p14:creationId xmlns:p14="http://schemas.microsoft.com/office/powerpoint/2010/main" val="67973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3DECD18-8B2F-C745-A7AE-44255A46A5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EEB12-1B8B-2D44-980F-81DE68183C81}"/>
              </a:ext>
            </a:extLst>
          </p:cNvPr>
          <p:cNvSpPr/>
          <p:nvPr/>
        </p:nvSpPr>
        <p:spPr>
          <a:xfrm rot="10800000" flipV="1">
            <a:off x="-179343" y="-189186"/>
            <a:ext cx="12546840" cy="7236372"/>
          </a:xfrm>
          <a:prstGeom prst="rect">
            <a:avLst/>
          </a:prstGeom>
          <a:gradFill>
            <a:gsLst>
              <a:gs pos="100000">
                <a:schemeClr val="accent2">
                  <a:alpha val="80000"/>
                </a:schemeClr>
              </a:gs>
              <a:gs pos="33000">
                <a:schemeClr val="accent1">
                  <a:alpha val="80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0456A-CB6A-163B-2161-8ABAFA8F9D4F}"/>
              </a:ext>
            </a:extLst>
          </p:cNvPr>
          <p:cNvSpPr/>
          <p:nvPr/>
        </p:nvSpPr>
        <p:spPr>
          <a:xfrm>
            <a:off x="-179344" y="-189188"/>
            <a:ext cx="6275344" cy="7236372"/>
          </a:xfrm>
          <a:custGeom>
            <a:avLst/>
            <a:gdLst>
              <a:gd name="connsiteX0" fmla="*/ 0 w 11146971"/>
              <a:gd name="connsiteY0" fmla="*/ 0 h 13716001"/>
              <a:gd name="connsiteX1" fmla="*/ 11146971 w 11146971"/>
              <a:gd name="connsiteY1" fmla="*/ 0 h 13716001"/>
              <a:gd name="connsiteX2" fmla="*/ 11146971 w 11146971"/>
              <a:gd name="connsiteY2" fmla="*/ 13716001 h 13716001"/>
              <a:gd name="connsiteX3" fmla="*/ 0 w 11146971"/>
              <a:gd name="connsiteY3" fmla="*/ 13716001 h 13716001"/>
              <a:gd name="connsiteX4" fmla="*/ 0 w 11146971"/>
              <a:gd name="connsiteY4" fmla="*/ 0 h 13716001"/>
              <a:gd name="connsiteX0" fmla="*/ 0 w 11150600"/>
              <a:gd name="connsiteY0" fmla="*/ 0 h 13716001"/>
              <a:gd name="connsiteX1" fmla="*/ 11146971 w 11150600"/>
              <a:gd name="connsiteY1" fmla="*/ 0 h 13716001"/>
              <a:gd name="connsiteX2" fmla="*/ 11150600 w 11150600"/>
              <a:gd name="connsiteY2" fmla="*/ 1244601 h 13716001"/>
              <a:gd name="connsiteX3" fmla="*/ 11146971 w 11150600"/>
              <a:gd name="connsiteY3" fmla="*/ 13716001 h 13716001"/>
              <a:gd name="connsiteX4" fmla="*/ 0 w 11150600"/>
              <a:gd name="connsiteY4" fmla="*/ 13716001 h 13716001"/>
              <a:gd name="connsiteX5" fmla="*/ 0 w 11150600"/>
              <a:gd name="connsiteY5" fmla="*/ 0 h 13716001"/>
              <a:gd name="connsiteX0" fmla="*/ 0 w 13385800"/>
              <a:gd name="connsiteY0" fmla="*/ 0 h 13716001"/>
              <a:gd name="connsiteX1" fmla="*/ 11146971 w 13385800"/>
              <a:gd name="connsiteY1" fmla="*/ 0 h 13716001"/>
              <a:gd name="connsiteX2" fmla="*/ 13385800 w 13385800"/>
              <a:gd name="connsiteY2" fmla="*/ 6908801 h 13716001"/>
              <a:gd name="connsiteX3" fmla="*/ 11146971 w 13385800"/>
              <a:gd name="connsiteY3" fmla="*/ 13716001 h 13716001"/>
              <a:gd name="connsiteX4" fmla="*/ 0 w 13385800"/>
              <a:gd name="connsiteY4" fmla="*/ 13716001 h 13716001"/>
              <a:gd name="connsiteX5" fmla="*/ 0 w 13385800"/>
              <a:gd name="connsiteY5" fmla="*/ 0 h 13716001"/>
              <a:gd name="connsiteX0" fmla="*/ 0 w 13654142"/>
              <a:gd name="connsiteY0" fmla="*/ 0 h 13716001"/>
              <a:gd name="connsiteX1" fmla="*/ 11146971 w 13654142"/>
              <a:gd name="connsiteY1" fmla="*/ 0 h 13716001"/>
              <a:gd name="connsiteX2" fmla="*/ 13385800 w 13654142"/>
              <a:gd name="connsiteY2" fmla="*/ 6908801 h 13716001"/>
              <a:gd name="connsiteX3" fmla="*/ 11146971 w 13654142"/>
              <a:gd name="connsiteY3" fmla="*/ 13716001 h 13716001"/>
              <a:gd name="connsiteX4" fmla="*/ 0 w 13654142"/>
              <a:gd name="connsiteY4" fmla="*/ 13716001 h 13716001"/>
              <a:gd name="connsiteX5" fmla="*/ 0 w 13654142"/>
              <a:gd name="connsiteY5" fmla="*/ 0 h 13716001"/>
              <a:gd name="connsiteX0" fmla="*/ 0 w 13873999"/>
              <a:gd name="connsiteY0" fmla="*/ 0 h 13716001"/>
              <a:gd name="connsiteX1" fmla="*/ 11146971 w 13873999"/>
              <a:gd name="connsiteY1" fmla="*/ 0 h 13716001"/>
              <a:gd name="connsiteX2" fmla="*/ 13385800 w 13873999"/>
              <a:gd name="connsiteY2" fmla="*/ 6908801 h 13716001"/>
              <a:gd name="connsiteX3" fmla="*/ 11146971 w 13873999"/>
              <a:gd name="connsiteY3" fmla="*/ 13716001 h 13716001"/>
              <a:gd name="connsiteX4" fmla="*/ 0 w 13873999"/>
              <a:gd name="connsiteY4" fmla="*/ 13716001 h 13716001"/>
              <a:gd name="connsiteX5" fmla="*/ 0 w 13873999"/>
              <a:gd name="connsiteY5" fmla="*/ 0 h 13716001"/>
              <a:gd name="connsiteX0" fmla="*/ 0 w 13649394"/>
              <a:gd name="connsiteY0" fmla="*/ 0 h 13716001"/>
              <a:gd name="connsiteX1" fmla="*/ 11146971 w 13649394"/>
              <a:gd name="connsiteY1" fmla="*/ 0 h 13716001"/>
              <a:gd name="connsiteX2" fmla="*/ 13106400 w 13649394"/>
              <a:gd name="connsiteY2" fmla="*/ 2997201 h 13716001"/>
              <a:gd name="connsiteX3" fmla="*/ 11146971 w 13649394"/>
              <a:gd name="connsiteY3" fmla="*/ 13716001 h 13716001"/>
              <a:gd name="connsiteX4" fmla="*/ 0 w 13649394"/>
              <a:gd name="connsiteY4" fmla="*/ 13716001 h 13716001"/>
              <a:gd name="connsiteX5" fmla="*/ 0 w 13649394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3750288"/>
              <a:gd name="connsiteY0" fmla="*/ 0 h 13716001"/>
              <a:gd name="connsiteX1" fmla="*/ 11146971 w 13750288"/>
              <a:gd name="connsiteY1" fmla="*/ 0 h 13716001"/>
              <a:gd name="connsiteX2" fmla="*/ 13233400 w 13750288"/>
              <a:gd name="connsiteY2" fmla="*/ 4140201 h 13716001"/>
              <a:gd name="connsiteX3" fmla="*/ 11146971 w 13750288"/>
              <a:gd name="connsiteY3" fmla="*/ 13716001 h 13716001"/>
              <a:gd name="connsiteX4" fmla="*/ 0 w 13750288"/>
              <a:gd name="connsiteY4" fmla="*/ 13716001 h 13716001"/>
              <a:gd name="connsiteX5" fmla="*/ 0 w 13750288"/>
              <a:gd name="connsiteY5" fmla="*/ 0 h 13716001"/>
              <a:gd name="connsiteX0" fmla="*/ 0 w 12540342"/>
              <a:gd name="connsiteY0" fmla="*/ 0 h 13716001"/>
              <a:gd name="connsiteX1" fmla="*/ 11146971 w 12540342"/>
              <a:gd name="connsiteY1" fmla="*/ 0 h 13716001"/>
              <a:gd name="connsiteX2" fmla="*/ 11146971 w 12540342"/>
              <a:gd name="connsiteY2" fmla="*/ 13716001 h 13716001"/>
              <a:gd name="connsiteX3" fmla="*/ 0 w 12540342"/>
              <a:gd name="connsiteY3" fmla="*/ 13716001 h 13716001"/>
              <a:gd name="connsiteX4" fmla="*/ 0 w 12540342"/>
              <a:gd name="connsiteY4" fmla="*/ 0 h 13716001"/>
              <a:gd name="connsiteX0" fmla="*/ 0 w 13109353"/>
              <a:gd name="connsiteY0" fmla="*/ 0 h 13716001"/>
              <a:gd name="connsiteX1" fmla="*/ 11146971 w 13109353"/>
              <a:gd name="connsiteY1" fmla="*/ 0 h 13716001"/>
              <a:gd name="connsiteX2" fmla="*/ 11146971 w 13109353"/>
              <a:gd name="connsiteY2" fmla="*/ 13716001 h 13716001"/>
              <a:gd name="connsiteX3" fmla="*/ 0 w 13109353"/>
              <a:gd name="connsiteY3" fmla="*/ 13716001 h 13716001"/>
              <a:gd name="connsiteX4" fmla="*/ 0 w 13109353"/>
              <a:gd name="connsiteY4" fmla="*/ 0 h 13716001"/>
              <a:gd name="connsiteX0" fmla="*/ 0 w 13304207"/>
              <a:gd name="connsiteY0" fmla="*/ 0 h 13716001"/>
              <a:gd name="connsiteX1" fmla="*/ 11146971 w 13304207"/>
              <a:gd name="connsiteY1" fmla="*/ 0 h 13716001"/>
              <a:gd name="connsiteX2" fmla="*/ 11146971 w 13304207"/>
              <a:gd name="connsiteY2" fmla="*/ 13716001 h 13716001"/>
              <a:gd name="connsiteX3" fmla="*/ 0 w 13304207"/>
              <a:gd name="connsiteY3" fmla="*/ 13716001 h 13716001"/>
              <a:gd name="connsiteX4" fmla="*/ 0 w 13304207"/>
              <a:gd name="connsiteY4" fmla="*/ 0 h 13716001"/>
              <a:gd name="connsiteX0" fmla="*/ 0 w 13243524"/>
              <a:gd name="connsiteY0" fmla="*/ 0 h 13716001"/>
              <a:gd name="connsiteX1" fmla="*/ 11146971 w 13243524"/>
              <a:gd name="connsiteY1" fmla="*/ 0 h 13716001"/>
              <a:gd name="connsiteX2" fmla="*/ 11146971 w 13243524"/>
              <a:gd name="connsiteY2" fmla="*/ 13716001 h 13716001"/>
              <a:gd name="connsiteX3" fmla="*/ 0 w 13243524"/>
              <a:gd name="connsiteY3" fmla="*/ 13716001 h 13716001"/>
              <a:gd name="connsiteX4" fmla="*/ 0 w 13243524"/>
              <a:gd name="connsiteY4" fmla="*/ 0 h 13716001"/>
              <a:gd name="connsiteX0" fmla="*/ 0 w 13253599"/>
              <a:gd name="connsiteY0" fmla="*/ 0 h 13716001"/>
              <a:gd name="connsiteX1" fmla="*/ 11146971 w 13253599"/>
              <a:gd name="connsiteY1" fmla="*/ 0 h 13716001"/>
              <a:gd name="connsiteX2" fmla="*/ 11146971 w 13253599"/>
              <a:gd name="connsiteY2" fmla="*/ 13716001 h 13716001"/>
              <a:gd name="connsiteX3" fmla="*/ 0 w 13253599"/>
              <a:gd name="connsiteY3" fmla="*/ 13716001 h 13716001"/>
              <a:gd name="connsiteX4" fmla="*/ 0 w 13253599"/>
              <a:gd name="connsiteY4" fmla="*/ 0 h 13716001"/>
              <a:gd name="connsiteX0" fmla="*/ 0 w 13233464"/>
              <a:gd name="connsiteY0" fmla="*/ 0 h 13716001"/>
              <a:gd name="connsiteX1" fmla="*/ 11146971 w 13233464"/>
              <a:gd name="connsiteY1" fmla="*/ 0 h 13716001"/>
              <a:gd name="connsiteX2" fmla="*/ 11146971 w 13233464"/>
              <a:gd name="connsiteY2" fmla="*/ 13716001 h 13716001"/>
              <a:gd name="connsiteX3" fmla="*/ 0 w 13233464"/>
              <a:gd name="connsiteY3" fmla="*/ 13716001 h 13716001"/>
              <a:gd name="connsiteX4" fmla="*/ 0 w 13233464"/>
              <a:gd name="connsiteY4" fmla="*/ 0 h 13716001"/>
              <a:gd name="connsiteX0" fmla="*/ 0 w 13224546"/>
              <a:gd name="connsiteY0" fmla="*/ 0 h 13716001"/>
              <a:gd name="connsiteX1" fmla="*/ 11146971 w 13224546"/>
              <a:gd name="connsiteY1" fmla="*/ 0 h 13716001"/>
              <a:gd name="connsiteX2" fmla="*/ 11146971 w 13224546"/>
              <a:gd name="connsiteY2" fmla="*/ 13716001 h 13716001"/>
              <a:gd name="connsiteX3" fmla="*/ 0 w 13224546"/>
              <a:gd name="connsiteY3" fmla="*/ 13716001 h 13716001"/>
              <a:gd name="connsiteX4" fmla="*/ 0 w 13224546"/>
              <a:gd name="connsiteY4" fmla="*/ 0 h 13716001"/>
              <a:gd name="connsiteX0" fmla="*/ 0 w 13929089"/>
              <a:gd name="connsiteY0" fmla="*/ 0 h 13716001"/>
              <a:gd name="connsiteX1" fmla="*/ 11146971 w 13929089"/>
              <a:gd name="connsiteY1" fmla="*/ 0 h 13716001"/>
              <a:gd name="connsiteX2" fmla="*/ 11146971 w 13929089"/>
              <a:gd name="connsiteY2" fmla="*/ 13716001 h 13716001"/>
              <a:gd name="connsiteX3" fmla="*/ 0 w 13929089"/>
              <a:gd name="connsiteY3" fmla="*/ 13716001 h 13716001"/>
              <a:gd name="connsiteX4" fmla="*/ 0 w 13929089"/>
              <a:gd name="connsiteY4" fmla="*/ 0 h 13716001"/>
              <a:gd name="connsiteX0" fmla="*/ 0 w 14135028"/>
              <a:gd name="connsiteY0" fmla="*/ 0 h 13716001"/>
              <a:gd name="connsiteX1" fmla="*/ 11146971 w 14135028"/>
              <a:gd name="connsiteY1" fmla="*/ 0 h 13716001"/>
              <a:gd name="connsiteX2" fmla="*/ 11146971 w 14135028"/>
              <a:gd name="connsiteY2" fmla="*/ 13716001 h 13716001"/>
              <a:gd name="connsiteX3" fmla="*/ 0 w 14135028"/>
              <a:gd name="connsiteY3" fmla="*/ 13716001 h 13716001"/>
              <a:gd name="connsiteX4" fmla="*/ 0 w 14135028"/>
              <a:gd name="connsiteY4" fmla="*/ 0 h 13716001"/>
              <a:gd name="connsiteX0" fmla="*/ 0 w 14067725"/>
              <a:gd name="connsiteY0" fmla="*/ 0 h 13716001"/>
              <a:gd name="connsiteX1" fmla="*/ 11146971 w 14067725"/>
              <a:gd name="connsiteY1" fmla="*/ 0 h 13716001"/>
              <a:gd name="connsiteX2" fmla="*/ 11146971 w 14067725"/>
              <a:gd name="connsiteY2" fmla="*/ 13716001 h 13716001"/>
              <a:gd name="connsiteX3" fmla="*/ 0 w 14067725"/>
              <a:gd name="connsiteY3" fmla="*/ 13716001 h 13716001"/>
              <a:gd name="connsiteX4" fmla="*/ 0 w 14067725"/>
              <a:gd name="connsiteY4" fmla="*/ 0 h 13716001"/>
              <a:gd name="connsiteX0" fmla="*/ 0 w 14092890"/>
              <a:gd name="connsiteY0" fmla="*/ 0 h 13716001"/>
              <a:gd name="connsiteX1" fmla="*/ 11146971 w 14092890"/>
              <a:gd name="connsiteY1" fmla="*/ 0 h 13716001"/>
              <a:gd name="connsiteX2" fmla="*/ 11146971 w 14092890"/>
              <a:gd name="connsiteY2" fmla="*/ 13716001 h 13716001"/>
              <a:gd name="connsiteX3" fmla="*/ 0 w 14092890"/>
              <a:gd name="connsiteY3" fmla="*/ 13716001 h 13716001"/>
              <a:gd name="connsiteX4" fmla="*/ 0 w 14092890"/>
              <a:gd name="connsiteY4" fmla="*/ 0 h 13716001"/>
              <a:gd name="connsiteX0" fmla="*/ 0 w 14116678"/>
              <a:gd name="connsiteY0" fmla="*/ 0 h 13716001"/>
              <a:gd name="connsiteX1" fmla="*/ 11146971 w 14116678"/>
              <a:gd name="connsiteY1" fmla="*/ 0 h 13716001"/>
              <a:gd name="connsiteX2" fmla="*/ 11146971 w 14116678"/>
              <a:gd name="connsiteY2" fmla="*/ 13716001 h 13716001"/>
              <a:gd name="connsiteX3" fmla="*/ 0 w 14116678"/>
              <a:gd name="connsiteY3" fmla="*/ 13716001 h 13716001"/>
              <a:gd name="connsiteX4" fmla="*/ 0 w 14116678"/>
              <a:gd name="connsiteY4" fmla="*/ 0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16678" h="13716001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3722BB-20C8-B8A4-4A00-29A1C82CCF19}"/>
              </a:ext>
            </a:extLst>
          </p:cNvPr>
          <p:cNvGrpSpPr/>
          <p:nvPr/>
        </p:nvGrpSpPr>
        <p:grpSpPr>
          <a:xfrm>
            <a:off x="812841" y="1545051"/>
            <a:ext cx="4301367" cy="2252182"/>
            <a:chOff x="2398643" y="2151728"/>
            <a:chExt cx="8602734" cy="445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E76DB-B6FC-A3CD-E3C8-91A3B1197EE0}"/>
                </a:ext>
              </a:extLst>
            </p:cNvPr>
            <p:cNvSpPr txBox="1"/>
            <p:nvPr/>
          </p:nvSpPr>
          <p:spPr>
            <a:xfrm>
              <a:off x="2419433" y="2151728"/>
              <a:ext cx="8581944" cy="17054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06. Act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6B6F48-06FB-BD1D-D08D-827BB4DD87E2}"/>
                </a:ext>
              </a:extLst>
            </p:cNvPr>
            <p:cNvSpPr txBox="1"/>
            <p:nvPr/>
          </p:nvSpPr>
          <p:spPr>
            <a:xfrm>
              <a:off x="2398643" y="4866474"/>
              <a:ext cx="8581946" cy="1742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bg1"/>
                  </a:solidFill>
                </a:rPr>
                <a:t>Implement the insights and recommendations from the analysis.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519B0AA-BF5E-2179-D441-89D440929623}"/>
              </a:ext>
            </a:extLst>
          </p:cNvPr>
          <p:cNvSpPr txBox="1"/>
          <p:nvPr/>
        </p:nvSpPr>
        <p:spPr>
          <a:xfrm>
            <a:off x="7280910" y="1828800"/>
            <a:ext cx="4098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Focus on reaching out to sponsors whose products are both highly consumed and underrepresented.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the analysis to pitch these sponsors, highlighting the festival’s audience and the potential benefits of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5922058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heme Light B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C53E4"/>
      </a:accent1>
      <a:accent2>
        <a:srgbClr val="00B2A6"/>
      </a:accent2>
      <a:accent3>
        <a:srgbClr val="42BDDD"/>
      </a:accent3>
      <a:accent4>
        <a:srgbClr val="FCBC52"/>
      </a:accent4>
      <a:accent5>
        <a:srgbClr val="FB8652"/>
      </a:accent5>
      <a:accent6>
        <a:srgbClr val="989998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514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Lato Light</vt:lpstr>
      <vt:lpstr>Lato Medium</vt:lpstr>
      <vt:lpstr>Poppins Medium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aware</dc:creator>
  <cp:lastModifiedBy>abhishek aware</cp:lastModifiedBy>
  <cp:revision>3</cp:revision>
  <dcterms:created xsi:type="dcterms:W3CDTF">2024-09-07T17:48:20Z</dcterms:created>
  <dcterms:modified xsi:type="dcterms:W3CDTF">2024-09-07T19:38:50Z</dcterms:modified>
</cp:coreProperties>
</file>