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56" r:id="rId2"/>
    <p:sldId id="267" r:id="rId3"/>
    <p:sldId id="268" r:id="rId4"/>
    <p:sldId id="273" r:id="rId5"/>
    <p:sldId id="269" r:id="rId6"/>
    <p:sldId id="271" r:id="rId7"/>
    <p:sldId id="258" r:id="rId8"/>
    <p:sldId id="260" r:id="rId9"/>
    <p:sldId id="274" r:id="rId10"/>
    <p:sldId id="275" r:id="rId11"/>
    <p:sldId id="276" r:id="rId12"/>
    <p:sldId id="277" r:id="rId13"/>
    <p:sldId id="264" r:id="rId14"/>
    <p:sldId id="278"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p:scale>
          <a:sx n="66" d="100"/>
          <a:sy n="66" d="100"/>
        </p:scale>
        <p:origin x="600" y="312"/>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intellipath\Trainity\Project%204\Statistic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Desktop\intellipath\Statistic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Desktop\intellipath\Statistic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min\Desktop\intellipath\Statistic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dmin\Desktop\intellipath\Statistic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[Statistics.xlsx]Sheet3!PivotTable6</c:name>
    <c:fmtId val="4"/>
  </c:pivotSource>
  <c:chart>
    <c:title>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c:f>
              <c:strCache>
                <c:ptCount val="1"/>
                <c:pt idx="0">
                  <c:v>Total</c:v>
                </c:pt>
              </c:strCache>
            </c:strRef>
          </c:tx>
          <c:spPr>
            <a:pattFill prst="ltUpDiag">
              <a:fgClr>
                <a:schemeClr val="accent1"/>
              </a:fgClr>
              <a:bgClr>
                <a:schemeClr val="lt1"/>
              </a:bgClr>
            </a:pattFill>
            <a:ln>
              <a:noFill/>
            </a:ln>
            <a:effectLst/>
          </c:spPr>
          <c:invertIfNegative val="0"/>
          <c:dLbls>
            <c:spPr>
              <a:solidFill>
                <a:schemeClr val="accent1">
                  <a:alpha val="70000"/>
                </a:schemeClr>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strRef>
              <c:f>Sheet3!$A$4:$A$7</c:f>
              <c:strCache>
                <c:ptCount val="3"/>
                <c:pt idx="0">
                  <c:v>Male</c:v>
                </c:pt>
                <c:pt idx="1">
                  <c:v>Female</c:v>
                </c:pt>
                <c:pt idx="2">
                  <c:v>Don’t want to say</c:v>
                </c:pt>
              </c:strCache>
            </c:strRef>
          </c:cat>
          <c:val>
            <c:numRef>
              <c:f>Sheet3!$B$4:$B$7</c:f>
              <c:numCache>
                <c:formatCode>General</c:formatCode>
                <c:ptCount val="3"/>
                <c:pt idx="0">
                  <c:v>4081</c:v>
                </c:pt>
                <c:pt idx="1">
                  <c:v>2673</c:v>
                </c:pt>
                <c:pt idx="2">
                  <c:v>408</c:v>
                </c:pt>
              </c:numCache>
            </c:numRef>
          </c:val>
          <c:extLst>
            <c:ext xmlns:c16="http://schemas.microsoft.com/office/drawing/2014/chart" uri="{C3380CC4-5D6E-409C-BE32-E72D297353CC}">
              <c16:uniqueId val="{00000000-C9D8-47EA-9A85-5E3EF87FA9D1}"/>
            </c:ext>
          </c:extLst>
        </c:ser>
        <c:dLbls>
          <c:dLblPos val="outEnd"/>
          <c:showLegendKey val="0"/>
          <c:showVal val="1"/>
          <c:showCatName val="0"/>
          <c:showSerName val="0"/>
          <c:showPercent val="0"/>
          <c:showBubbleSize val="0"/>
        </c:dLbls>
        <c:gapWidth val="269"/>
        <c:overlap val="-20"/>
        <c:axId val="1557596704"/>
        <c:axId val="1557607744"/>
      </c:barChart>
      <c:catAx>
        <c:axId val="1557596704"/>
        <c:scaling>
          <c:orientation val="minMax"/>
        </c:scaling>
        <c:delete val="0"/>
        <c:axPos val="b"/>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1064" b="0" i="0" u="none" strike="noStrike" kern="1200" cap="all" spc="150" normalizeH="0" baseline="0">
                <a:solidFill>
                  <a:schemeClr val="lt1"/>
                </a:solidFill>
                <a:latin typeface="+mn-lt"/>
                <a:ea typeface="+mn-ea"/>
                <a:cs typeface="+mn-cs"/>
              </a:defRPr>
            </a:pPr>
            <a:endParaRPr lang="en-US"/>
          </a:p>
        </c:txPr>
        <c:crossAx val="1557607744"/>
        <c:crosses val="autoZero"/>
        <c:auto val="1"/>
        <c:lblAlgn val="ctr"/>
        <c:lblOffset val="100"/>
        <c:noMultiLvlLbl val="0"/>
      </c:catAx>
      <c:valAx>
        <c:axId val="155760774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1557596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[Statistics.xlsx]Sheet3!PivotTable8</c:name>
    <c:fmtId val="27"/>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4580927384077"/>
          <c:y val="0.12902559055118107"/>
          <c:w val="0.86486351706036746"/>
          <c:h val="0.44685255293728138"/>
        </c:manualLayout>
      </c:layout>
      <c:barChart>
        <c:barDir val="col"/>
        <c:grouping val="clustered"/>
        <c:varyColors val="0"/>
        <c:ser>
          <c:idx val="0"/>
          <c:order val="0"/>
          <c:tx>
            <c:strRef>
              <c:f>Sheet3!$L$4</c:f>
              <c:strCache>
                <c:ptCount val="1"/>
                <c:pt idx="0">
                  <c:v>Total</c:v>
                </c:pt>
              </c:strCache>
            </c:strRef>
          </c:tx>
          <c:spPr>
            <a:solidFill>
              <a:schemeClr val="accent1"/>
            </a:solidFill>
            <a:ln>
              <a:noFill/>
            </a:ln>
            <a:effectLst/>
          </c:spPr>
          <c:invertIfNegative val="0"/>
          <c:cat>
            <c:strRef>
              <c:f>Sheet3!$K$5:$K$14</c:f>
              <c:strCache>
                <c:ptCount val="9"/>
                <c:pt idx="0">
                  <c:v>Finance Department</c:v>
                </c:pt>
                <c:pt idx="1">
                  <c:v>General Management</c:v>
                </c:pt>
                <c:pt idx="2">
                  <c:v>Human Resource Department</c:v>
                </c:pt>
                <c:pt idx="3">
                  <c:v>Marketing Department</c:v>
                </c:pt>
                <c:pt idx="4">
                  <c:v>Operations Department</c:v>
                </c:pt>
                <c:pt idx="5">
                  <c:v>Production Department</c:v>
                </c:pt>
                <c:pt idx="6">
                  <c:v>Purchase Department</c:v>
                </c:pt>
                <c:pt idx="7">
                  <c:v>Sales Department</c:v>
                </c:pt>
                <c:pt idx="8">
                  <c:v>Service Department</c:v>
                </c:pt>
              </c:strCache>
            </c:strRef>
          </c:cat>
          <c:val>
            <c:numRef>
              <c:f>Sheet3!$L$5:$L$14</c:f>
              <c:numCache>
                <c:formatCode>0.00</c:formatCode>
                <c:ptCount val="9"/>
                <c:pt idx="0">
                  <c:v>49628.006944444445</c:v>
                </c:pt>
                <c:pt idx="1">
                  <c:v>55295.294117647056</c:v>
                </c:pt>
                <c:pt idx="2">
                  <c:v>49002.278350515466</c:v>
                </c:pt>
                <c:pt idx="3">
                  <c:v>48489.935384615383</c:v>
                </c:pt>
                <c:pt idx="4">
                  <c:v>49151.354384698665</c:v>
                </c:pt>
                <c:pt idx="5">
                  <c:v>49448.484210526316</c:v>
                </c:pt>
                <c:pt idx="6">
                  <c:v>52564.774774774778</c:v>
                </c:pt>
                <c:pt idx="7">
                  <c:v>49261.24832214765</c:v>
                </c:pt>
                <c:pt idx="8">
                  <c:v>50554.24208475402</c:v>
                </c:pt>
              </c:numCache>
            </c:numRef>
          </c:val>
          <c:extLst>
            <c:ext xmlns:c16="http://schemas.microsoft.com/office/drawing/2014/chart" uri="{C3380CC4-5D6E-409C-BE32-E72D297353CC}">
              <c16:uniqueId val="{00000000-0AAD-4518-8970-AFFF1E71D700}"/>
            </c:ext>
          </c:extLst>
        </c:ser>
        <c:dLbls>
          <c:showLegendKey val="0"/>
          <c:showVal val="0"/>
          <c:showCatName val="0"/>
          <c:showSerName val="0"/>
          <c:showPercent val="0"/>
          <c:showBubbleSize val="0"/>
        </c:dLbls>
        <c:gapWidth val="219"/>
        <c:overlap val="-27"/>
        <c:axId val="1479817696"/>
        <c:axId val="1479816256"/>
      </c:barChart>
      <c:catAx>
        <c:axId val="1479817696"/>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479816256"/>
        <c:crosses val="autoZero"/>
        <c:auto val="1"/>
        <c:lblAlgn val="ctr"/>
        <c:lblOffset val="100"/>
        <c:noMultiLvlLbl val="0"/>
      </c:catAx>
      <c:valAx>
        <c:axId val="147981625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47981769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2">
                    <a:lumMod val="95000"/>
                    <a:lumOff val="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1"/>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[Statistics.xlsx]Sheet4!PivotTable3</c:name>
    <c:fmtId val="5"/>
  </c:pivotSource>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Sheet4!$B$3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1-50F1-4032-A780-530817C3E1CA}"/>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3-50F1-4032-A780-530817C3E1CA}"/>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5-50F1-4032-A780-530817C3E1CA}"/>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7-50F1-4032-A780-530817C3E1CA}"/>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2"/>
                    </a:solidFill>
                    <a:latin typeface="+mn-lt"/>
                    <a:ea typeface="+mn-ea"/>
                    <a:cs typeface="+mn-cs"/>
                  </a:defRPr>
                </a:pPr>
                <a:endParaRPr lang="en-US"/>
              </a:p>
            </c:txPr>
            <c:dLblPos val="bestFit"/>
            <c:showLegendKey val="0"/>
            <c:showVal val="1"/>
            <c:showCatName val="1"/>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Sheet4!$A$4:$A$8</c:f>
              <c:strCache>
                <c:ptCount val="4"/>
                <c:pt idx="0">
                  <c:v>Class A</c:v>
                </c:pt>
                <c:pt idx="1">
                  <c:v>Class B</c:v>
                </c:pt>
                <c:pt idx="2">
                  <c:v>Class C</c:v>
                </c:pt>
                <c:pt idx="3">
                  <c:v>Class D</c:v>
                </c:pt>
              </c:strCache>
            </c:strRef>
          </c:cat>
          <c:val>
            <c:numRef>
              <c:f>Sheet4!$B$4:$B$8</c:f>
              <c:numCache>
                <c:formatCode>General</c:formatCode>
                <c:ptCount val="4"/>
                <c:pt idx="0">
                  <c:v>1369</c:v>
                </c:pt>
                <c:pt idx="1">
                  <c:v>2181</c:v>
                </c:pt>
                <c:pt idx="2">
                  <c:v>2202</c:v>
                </c:pt>
                <c:pt idx="3">
                  <c:v>1410</c:v>
                </c:pt>
              </c:numCache>
            </c:numRef>
          </c:val>
          <c:extLst>
            <c:ext xmlns:c16="http://schemas.microsoft.com/office/drawing/2014/chart" uri="{C3380CC4-5D6E-409C-BE32-E72D297353CC}">
              <c16:uniqueId val="{00000008-50F1-4032-A780-530817C3E1CA}"/>
            </c:ext>
          </c:extLst>
        </c:ser>
        <c:dLbls>
          <c:dLblPos val="bestFit"/>
          <c:showLegendKey val="0"/>
          <c:showVal val="1"/>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[Statistics.xlsx]Sheet3!PivotTable9</c:name>
    <c:fmtId val="19"/>
  </c:pivotSource>
  <c:chart>
    <c:autoTitleDeleted val="1"/>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95000"/>
                      <a:lumOff val="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95000"/>
                      <a:lumOff val="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95000"/>
                      <a:lumOff val="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Sheet3!$B$36</c:f>
              <c:strCache>
                <c:ptCount val="1"/>
                <c:pt idx="0">
                  <c:v>Total</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35DE-46B5-B52D-E84AA6C935B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35DE-46B5-B52D-E84AA6C935B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35DE-46B5-B52D-E84AA6C935B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35DE-46B5-B52D-E84AA6C935B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35DE-46B5-B52D-E84AA6C935B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35DE-46B5-B52D-E84AA6C935B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35DE-46B5-B52D-E84AA6C935B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35DE-46B5-B52D-E84AA6C935B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35DE-46B5-B52D-E84AA6C935B2}"/>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95000"/>
                        <a:lumOff val="5000"/>
                      </a:schemeClr>
                    </a:solidFill>
                    <a:latin typeface="+mn-lt"/>
                    <a:ea typeface="+mn-ea"/>
                    <a:cs typeface="+mn-cs"/>
                  </a:defRPr>
                </a:pPr>
                <a:endParaRPr lang="en-US"/>
              </a:p>
            </c:txPr>
            <c:dLblPos val="bestFit"/>
            <c:showLegendKey val="0"/>
            <c:showVal val="0"/>
            <c:showCatName val="0"/>
            <c:showSerName val="0"/>
            <c:showPercent val="1"/>
            <c:showBubbleSize val="0"/>
            <c:showLeaderLines val="0"/>
            <c:extLst>
              <c:ext xmlns:c15="http://schemas.microsoft.com/office/drawing/2012/chart" uri="{CE6537A1-D6FC-4f65-9D91-7224C49458BB}"/>
            </c:extLst>
          </c:dLbls>
          <c:cat>
            <c:strRef>
              <c:f>Sheet3!$A$37:$A$46</c:f>
              <c:strCache>
                <c:ptCount val="9"/>
                <c:pt idx="0">
                  <c:v>Finance Department</c:v>
                </c:pt>
                <c:pt idx="1">
                  <c:v>General Management</c:v>
                </c:pt>
                <c:pt idx="2">
                  <c:v>Human Resource Department</c:v>
                </c:pt>
                <c:pt idx="3">
                  <c:v>Marketing Department</c:v>
                </c:pt>
                <c:pt idx="4">
                  <c:v>Operations Department</c:v>
                </c:pt>
                <c:pt idx="5">
                  <c:v>Production Department</c:v>
                </c:pt>
                <c:pt idx="6">
                  <c:v>Purchase Department</c:v>
                </c:pt>
                <c:pt idx="7">
                  <c:v>Sales Department</c:v>
                </c:pt>
                <c:pt idx="8">
                  <c:v>Service Department</c:v>
                </c:pt>
              </c:strCache>
            </c:strRef>
          </c:cat>
          <c:val>
            <c:numRef>
              <c:f>Sheet3!$B$37:$B$46</c:f>
              <c:numCache>
                <c:formatCode>General</c:formatCode>
                <c:ptCount val="9"/>
                <c:pt idx="0">
                  <c:v>176</c:v>
                </c:pt>
                <c:pt idx="1">
                  <c:v>111</c:v>
                </c:pt>
                <c:pt idx="2">
                  <c:v>70</c:v>
                </c:pt>
                <c:pt idx="3">
                  <c:v>202</c:v>
                </c:pt>
                <c:pt idx="4">
                  <c:v>1843</c:v>
                </c:pt>
                <c:pt idx="5">
                  <c:v>246</c:v>
                </c:pt>
                <c:pt idx="6">
                  <c:v>230</c:v>
                </c:pt>
                <c:pt idx="7">
                  <c:v>484</c:v>
                </c:pt>
                <c:pt idx="8">
                  <c:v>1330</c:v>
                </c:pt>
              </c:numCache>
            </c:numRef>
          </c:val>
          <c:extLst>
            <c:ext xmlns:c16="http://schemas.microsoft.com/office/drawing/2014/chart" uri="{C3380CC4-5D6E-409C-BE32-E72D297353CC}">
              <c16:uniqueId val="{00000012-35DE-46B5-B52D-E84AA6C935B2}"/>
            </c:ext>
          </c:extLst>
        </c:ser>
        <c:dLbls>
          <c:dLblPos val="bestFit"/>
          <c:showLegendKey val="0"/>
          <c:showVal val="1"/>
          <c:showCatName val="0"/>
          <c:showSerName val="0"/>
          <c:showPercent val="0"/>
          <c:showBubbleSize val="0"/>
          <c:showLeaderLines val="0"/>
        </c:dLbls>
      </c:pie3DChart>
      <c:spPr>
        <a:noFill/>
        <a:ln>
          <a:noFill/>
        </a:ln>
        <a:effectLst/>
      </c:spPr>
    </c:plotArea>
    <c:legend>
      <c:legendPos val="b"/>
      <c:layout>
        <c:manualLayout>
          <c:xMode val="edge"/>
          <c:yMode val="edge"/>
          <c:x val="3.9078083989501307E-2"/>
          <c:y val="0.73423556430446191"/>
          <c:w val="0.89128827646544195"/>
          <c:h val="0.23798665791776027"/>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[Statistics.xlsx]Sheet3!PivotTable10</c:name>
    <c:fmtId val="8"/>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percentStacked"/>
        <c:varyColors val="0"/>
        <c:ser>
          <c:idx val="0"/>
          <c:order val="0"/>
          <c:tx>
            <c:strRef>
              <c:f>Sheet3!$I$28:$I$29</c:f>
              <c:strCache>
                <c:ptCount val="1"/>
                <c:pt idx="0">
                  <c:v>b9</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2">
                        <a:lumMod val="95000"/>
                        <a:lumOff val="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Sheet3!$H$30:$H$39</c:f>
              <c:strCache>
                <c:ptCount val="9"/>
                <c:pt idx="0">
                  <c:v>Finance Department</c:v>
                </c:pt>
                <c:pt idx="1">
                  <c:v>General Management</c:v>
                </c:pt>
                <c:pt idx="2">
                  <c:v>Human Resource Department</c:v>
                </c:pt>
                <c:pt idx="3">
                  <c:v>Marketing Department</c:v>
                </c:pt>
                <c:pt idx="4">
                  <c:v>Operations Department</c:v>
                </c:pt>
                <c:pt idx="5">
                  <c:v>Production Department</c:v>
                </c:pt>
                <c:pt idx="6">
                  <c:v>Purchase Department</c:v>
                </c:pt>
                <c:pt idx="7">
                  <c:v>Sales Department</c:v>
                </c:pt>
                <c:pt idx="8">
                  <c:v>Service Department</c:v>
                </c:pt>
              </c:strCache>
            </c:strRef>
          </c:cat>
          <c:val>
            <c:numRef>
              <c:f>Sheet3!$I$30:$I$39</c:f>
              <c:numCache>
                <c:formatCode>General</c:formatCode>
                <c:ptCount val="9"/>
                <c:pt idx="0">
                  <c:v>13</c:v>
                </c:pt>
                <c:pt idx="1">
                  <c:v>2</c:v>
                </c:pt>
                <c:pt idx="2">
                  <c:v>2</c:v>
                </c:pt>
                <c:pt idx="3">
                  <c:v>28</c:v>
                </c:pt>
                <c:pt idx="4">
                  <c:v>158</c:v>
                </c:pt>
                <c:pt idx="5">
                  <c:v>40</c:v>
                </c:pt>
                <c:pt idx="6">
                  <c:v>22</c:v>
                </c:pt>
                <c:pt idx="7">
                  <c:v>28</c:v>
                </c:pt>
                <c:pt idx="8">
                  <c:v>169</c:v>
                </c:pt>
              </c:numCache>
            </c:numRef>
          </c:val>
          <c:extLst>
            <c:ext xmlns:c16="http://schemas.microsoft.com/office/drawing/2014/chart" uri="{C3380CC4-5D6E-409C-BE32-E72D297353CC}">
              <c16:uniqueId val="{00000000-2CEA-47B2-AE97-DB3261C4DC31}"/>
            </c:ext>
          </c:extLst>
        </c:ser>
        <c:ser>
          <c:idx val="1"/>
          <c:order val="1"/>
          <c:tx>
            <c:strRef>
              <c:f>Sheet3!$J$28:$J$29</c:f>
              <c:strCache>
                <c:ptCount val="1"/>
                <c:pt idx="0">
                  <c:v>c-10</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2">
                        <a:lumMod val="95000"/>
                        <a:lumOff val="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Sheet3!$H$30:$H$39</c:f>
              <c:strCache>
                <c:ptCount val="9"/>
                <c:pt idx="0">
                  <c:v>Finance Department</c:v>
                </c:pt>
                <c:pt idx="1">
                  <c:v>General Management</c:v>
                </c:pt>
                <c:pt idx="2">
                  <c:v>Human Resource Department</c:v>
                </c:pt>
                <c:pt idx="3">
                  <c:v>Marketing Department</c:v>
                </c:pt>
                <c:pt idx="4">
                  <c:v>Operations Department</c:v>
                </c:pt>
                <c:pt idx="5">
                  <c:v>Production Department</c:v>
                </c:pt>
                <c:pt idx="6">
                  <c:v>Purchase Department</c:v>
                </c:pt>
                <c:pt idx="7">
                  <c:v>Sales Department</c:v>
                </c:pt>
                <c:pt idx="8">
                  <c:v>Service Department</c:v>
                </c:pt>
              </c:strCache>
            </c:strRef>
          </c:cat>
          <c:val>
            <c:numRef>
              <c:f>Sheet3!$J$30:$J$39</c:f>
              <c:numCache>
                <c:formatCode>General</c:formatCode>
                <c:ptCount val="9"/>
                <c:pt idx="0">
                  <c:v>4</c:v>
                </c:pt>
                <c:pt idx="1">
                  <c:v>10</c:v>
                </c:pt>
                <c:pt idx="2">
                  <c:v>2</c:v>
                </c:pt>
                <c:pt idx="3">
                  <c:v>18</c:v>
                </c:pt>
                <c:pt idx="4">
                  <c:v>99</c:v>
                </c:pt>
                <c:pt idx="5">
                  <c:v>8</c:v>
                </c:pt>
                <c:pt idx="6">
                  <c:v>5</c:v>
                </c:pt>
                <c:pt idx="7">
                  <c:v>23</c:v>
                </c:pt>
                <c:pt idx="8">
                  <c:v>63</c:v>
                </c:pt>
              </c:numCache>
            </c:numRef>
          </c:val>
          <c:extLst>
            <c:ext xmlns:c16="http://schemas.microsoft.com/office/drawing/2014/chart" uri="{C3380CC4-5D6E-409C-BE32-E72D297353CC}">
              <c16:uniqueId val="{00000001-2CEA-47B2-AE97-DB3261C4DC31}"/>
            </c:ext>
          </c:extLst>
        </c:ser>
        <c:ser>
          <c:idx val="2"/>
          <c:order val="2"/>
          <c:tx>
            <c:strRef>
              <c:f>Sheet3!$K$28:$K$29</c:f>
              <c:strCache>
                <c:ptCount val="1"/>
                <c:pt idx="0">
                  <c:v>c5</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2">
                        <a:lumMod val="95000"/>
                        <a:lumOff val="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Sheet3!$H$30:$H$39</c:f>
              <c:strCache>
                <c:ptCount val="9"/>
                <c:pt idx="0">
                  <c:v>Finance Department</c:v>
                </c:pt>
                <c:pt idx="1">
                  <c:v>General Management</c:v>
                </c:pt>
                <c:pt idx="2">
                  <c:v>Human Resource Department</c:v>
                </c:pt>
                <c:pt idx="3">
                  <c:v>Marketing Department</c:v>
                </c:pt>
                <c:pt idx="4">
                  <c:v>Operations Department</c:v>
                </c:pt>
                <c:pt idx="5">
                  <c:v>Production Department</c:v>
                </c:pt>
                <c:pt idx="6">
                  <c:v>Purchase Department</c:v>
                </c:pt>
                <c:pt idx="7">
                  <c:v>Sales Department</c:v>
                </c:pt>
                <c:pt idx="8">
                  <c:v>Service Department</c:v>
                </c:pt>
              </c:strCache>
            </c:strRef>
          </c:cat>
          <c:val>
            <c:numRef>
              <c:f>Sheet3!$K$30:$K$39</c:f>
              <c:numCache>
                <c:formatCode>General</c:formatCode>
                <c:ptCount val="9"/>
                <c:pt idx="0">
                  <c:v>68</c:v>
                </c:pt>
                <c:pt idx="1">
                  <c:v>29</c:v>
                </c:pt>
                <c:pt idx="2">
                  <c:v>21</c:v>
                </c:pt>
                <c:pt idx="3">
                  <c:v>74</c:v>
                </c:pt>
                <c:pt idx="4">
                  <c:v>671</c:v>
                </c:pt>
                <c:pt idx="5">
                  <c:v>79</c:v>
                </c:pt>
                <c:pt idx="6">
                  <c:v>107</c:v>
                </c:pt>
                <c:pt idx="7">
                  <c:v>216</c:v>
                </c:pt>
                <c:pt idx="8">
                  <c:v>482</c:v>
                </c:pt>
              </c:numCache>
            </c:numRef>
          </c:val>
          <c:extLst>
            <c:ext xmlns:c16="http://schemas.microsoft.com/office/drawing/2014/chart" uri="{C3380CC4-5D6E-409C-BE32-E72D297353CC}">
              <c16:uniqueId val="{00000002-2CEA-47B2-AE97-DB3261C4DC31}"/>
            </c:ext>
          </c:extLst>
        </c:ser>
        <c:ser>
          <c:idx val="3"/>
          <c:order val="3"/>
          <c:tx>
            <c:strRef>
              <c:f>Sheet3!$L$28:$L$29</c:f>
              <c:strCache>
                <c:ptCount val="1"/>
                <c:pt idx="0">
                  <c:v>c8</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2">
                        <a:lumMod val="95000"/>
                        <a:lumOff val="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Sheet3!$H$30:$H$39</c:f>
              <c:strCache>
                <c:ptCount val="9"/>
                <c:pt idx="0">
                  <c:v>Finance Department</c:v>
                </c:pt>
                <c:pt idx="1">
                  <c:v>General Management</c:v>
                </c:pt>
                <c:pt idx="2">
                  <c:v>Human Resource Department</c:v>
                </c:pt>
                <c:pt idx="3">
                  <c:v>Marketing Department</c:v>
                </c:pt>
                <c:pt idx="4">
                  <c:v>Operations Department</c:v>
                </c:pt>
                <c:pt idx="5">
                  <c:v>Production Department</c:v>
                </c:pt>
                <c:pt idx="6">
                  <c:v>Purchase Department</c:v>
                </c:pt>
                <c:pt idx="7">
                  <c:v>Sales Department</c:v>
                </c:pt>
                <c:pt idx="8">
                  <c:v>Service Department</c:v>
                </c:pt>
              </c:strCache>
            </c:strRef>
          </c:cat>
          <c:val>
            <c:numRef>
              <c:f>Sheet3!$L$30:$L$39</c:f>
              <c:numCache>
                <c:formatCode>General</c:formatCode>
                <c:ptCount val="9"/>
                <c:pt idx="0">
                  <c:v>4</c:v>
                </c:pt>
                <c:pt idx="1">
                  <c:v>7</c:v>
                </c:pt>
                <c:pt idx="2">
                  <c:v>6</c:v>
                </c:pt>
                <c:pt idx="3">
                  <c:v>26</c:v>
                </c:pt>
                <c:pt idx="4">
                  <c:v>98</c:v>
                </c:pt>
                <c:pt idx="5">
                  <c:v>8</c:v>
                </c:pt>
                <c:pt idx="6">
                  <c:v>4</c:v>
                </c:pt>
                <c:pt idx="7">
                  <c:v>48</c:v>
                </c:pt>
                <c:pt idx="8">
                  <c:v>118</c:v>
                </c:pt>
              </c:numCache>
            </c:numRef>
          </c:val>
          <c:extLst>
            <c:ext xmlns:c16="http://schemas.microsoft.com/office/drawing/2014/chart" uri="{C3380CC4-5D6E-409C-BE32-E72D297353CC}">
              <c16:uniqueId val="{00000003-2CEA-47B2-AE97-DB3261C4DC31}"/>
            </c:ext>
          </c:extLst>
        </c:ser>
        <c:ser>
          <c:idx val="4"/>
          <c:order val="4"/>
          <c:tx>
            <c:strRef>
              <c:f>Sheet3!$M$28:$M$29</c:f>
              <c:strCache>
                <c:ptCount val="1"/>
                <c:pt idx="0">
                  <c:v>c9</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2">
                        <a:lumMod val="95000"/>
                        <a:lumOff val="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Sheet3!$H$30:$H$39</c:f>
              <c:strCache>
                <c:ptCount val="9"/>
                <c:pt idx="0">
                  <c:v>Finance Department</c:v>
                </c:pt>
                <c:pt idx="1">
                  <c:v>General Management</c:v>
                </c:pt>
                <c:pt idx="2">
                  <c:v>Human Resource Department</c:v>
                </c:pt>
                <c:pt idx="3">
                  <c:v>Marketing Department</c:v>
                </c:pt>
                <c:pt idx="4">
                  <c:v>Operations Department</c:v>
                </c:pt>
                <c:pt idx="5">
                  <c:v>Production Department</c:v>
                </c:pt>
                <c:pt idx="6">
                  <c:v>Purchase Department</c:v>
                </c:pt>
                <c:pt idx="7">
                  <c:v>Sales Department</c:v>
                </c:pt>
                <c:pt idx="8">
                  <c:v>Service Department</c:v>
                </c:pt>
              </c:strCache>
            </c:strRef>
          </c:cat>
          <c:val>
            <c:numRef>
              <c:f>Sheet3!$M$30:$M$39</c:f>
              <c:numCache>
                <c:formatCode>General</c:formatCode>
                <c:ptCount val="9"/>
                <c:pt idx="0">
                  <c:v>107</c:v>
                </c:pt>
                <c:pt idx="1">
                  <c:v>39</c:v>
                </c:pt>
                <c:pt idx="2">
                  <c:v>7</c:v>
                </c:pt>
                <c:pt idx="3">
                  <c:v>70</c:v>
                </c:pt>
                <c:pt idx="4">
                  <c:v>711</c:v>
                </c:pt>
                <c:pt idx="5">
                  <c:v>87</c:v>
                </c:pt>
                <c:pt idx="6">
                  <c:v>74</c:v>
                </c:pt>
                <c:pt idx="7">
                  <c:v>175</c:v>
                </c:pt>
                <c:pt idx="8">
                  <c:v>522</c:v>
                </c:pt>
              </c:numCache>
            </c:numRef>
          </c:val>
          <c:extLst>
            <c:ext xmlns:c16="http://schemas.microsoft.com/office/drawing/2014/chart" uri="{C3380CC4-5D6E-409C-BE32-E72D297353CC}">
              <c16:uniqueId val="{00000004-2CEA-47B2-AE97-DB3261C4DC31}"/>
            </c:ext>
          </c:extLst>
        </c:ser>
        <c:ser>
          <c:idx val="5"/>
          <c:order val="5"/>
          <c:tx>
            <c:strRef>
              <c:f>Sheet3!$N$28:$N$29</c:f>
              <c:strCache>
                <c:ptCount val="1"/>
                <c:pt idx="0">
                  <c:v>i1</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2">
                        <a:lumMod val="95000"/>
                        <a:lumOff val="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Sheet3!$H$30:$H$39</c:f>
              <c:strCache>
                <c:ptCount val="9"/>
                <c:pt idx="0">
                  <c:v>Finance Department</c:v>
                </c:pt>
                <c:pt idx="1">
                  <c:v>General Management</c:v>
                </c:pt>
                <c:pt idx="2">
                  <c:v>Human Resource Department</c:v>
                </c:pt>
                <c:pt idx="3">
                  <c:v>Marketing Department</c:v>
                </c:pt>
                <c:pt idx="4">
                  <c:v>Operations Department</c:v>
                </c:pt>
                <c:pt idx="5">
                  <c:v>Production Department</c:v>
                </c:pt>
                <c:pt idx="6">
                  <c:v>Purchase Department</c:v>
                </c:pt>
                <c:pt idx="7">
                  <c:v>Sales Department</c:v>
                </c:pt>
                <c:pt idx="8">
                  <c:v>Service Department</c:v>
                </c:pt>
              </c:strCache>
            </c:strRef>
          </c:cat>
          <c:val>
            <c:numRef>
              <c:f>Sheet3!$N$30:$N$39</c:f>
              <c:numCache>
                <c:formatCode>General</c:formatCode>
                <c:ptCount val="9"/>
                <c:pt idx="0">
                  <c:v>9</c:v>
                </c:pt>
                <c:pt idx="1">
                  <c:v>1</c:v>
                </c:pt>
                <c:pt idx="2">
                  <c:v>2</c:v>
                </c:pt>
                <c:pt idx="3">
                  <c:v>13</c:v>
                </c:pt>
                <c:pt idx="4">
                  <c:v>94</c:v>
                </c:pt>
                <c:pt idx="5">
                  <c:v>28</c:v>
                </c:pt>
                <c:pt idx="6">
                  <c:v>2</c:v>
                </c:pt>
                <c:pt idx="7">
                  <c:v>2</c:v>
                </c:pt>
                <c:pt idx="8">
                  <c:v>71</c:v>
                </c:pt>
              </c:numCache>
            </c:numRef>
          </c:val>
          <c:extLst>
            <c:ext xmlns:c16="http://schemas.microsoft.com/office/drawing/2014/chart" uri="{C3380CC4-5D6E-409C-BE32-E72D297353CC}">
              <c16:uniqueId val="{00000005-2CEA-47B2-AE97-DB3261C4DC31}"/>
            </c:ext>
          </c:extLst>
        </c:ser>
        <c:ser>
          <c:idx val="6"/>
          <c:order val="6"/>
          <c:tx>
            <c:strRef>
              <c:f>Sheet3!$O$28:$O$29</c:f>
              <c:strCache>
                <c:ptCount val="1"/>
                <c:pt idx="0">
                  <c:v>i4</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2">
                        <a:lumMod val="95000"/>
                        <a:lumOff val="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Sheet3!$H$30:$H$39</c:f>
              <c:strCache>
                <c:ptCount val="9"/>
                <c:pt idx="0">
                  <c:v>Finance Department</c:v>
                </c:pt>
                <c:pt idx="1">
                  <c:v>General Management</c:v>
                </c:pt>
                <c:pt idx="2">
                  <c:v>Human Resource Department</c:v>
                </c:pt>
                <c:pt idx="3">
                  <c:v>Marketing Department</c:v>
                </c:pt>
                <c:pt idx="4">
                  <c:v>Operations Department</c:v>
                </c:pt>
                <c:pt idx="5">
                  <c:v>Production Department</c:v>
                </c:pt>
                <c:pt idx="6">
                  <c:v>Purchase Department</c:v>
                </c:pt>
                <c:pt idx="7">
                  <c:v>Sales Department</c:v>
                </c:pt>
                <c:pt idx="8">
                  <c:v>Service Department</c:v>
                </c:pt>
              </c:strCache>
            </c:strRef>
          </c:cat>
          <c:val>
            <c:numRef>
              <c:f>Sheet3!$O$30:$O$39</c:f>
              <c:numCache>
                <c:formatCode>General</c:formatCode>
                <c:ptCount val="9"/>
                <c:pt idx="0">
                  <c:v>3</c:v>
                </c:pt>
                <c:pt idx="3">
                  <c:v>1</c:v>
                </c:pt>
                <c:pt idx="4">
                  <c:v>38</c:v>
                </c:pt>
                <c:pt idx="5">
                  <c:v>3</c:v>
                </c:pt>
                <c:pt idx="6">
                  <c:v>3</c:v>
                </c:pt>
                <c:pt idx="7">
                  <c:v>10</c:v>
                </c:pt>
                <c:pt idx="8">
                  <c:v>29</c:v>
                </c:pt>
              </c:numCache>
            </c:numRef>
          </c:val>
          <c:extLst>
            <c:ext xmlns:c16="http://schemas.microsoft.com/office/drawing/2014/chart" uri="{C3380CC4-5D6E-409C-BE32-E72D297353CC}">
              <c16:uniqueId val="{00000006-2CEA-47B2-AE97-DB3261C4DC31}"/>
            </c:ext>
          </c:extLst>
        </c:ser>
        <c:ser>
          <c:idx val="7"/>
          <c:order val="7"/>
          <c:tx>
            <c:strRef>
              <c:f>Sheet3!$P$28:$P$29</c:f>
              <c:strCache>
                <c:ptCount val="1"/>
                <c:pt idx="0">
                  <c:v>i5</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2">
                        <a:lumMod val="95000"/>
                        <a:lumOff val="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Sheet3!$H$30:$H$39</c:f>
              <c:strCache>
                <c:ptCount val="9"/>
                <c:pt idx="0">
                  <c:v>Finance Department</c:v>
                </c:pt>
                <c:pt idx="1">
                  <c:v>General Management</c:v>
                </c:pt>
                <c:pt idx="2">
                  <c:v>Human Resource Department</c:v>
                </c:pt>
                <c:pt idx="3">
                  <c:v>Marketing Department</c:v>
                </c:pt>
                <c:pt idx="4">
                  <c:v>Operations Department</c:v>
                </c:pt>
                <c:pt idx="5">
                  <c:v>Production Department</c:v>
                </c:pt>
                <c:pt idx="6">
                  <c:v>Purchase Department</c:v>
                </c:pt>
                <c:pt idx="7">
                  <c:v>Sales Department</c:v>
                </c:pt>
                <c:pt idx="8">
                  <c:v>Service Department</c:v>
                </c:pt>
              </c:strCache>
            </c:strRef>
          </c:cat>
          <c:val>
            <c:numRef>
              <c:f>Sheet3!$P$30:$P$39</c:f>
              <c:numCache>
                <c:formatCode>General</c:formatCode>
                <c:ptCount val="9"/>
                <c:pt idx="0">
                  <c:v>41</c:v>
                </c:pt>
                <c:pt idx="1">
                  <c:v>31</c:v>
                </c:pt>
                <c:pt idx="2">
                  <c:v>42</c:v>
                </c:pt>
                <c:pt idx="3">
                  <c:v>30</c:v>
                </c:pt>
                <c:pt idx="4">
                  <c:v>272</c:v>
                </c:pt>
                <c:pt idx="5">
                  <c:v>37</c:v>
                </c:pt>
                <c:pt idx="6">
                  <c:v>36</c:v>
                </c:pt>
                <c:pt idx="7">
                  <c:v>88</c:v>
                </c:pt>
                <c:pt idx="8">
                  <c:v>210</c:v>
                </c:pt>
              </c:numCache>
            </c:numRef>
          </c:val>
          <c:extLst>
            <c:ext xmlns:c16="http://schemas.microsoft.com/office/drawing/2014/chart" uri="{C3380CC4-5D6E-409C-BE32-E72D297353CC}">
              <c16:uniqueId val="{00000007-2CEA-47B2-AE97-DB3261C4DC31}"/>
            </c:ext>
          </c:extLst>
        </c:ser>
        <c:ser>
          <c:idx val="8"/>
          <c:order val="8"/>
          <c:tx>
            <c:strRef>
              <c:f>Sheet3!$Q$28:$Q$29</c:f>
              <c:strCache>
                <c:ptCount val="1"/>
                <c:pt idx="0">
                  <c:v>i6</c:v>
                </c:pt>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2">
                        <a:lumMod val="95000"/>
                        <a:lumOff val="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Sheet3!$H$30:$H$39</c:f>
              <c:strCache>
                <c:ptCount val="9"/>
                <c:pt idx="0">
                  <c:v>Finance Department</c:v>
                </c:pt>
                <c:pt idx="1">
                  <c:v>General Management</c:v>
                </c:pt>
                <c:pt idx="2">
                  <c:v>Human Resource Department</c:v>
                </c:pt>
                <c:pt idx="3">
                  <c:v>Marketing Department</c:v>
                </c:pt>
                <c:pt idx="4">
                  <c:v>Operations Department</c:v>
                </c:pt>
                <c:pt idx="5">
                  <c:v>Production Department</c:v>
                </c:pt>
                <c:pt idx="6">
                  <c:v>Purchase Department</c:v>
                </c:pt>
                <c:pt idx="7">
                  <c:v>Sales Department</c:v>
                </c:pt>
                <c:pt idx="8">
                  <c:v>Service Department</c:v>
                </c:pt>
              </c:strCache>
            </c:strRef>
          </c:cat>
          <c:val>
            <c:numRef>
              <c:f>Sheet3!$Q$30:$Q$39</c:f>
              <c:numCache>
                <c:formatCode>General</c:formatCode>
                <c:ptCount val="9"/>
                <c:pt idx="0">
                  <c:v>12</c:v>
                </c:pt>
                <c:pt idx="1">
                  <c:v>9</c:v>
                </c:pt>
                <c:pt idx="2">
                  <c:v>6</c:v>
                </c:pt>
                <c:pt idx="3">
                  <c:v>15</c:v>
                </c:pt>
                <c:pt idx="4">
                  <c:v>278</c:v>
                </c:pt>
                <c:pt idx="5">
                  <c:v>26</c:v>
                </c:pt>
                <c:pt idx="6">
                  <c:v>23</c:v>
                </c:pt>
                <c:pt idx="7">
                  <c:v>43</c:v>
                </c:pt>
                <c:pt idx="8">
                  <c:v>115</c:v>
                </c:pt>
              </c:numCache>
            </c:numRef>
          </c:val>
          <c:extLst>
            <c:ext xmlns:c16="http://schemas.microsoft.com/office/drawing/2014/chart" uri="{C3380CC4-5D6E-409C-BE32-E72D297353CC}">
              <c16:uniqueId val="{00000008-2CEA-47B2-AE97-DB3261C4DC31}"/>
            </c:ext>
          </c:extLst>
        </c:ser>
        <c:ser>
          <c:idx val="9"/>
          <c:order val="9"/>
          <c:tx>
            <c:strRef>
              <c:f>Sheet3!$R$28:$R$29</c:f>
              <c:strCache>
                <c:ptCount val="1"/>
                <c:pt idx="0">
                  <c:v>i7</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2">
                        <a:lumMod val="95000"/>
                        <a:lumOff val="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Sheet3!$H$30:$H$39</c:f>
              <c:strCache>
                <c:ptCount val="9"/>
                <c:pt idx="0">
                  <c:v>Finance Department</c:v>
                </c:pt>
                <c:pt idx="1">
                  <c:v>General Management</c:v>
                </c:pt>
                <c:pt idx="2">
                  <c:v>Human Resource Department</c:v>
                </c:pt>
                <c:pt idx="3">
                  <c:v>Marketing Department</c:v>
                </c:pt>
                <c:pt idx="4">
                  <c:v>Operations Department</c:v>
                </c:pt>
                <c:pt idx="5">
                  <c:v>Production Department</c:v>
                </c:pt>
                <c:pt idx="6">
                  <c:v>Purchase Department</c:v>
                </c:pt>
                <c:pt idx="7">
                  <c:v>Sales Department</c:v>
                </c:pt>
                <c:pt idx="8">
                  <c:v>Service Department</c:v>
                </c:pt>
              </c:strCache>
            </c:strRef>
          </c:cat>
          <c:val>
            <c:numRef>
              <c:f>Sheet3!$R$30:$R$39</c:f>
              <c:numCache>
                <c:formatCode>General</c:formatCode>
                <c:ptCount val="9"/>
                <c:pt idx="0">
                  <c:v>27</c:v>
                </c:pt>
                <c:pt idx="1">
                  <c:v>42</c:v>
                </c:pt>
                <c:pt idx="2">
                  <c:v>9</c:v>
                </c:pt>
                <c:pt idx="3">
                  <c:v>50</c:v>
                </c:pt>
                <c:pt idx="4">
                  <c:v>351</c:v>
                </c:pt>
                <c:pt idx="5">
                  <c:v>64</c:v>
                </c:pt>
                <c:pt idx="6">
                  <c:v>55</c:v>
                </c:pt>
                <c:pt idx="7">
                  <c:v>112</c:v>
                </c:pt>
                <c:pt idx="8">
                  <c:v>270</c:v>
                </c:pt>
              </c:numCache>
            </c:numRef>
          </c:val>
          <c:extLst>
            <c:ext xmlns:c16="http://schemas.microsoft.com/office/drawing/2014/chart" uri="{C3380CC4-5D6E-409C-BE32-E72D297353CC}">
              <c16:uniqueId val="{00000009-2CEA-47B2-AE97-DB3261C4DC31}"/>
            </c:ext>
          </c:extLst>
        </c:ser>
        <c:ser>
          <c:idx val="10"/>
          <c:order val="10"/>
          <c:tx>
            <c:strRef>
              <c:f>Sheet3!$S$28:$S$29</c:f>
              <c:strCache>
                <c:ptCount val="1"/>
                <c:pt idx="0">
                  <c:v>m6</c:v>
                </c:pt>
              </c:strCache>
            </c:strRef>
          </c:tx>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2">
                        <a:lumMod val="95000"/>
                        <a:lumOff val="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Sheet3!$H$30:$H$39</c:f>
              <c:strCache>
                <c:ptCount val="9"/>
                <c:pt idx="0">
                  <c:v>Finance Department</c:v>
                </c:pt>
                <c:pt idx="1">
                  <c:v>General Management</c:v>
                </c:pt>
                <c:pt idx="2">
                  <c:v>Human Resource Department</c:v>
                </c:pt>
                <c:pt idx="3">
                  <c:v>Marketing Department</c:v>
                </c:pt>
                <c:pt idx="4">
                  <c:v>Operations Department</c:v>
                </c:pt>
                <c:pt idx="5">
                  <c:v>Production Department</c:v>
                </c:pt>
                <c:pt idx="6">
                  <c:v>Purchase Department</c:v>
                </c:pt>
                <c:pt idx="7">
                  <c:v>Sales Department</c:v>
                </c:pt>
                <c:pt idx="8">
                  <c:v>Service Department</c:v>
                </c:pt>
              </c:strCache>
            </c:strRef>
          </c:cat>
          <c:val>
            <c:numRef>
              <c:f>Sheet3!$S$30:$S$39</c:f>
              <c:numCache>
                <c:formatCode>General</c:formatCode>
                <c:ptCount val="9"/>
                <c:pt idx="4">
                  <c:v>1</c:v>
                </c:pt>
                <c:pt idx="8">
                  <c:v>2</c:v>
                </c:pt>
              </c:numCache>
            </c:numRef>
          </c:val>
          <c:extLst>
            <c:ext xmlns:c16="http://schemas.microsoft.com/office/drawing/2014/chart" uri="{C3380CC4-5D6E-409C-BE32-E72D297353CC}">
              <c16:uniqueId val="{0000000A-2CEA-47B2-AE97-DB3261C4DC31}"/>
            </c:ext>
          </c:extLst>
        </c:ser>
        <c:ser>
          <c:idx val="11"/>
          <c:order val="11"/>
          <c:tx>
            <c:strRef>
              <c:f>Sheet3!$T$28:$T$29</c:f>
              <c:strCache>
                <c:ptCount val="1"/>
                <c:pt idx="0">
                  <c:v>m7</c:v>
                </c:pt>
              </c:strCache>
            </c:strRef>
          </c:tx>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2">
                        <a:lumMod val="95000"/>
                        <a:lumOff val="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Sheet3!$H$30:$H$39</c:f>
              <c:strCache>
                <c:ptCount val="9"/>
                <c:pt idx="0">
                  <c:v>Finance Department</c:v>
                </c:pt>
                <c:pt idx="1">
                  <c:v>General Management</c:v>
                </c:pt>
                <c:pt idx="2">
                  <c:v>Human Resource Department</c:v>
                </c:pt>
                <c:pt idx="3">
                  <c:v>Marketing Department</c:v>
                </c:pt>
                <c:pt idx="4">
                  <c:v>Operations Department</c:v>
                </c:pt>
                <c:pt idx="5">
                  <c:v>Production Department</c:v>
                </c:pt>
                <c:pt idx="6">
                  <c:v>Purchase Department</c:v>
                </c:pt>
                <c:pt idx="7">
                  <c:v>Sales Department</c:v>
                </c:pt>
                <c:pt idx="8">
                  <c:v>Service Department</c:v>
                </c:pt>
              </c:strCache>
            </c:strRef>
          </c:cat>
          <c:val>
            <c:numRef>
              <c:f>Sheet3!$T$30:$T$39</c:f>
              <c:numCache>
                <c:formatCode>General</c:formatCode>
                <c:ptCount val="9"/>
                <c:pt idx="8">
                  <c:v>1</c:v>
                </c:pt>
              </c:numCache>
            </c:numRef>
          </c:val>
          <c:extLst>
            <c:ext xmlns:c16="http://schemas.microsoft.com/office/drawing/2014/chart" uri="{C3380CC4-5D6E-409C-BE32-E72D297353CC}">
              <c16:uniqueId val="{0000000B-2CEA-47B2-AE97-DB3261C4DC31}"/>
            </c:ext>
          </c:extLst>
        </c:ser>
        <c:ser>
          <c:idx val="12"/>
          <c:order val="12"/>
          <c:tx>
            <c:strRef>
              <c:f>Sheet3!$U$28:$U$29</c:f>
              <c:strCache>
                <c:ptCount val="1"/>
                <c:pt idx="0">
                  <c:v>n10</c:v>
                </c:pt>
              </c:strCache>
            </c:strRef>
          </c:tx>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2">
                        <a:lumMod val="95000"/>
                        <a:lumOff val="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Sheet3!$H$30:$H$39</c:f>
              <c:strCache>
                <c:ptCount val="9"/>
                <c:pt idx="0">
                  <c:v>Finance Department</c:v>
                </c:pt>
                <c:pt idx="1">
                  <c:v>General Management</c:v>
                </c:pt>
                <c:pt idx="2">
                  <c:v>Human Resource Department</c:v>
                </c:pt>
                <c:pt idx="3">
                  <c:v>Marketing Department</c:v>
                </c:pt>
                <c:pt idx="4">
                  <c:v>Operations Department</c:v>
                </c:pt>
                <c:pt idx="5">
                  <c:v>Production Department</c:v>
                </c:pt>
                <c:pt idx="6">
                  <c:v>Purchase Department</c:v>
                </c:pt>
                <c:pt idx="7">
                  <c:v>Sales Department</c:v>
                </c:pt>
                <c:pt idx="8">
                  <c:v>Service Department</c:v>
                </c:pt>
              </c:strCache>
            </c:strRef>
          </c:cat>
          <c:val>
            <c:numRef>
              <c:f>Sheet3!$U$30:$U$39</c:f>
              <c:numCache>
                <c:formatCode>General</c:formatCode>
                <c:ptCount val="9"/>
                <c:pt idx="8">
                  <c:v>1</c:v>
                </c:pt>
              </c:numCache>
            </c:numRef>
          </c:val>
          <c:extLst>
            <c:ext xmlns:c16="http://schemas.microsoft.com/office/drawing/2014/chart" uri="{C3380CC4-5D6E-409C-BE32-E72D297353CC}">
              <c16:uniqueId val="{0000000C-2CEA-47B2-AE97-DB3261C4DC31}"/>
            </c:ext>
          </c:extLst>
        </c:ser>
        <c:ser>
          <c:idx val="13"/>
          <c:order val="13"/>
          <c:tx>
            <c:strRef>
              <c:f>Sheet3!$V$28:$V$29</c:f>
              <c:strCache>
                <c:ptCount val="1"/>
                <c:pt idx="0">
                  <c:v>n6</c:v>
                </c:pt>
              </c:strCache>
            </c:strRef>
          </c:tx>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2">
                        <a:lumMod val="95000"/>
                        <a:lumOff val="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Sheet3!$H$30:$H$39</c:f>
              <c:strCache>
                <c:ptCount val="9"/>
                <c:pt idx="0">
                  <c:v>Finance Department</c:v>
                </c:pt>
                <c:pt idx="1">
                  <c:v>General Management</c:v>
                </c:pt>
                <c:pt idx="2">
                  <c:v>Human Resource Department</c:v>
                </c:pt>
                <c:pt idx="3">
                  <c:v>Marketing Department</c:v>
                </c:pt>
                <c:pt idx="4">
                  <c:v>Operations Department</c:v>
                </c:pt>
                <c:pt idx="5">
                  <c:v>Production Department</c:v>
                </c:pt>
                <c:pt idx="6">
                  <c:v>Purchase Department</c:v>
                </c:pt>
                <c:pt idx="7">
                  <c:v>Sales Department</c:v>
                </c:pt>
                <c:pt idx="8">
                  <c:v>Service Department</c:v>
                </c:pt>
              </c:strCache>
            </c:strRef>
          </c:cat>
          <c:val>
            <c:numRef>
              <c:f>Sheet3!$V$30:$V$39</c:f>
              <c:numCache>
                <c:formatCode>General</c:formatCode>
                <c:ptCount val="9"/>
                <c:pt idx="6">
                  <c:v>1</c:v>
                </c:pt>
              </c:numCache>
            </c:numRef>
          </c:val>
          <c:extLst>
            <c:ext xmlns:c16="http://schemas.microsoft.com/office/drawing/2014/chart" uri="{C3380CC4-5D6E-409C-BE32-E72D297353CC}">
              <c16:uniqueId val="{0000000D-2CEA-47B2-AE97-DB3261C4DC31}"/>
            </c:ext>
          </c:extLst>
        </c:ser>
        <c:ser>
          <c:idx val="14"/>
          <c:order val="14"/>
          <c:tx>
            <c:strRef>
              <c:f>Sheet3!$W$28:$W$29</c:f>
              <c:strCache>
                <c:ptCount val="1"/>
                <c:pt idx="0">
                  <c:v>n9</c:v>
                </c:pt>
              </c:strCache>
            </c:strRef>
          </c:tx>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2">
                        <a:lumMod val="95000"/>
                        <a:lumOff val="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Sheet3!$H$30:$H$39</c:f>
              <c:strCache>
                <c:ptCount val="9"/>
                <c:pt idx="0">
                  <c:v>Finance Department</c:v>
                </c:pt>
                <c:pt idx="1">
                  <c:v>General Management</c:v>
                </c:pt>
                <c:pt idx="2">
                  <c:v>Human Resource Department</c:v>
                </c:pt>
                <c:pt idx="3">
                  <c:v>Marketing Department</c:v>
                </c:pt>
                <c:pt idx="4">
                  <c:v>Operations Department</c:v>
                </c:pt>
                <c:pt idx="5">
                  <c:v>Production Department</c:v>
                </c:pt>
                <c:pt idx="6">
                  <c:v>Purchase Department</c:v>
                </c:pt>
                <c:pt idx="7">
                  <c:v>Sales Department</c:v>
                </c:pt>
                <c:pt idx="8">
                  <c:v>Service Department</c:v>
                </c:pt>
              </c:strCache>
            </c:strRef>
          </c:cat>
          <c:val>
            <c:numRef>
              <c:f>Sheet3!$W$30:$W$39</c:f>
              <c:numCache>
                <c:formatCode>General</c:formatCode>
                <c:ptCount val="9"/>
                <c:pt idx="6">
                  <c:v>1</c:v>
                </c:pt>
              </c:numCache>
            </c:numRef>
          </c:val>
          <c:extLst>
            <c:ext xmlns:c16="http://schemas.microsoft.com/office/drawing/2014/chart" uri="{C3380CC4-5D6E-409C-BE32-E72D297353CC}">
              <c16:uniqueId val="{0000000E-2CEA-47B2-AE97-DB3261C4DC31}"/>
            </c:ext>
          </c:extLst>
        </c:ser>
        <c:dLbls>
          <c:dLblPos val="ctr"/>
          <c:showLegendKey val="0"/>
          <c:showVal val="1"/>
          <c:showCatName val="0"/>
          <c:showSerName val="0"/>
          <c:showPercent val="0"/>
          <c:showBubbleSize val="0"/>
        </c:dLbls>
        <c:gapWidth val="150"/>
        <c:overlap val="100"/>
        <c:axId val="1628346112"/>
        <c:axId val="1628336512"/>
      </c:barChart>
      <c:catAx>
        <c:axId val="162834611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tx2">
                    <a:lumMod val="95000"/>
                    <a:lumOff val="5000"/>
                  </a:schemeClr>
                </a:solidFill>
                <a:latin typeface="+mn-lt"/>
                <a:ea typeface="+mn-ea"/>
                <a:cs typeface="+mn-cs"/>
              </a:defRPr>
            </a:pPr>
            <a:endParaRPr lang="en-US"/>
          </a:p>
        </c:txPr>
        <c:crossAx val="1628336512"/>
        <c:crosses val="autoZero"/>
        <c:auto val="1"/>
        <c:lblAlgn val="ctr"/>
        <c:lblOffset val="100"/>
        <c:noMultiLvlLbl val="0"/>
      </c:catAx>
      <c:valAx>
        <c:axId val="1628336512"/>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lumMod val="95000"/>
                    <a:lumOff val="5000"/>
                  </a:schemeClr>
                </a:solidFill>
                <a:latin typeface="+mn-lt"/>
                <a:ea typeface="+mn-ea"/>
                <a:cs typeface="+mn-cs"/>
              </a:defRPr>
            </a:pPr>
            <a:endParaRPr lang="en-US"/>
          </a:p>
        </c:txPr>
        <c:crossAx val="16283461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lumMod val="95000"/>
                  <a:lumOff val="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solidFill>
            <a:schemeClr val="tx2">
              <a:lumMod val="95000"/>
              <a:lumOff val="5000"/>
            </a:schemeClr>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4">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4"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styleClr val="auto"/>
    </cs:fillRef>
    <cs:effectRef idx="0"/>
    <cs:fontRef idx="minor">
      <a:schemeClr val="lt1"/>
    </cs:fontRef>
    <cs:spPr>
      <a:solidFill>
        <a:schemeClr val="phClr">
          <a:alpha val="70000"/>
        </a:schemeClr>
      </a:solidFill>
    </cs:spPr>
    <cs:defRPr sz="1197"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E4C73E-A738-4A66-916F-2A3EF63C99B8}"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IN"/>
        </a:p>
      </dgm:t>
    </dgm:pt>
    <dgm:pt modelId="{A56A90BD-100A-461B-B136-1A50D70B6861}">
      <dgm:prSet phldrT="[Text]"/>
      <dgm:spPr/>
      <dgm:t>
        <a:bodyPr/>
        <a:lstStyle/>
        <a:p>
          <a:r>
            <a:rPr lang="en-IN" dirty="0"/>
            <a:t>Project Description</a:t>
          </a:r>
        </a:p>
      </dgm:t>
    </dgm:pt>
    <dgm:pt modelId="{9469725C-B63B-4A80-8392-0EBCDCDBDA90}" type="parTrans" cxnId="{C0C42576-CB48-4370-8689-266B23CA636B}">
      <dgm:prSet/>
      <dgm:spPr/>
      <dgm:t>
        <a:bodyPr/>
        <a:lstStyle/>
        <a:p>
          <a:endParaRPr lang="en-IN"/>
        </a:p>
      </dgm:t>
    </dgm:pt>
    <dgm:pt modelId="{F9402BC0-6F9C-4418-89FC-E8764CB23688}" type="sibTrans" cxnId="{C0C42576-CB48-4370-8689-266B23CA636B}">
      <dgm:prSet/>
      <dgm:spPr/>
      <dgm:t>
        <a:bodyPr/>
        <a:lstStyle/>
        <a:p>
          <a:endParaRPr lang="en-IN"/>
        </a:p>
      </dgm:t>
    </dgm:pt>
    <dgm:pt modelId="{7B3AC4F4-70C7-4E62-9F1C-77F65D962B8B}">
      <dgm:prSet phldrT="[Text]"/>
      <dgm:spPr/>
      <dgm:t>
        <a:bodyPr/>
        <a:lstStyle/>
        <a:p>
          <a:r>
            <a:rPr lang="en-IN" dirty="0"/>
            <a:t>Approach</a:t>
          </a:r>
        </a:p>
      </dgm:t>
    </dgm:pt>
    <dgm:pt modelId="{C74C6993-5111-4679-8348-79854C76484C}" type="parTrans" cxnId="{82F5AD3C-7910-4CB2-AC69-5ED8C981565C}">
      <dgm:prSet/>
      <dgm:spPr/>
      <dgm:t>
        <a:bodyPr/>
        <a:lstStyle/>
        <a:p>
          <a:endParaRPr lang="en-IN"/>
        </a:p>
      </dgm:t>
    </dgm:pt>
    <dgm:pt modelId="{3BC8C2A0-6095-4A18-9CF4-07EE11110B0C}" type="sibTrans" cxnId="{82F5AD3C-7910-4CB2-AC69-5ED8C981565C}">
      <dgm:prSet/>
      <dgm:spPr/>
      <dgm:t>
        <a:bodyPr/>
        <a:lstStyle/>
        <a:p>
          <a:endParaRPr lang="en-IN"/>
        </a:p>
      </dgm:t>
    </dgm:pt>
    <dgm:pt modelId="{2D8872E2-7AA2-440F-8357-DB494EACB23A}">
      <dgm:prSet phldrT="[Text]"/>
      <dgm:spPr/>
      <dgm:t>
        <a:bodyPr/>
        <a:lstStyle/>
        <a:p>
          <a:r>
            <a:rPr lang="en-IN" dirty="0"/>
            <a:t>Tech-Stack used</a:t>
          </a:r>
        </a:p>
      </dgm:t>
    </dgm:pt>
    <dgm:pt modelId="{C116A648-BC4D-43E9-AC29-563FCDA9CA9B}" type="parTrans" cxnId="{A206EEBC-0E38-4902-B32F-72AA2C4878F9}">
      <dgm:prSet/>
      <dgm:spPr/>
      <dgm:t>
        <a:bodyPr/>
        <a:lstStyle/>
        <a:p>
          <a:endParaRPr lang="en-IN"/>
        </a:p>
      </dgm:t>
    </dgm:pt>
    <dgm:pt modelId="{6810F294-BD3F-4599-A704-63029C101EC5}" type="sibTrans" cxnId="{A206EEBC-0E38-4902-B32F-72AA2C4878F9}">
      <dgm:prSet/>
      <dgm:spPr/>
      <dgm:t>
        <a:bodyPr/>
        <a:lstStyle/>
        <a:p>
          <a:endParaRPr lang="en-IN"/>
        </a:p>
      </dgm:t>
    </dgm:pt>
    <dgm:pt modelId="{EFA9ECE6-7F3B-43CD-8C2E-6D8EC10A3BEE}">
      <dgm:prSet phldrT="[Text]"/>
      <dgm:spPr/>
      <dgm:t>
        <a:bodyPr/>
        <a:lstStyle/>
        <a:p>
          <a:r>
            <a:rPr lang="en-IN" dirty="0"/>
            <a:t>Insights</a:t>
          </a:r>
        </a:p>
      </dgm:t>
    </dgm:pt>
    <dgm:pt modelId="{6D7314EC-1365-453F-9833-4B250A7BC077}" type="parTrans" cxnId="{4E983100-B061-41EE-A628-9572C8546DE7}">
      <dgm:prSet/>
      <dgm:spPr/>
      <dgm:t>
        <a:bodyPr/>
        <a:lstStyle/>
        <a:p>
          <a:endParaRPr lang="en-IN"/>
        </a:p>
      </dgm:t>
    </dgm:pt>
    <dgm:pt modelId="{10BBFB0A-B7C2-4E1B-AAE6-E089CF73B41D}" type="sibTrans" cxnId="{4E983100-B061-41EE-A628-9572C8546DE7}">
      <dgm:prSet/>
      <dgm:spPr/>
      <dgm:t>
        <a:bodyPr/>
        <a:lstStyle/>
        <a:p>
          <a:endParaRPr lang="en-IN"/>
        </a:p>
      </dgm:t>
    </dgm:pt>
    <dgm:pt modelId="{E38CB701-88FC-4A45-B5A0-B32816605F91}">
      <dgm:prSet phldrT="[Text]"/>
      <dgm:spPr/>
      <dgm:t>
        <a:bodyPr/>
        <a:lstStyle/>
        <a:p>
          <a:r>
            <a:rPr lang="en-IN" dirty="0"/>
            <a:t>Result</a:t>
          </a:r>
        </a:p>
      </dgm:t>
    </dgm:pt>
    <dgm:pt modelId="{06B1072A-CD36-4F62-B489-3A74C00D22F4}" type="parTrans" cxnId="{11CE8299-DC2C-45A3-A895-74CDA2BD40BA}">
      <dgm:prSet/>
      <dgm:spPr/>
      <dgm:t>
        <a:bodyPr/>
        <a:lstStyle/>
        <a:p>
          <a:endParaRPr lang="en-IN"/>
        </a:p>
      </dgm:t>
    </dgm:pt>
    <dgm:pt modelId="{3018F774-2086-4024-9F4E-66D5BCEA8618}" type="sibTrans" cxnId="{11CE8299-DC2C-45A3-A895-74CDA2BD40BA}">
      <dgm:prSet/>
      <dgm:spPr/>
      <dgm:t>
        <a:bodyPr/>
        <a:lstStyle/>
        <a:p>
          <a:endParaRPr lang="en-IN"/>
        </a:p>
      </dgm:t>
    </dgm:pt>
    <dgm:pt modelId="{3786D884-DEA5-409D-8788-D085FF85F5F8}" type="pres">
      <dgm:prSet presAssocID="{F3E4C73E-A738-4A66-916F-2A3EF63C99B8}" presName="rootnode" presStyleCnt="0">
        <dgm:presLayoutVars>
          <dgm:chMax/>
          <dgm:chPref/>
          <dgm:dir/>
          <dgm:animLvl val="lvl"/>
        </dgm:presLayoutVars>
      </dgm:prSet>
      <dgm:spPr/>
    </dgm:pt>
    <dgm:pt modelId="{BEA7FD78-28B2-4CE0-B017-F456FB54FD37}" type="pres">
      <dgm:prSet presAssocID="{A56A90BD-100A-461B-B136-1A50D70B6861}" presName="composite" presStyleCnt="0"/>
      <dgm:spPr/>
    </dgm:pt>
    <dgm:pt modelId="{D00CB727-111F-4C80-8B23-D0EF708608C1}" type="pres">
      <dgm:prSet presAssocID="{A56A90BD-100A-461B-B136-1A50D70B6861}" presName="bentUpArrow1" presStyleLbl="alignImgPlace1" presStyleIdx="0" presStyleCnt="4"/>
      <dgm:spPr/>
    </dgm:pt>
    <dgm:pt modelId="{1A376EAC-3FD2-4AB3-BF02-6D7218BDD885}" type="pres">
      <dgm:prSet presAssocID="{A56A90BD-100A-461B-B136-1A50D70B6861}" presName="ParentText" presStyleLbl="node1" presStyleIdx="0" presStyleCnt="5">
        <dgm:presLayoutVars>
          <dgm:chMax val="1"/>
          <dgm:chPref val="1"/>
          <dgm:bulletEnabled val="1"/>
        </dgm:presLayoutVars>
      </dgm:prSet>
      <dgm:spPr/>
    </dgm:pt>
    <dgm:pt modelId="{55728A2B-2DE9-4029-9CA1-DF83BE298006}" type="pres">
      <dgm:prSet presAssocID="{A56A90BD-100A-461B-B136-1A50D70B6861}" presName="ChildText" presStyleLbl="revTx" presStyleIdx="0" presStyleCnt="4">
        <dgm:presLayoutVars>
          <dgm:chMax val="0"/>
          <dgm:chPref val="0"/>
          <dgm:bulletEnabled val="1"/>
        </dgm:presLayoutVars>
      </dgm:prSet>
      <dgm:spPr/>
    </dgm:pt>
    <dgm:pt modelId="{13C5CD9B-9032-4F8C-9933-341CAFBEA2BA}" type="pres">
      <dgm:prSet presAssocID="{F9402BC0-6F9C-4418-89FC-E8764CB23688}" presName="sibTrans" presStyleCnt="0"/>
      <dgm:spPr/>
    </dgm:pt>
    <dgm:pt modelId="{0E1408D8-B63F-430F-8120-C74F289D1D28}" type="pres">
      <dgm:prSet presAssocID="{7B3AC4F4-70C7-4E62-9F1C-77F65D962B8B}" presName="composite" presStyleCnt="0"/>
      <dgm:spPr/>
    </dgm:pt>
    <dgm:pt modelId="{F34B0EDB-5912-4931-B291-81317C03C1C8}" type="pres">
      <dgm:prSet presAssocID="{7B3AC4F4-70C7-4E62-9F1C-77F65D962B8B}" presName="bentUpArrow1" presStyleLbl="alignImgPlace1" presStyleIdx="1" presStyleCnt="4"/>
      <dgm:spPr/>
    </dgm:pt>
    <dgm:pt modelId="{376275CB-F85D-458E-8BCA-C452BB62D556}" type="pres">
      <dgm:prSet presAssocID="{7B3AC4F4-70C7-4E62-9F1C-77F65D962B8B}" presName="ParentText" presStyleLbl="node1" presStyleIdx="1" presStyleCnt="5">
        <dgm:presLayoutVars>
          <dgm:chMax val="1"/>
          <dgm:chPref val="1"/>
          <dgm:bulletEnabled val="1"/>
        </dgm:presLayoutVars>
      </dgm:prSet>
      <dgm:spPr/>
    </dgm:pt>
    <dgm:pt modelId="{B9871255-8F5C-427D-B39E-0F620DEB7902}" type="pres">
      <dgm:prSet presAssocID="{7B3AC4F4-70C7-4E62-9F1C-77F65D962B8B}" presName="ChildText" presStyleLbl="revTx" presStyleIdx="1" presStyleCnt="4">
        <dgm:presLayoutVars>
          <dgm:chMax val="0"/>
          <dgm:chPref val="0"/>
          <dgm:bulletEnabled val="1"/>
        </dgm:presLayoutVars>
      </dgm:prSet>
      <dgm:spPr/>
    </dgm:pt>
    <dgm:pt modelId="{4404B324-975F-42FD-81DC-97FF543323C7}" type="pres">
      <dgm:prSet presAssocID="{3BC8C2A0-6095-4A18-9CF4-07EE11110B0C}" presName="sibTrans" presStyleCnt="0"/>
      <dgm:spPr/>
    </dgm:pt>
    <dgm:pt modelId="{FE997A5D-9833-4CA7-AAB9-B6181EFCC938}" type="pres">
      <dgm:prSet presAssocID="{2D8872E2-7AA2-440F-8357-DB494EACB23A}" presName="composite" presStyleCnt="0"/>
      <dgm:spPr/>
    </dgm:pt>
    <dgm:pt modelId="{55F1F610-D140-4D42-AAEB-D12AFAF18609}" type="pres">
      <dgm:prSet presAssocID="{2D8872E2-7AA2-440F-8357-DB494EACB23A}" presName="bentUpArrow1" presStyleLbl="alignImgPlace1" presStyleIdx="2" presStyleCnt="4"/>
      <dgm:spPr/>
    </dgm:pt>
    <dgm:pt modelId="{1BE7B618-88E9-4162-87FE-801153C7D4E2}" type="pres">
      <dgm:prSet presAssocID="{2D8872E2-7AA2-440F-8357-DB494EACB23A}" presName="ParentText" presStyleLbl="node1" presStyleIdx="2" presStyleCnt="5">
        <dgm:presLayoutVars>
          <dgm:chMax val="1"/>
          <dgm:chPref val="1"/>
          <dgm:bulletEnabled val="1"/>
        </dgm:presLayoutVars>
      </dgm:prSet>
      <dgm:spPr/>
    </dgm:pt>
    <dgm:pt modelId="{8657BA5B-3DC5-48BC-9D62-62EEA31155AF}" type="pres">
      <dgm:prSet presAssocID="{2D8872E2-7AA2-440F-8357-DB494EACB23A}" presName="ChildText" presStyleLbl="revTx" presStyleIdx="2" presStyleCnt="4">
        <dgm:presLayoutVars>
          <dgm:chMax val="0"/>
          <dgm:chPref val="0"/>
          <dgm:bulletEnabled val="1"/>
        </dgm:presLayoutVars>
      </dgm:prSet>
      <dgm:spPr/>
    </dgm:pt>
    <dgm:pt modelId="{C931BF24-FBE4-43AA-B93F-7E201709901D}" type="pres">
      <dgm:prSet presAssocID="{6810F294-BD3F-4599-A704-63029C101EC5}" presName="sibTrans" presStyleCnt="0"/>
      <dgm:spPr/>
    </dgm:pt>
    <dgm:pt modelId="{18016C41-F22B-4C1F-9FAE-6757A3191AB6}" type="pres">
      <dgm:prSet presAssocID="{EFA9ECE6-7F3B-43CD-8C2E-6D8EC10A3BEE}" presName="composite" presStyleCnt="0"/>
      <dgm:spPr/>
    </dgm:pt>
    <dgm:pt modelId="{3553F6E4-D9EA-4173-808F-8BD9D8C5B45E}" type="pres">
      <dgm:prSet presAssocID="{EFA9ECE6-7F3B-43CD-8C2E-6D8EC10A3BEE}" presName="bentUpArrow1" presStyleLbl="alignImgPlace1" presStyleIdx="3" presStyleCnt="4"/>
      <dgm:spPr/>
    </dgm:pt>
    <dgm:pt modelId="{25FDB14C-5999-4A54-88DA-C9B5DF45CAE5}" type="pres">
      <dgm:prSet presAssocID="{EFA9ECE6-7F3B-43CD-8C2E-6D8EC10A3BEE}" presName="ParentText" presStyleLbl="node1" presStyleIdx="3" presStyleCnt="5">
        <dgm:presLayoutVars>
          <dgm:chMax val="1"/>
          <dgm:chPref val="1"/>
          <dgm:bulletEnabled val="1"/>
        </dgm:presLayoutVars>
      </dgm:prSet>
      <dgm:spPr/>
    </dgm:pt>
    <dgm:pt modelId="{B014DF03-5C53-4331-86EA-06F8B74C7C95}" type="pres">
      <dgm:prSet presAssocID="{EFA9ECE6-7F3B-43CD-8C2E-6D8EC10A3BEE}" presName="ChildText" presStyleLbl="revTx" presStyleIdx="3" presStyleCnt="4">
        <dgm:presLayoutVars>
          <dgm:chMax val="0"/>
          <dgm:chPref val="0"/>
          <dgm:bulletEnabled val="1"/>
        </dgm:presLayoutVars>
      </dgm:prSet>
      <dgm:spPr/>
    </dgm:pt>
    <dgm:pt modelId="{EBC2D586-90FC-4CA8-BBAC-CC8C7C874169}" type="pres">
      <dgm:prSet presAssocID="{10BBFB0A-B7C2-4E1B-AAE6-E089CF73B41D}" presName="sibTrans" presStyleCnt="0"/>
      <dgm:spPr/>
    </dgm:pt>
    <dgm:pt modelId="{80FA60F1-707C-4784-ADE9-AA9C7C0C849B}" type="pres">
      <dgm:prSet presAssocID="{E38CB701-88FC-4A45-B5A0-B32816605F91}" presName="composite" presStyleCnt="0"/>
      <dgm:spPr/>
    </dgm:pt>
    <dgm:pt modelId="{18CB9AD9-5743-42E0-973C-F9A109336964}" type="pres">
      <dgm:prSet presAssocID="{E38CB701-88FC-4A45-B5A0-B32816605F91}" presName="ParentText" presStyleLbl="node1" presStyleIdx="4" presStyleCnt="5">
        <dgm:presLayoutVars>
          <dgm:chMax val="1"/>
          <dgm:chPref val="1"/>
          <dgm:bulletEnabled val="1"/>
        </dgm:presLayoutVars>
      </dgm:prSet>
      <dgm:spPr/>
    </dgm:pt>
  </dgm:ptLst>
  <dgm:cxnLst>
    <dgm:cxn modelId="{4E983100-B061-41EE-A628-9572C8546DE7}" srcId="{F3E4C73E-A738-4A66-916F-2A3EF63C99B8}" destId="{EFA9ECE6-7F3B-43CD-8C2E-6D8EC10A3BEE}" srcOrd="3" destOrd="0" parTransId="{6D7314EC-1365-453F-9833-4B250A7BC077}" sibTransId="{10BBFB0A-B7C2-4E1B-AAE6-E089CF73B41D}"/>
    <dgm:cxn modelId="{0E2A0923-BE49-45D8-9CE0-3B38AF881B7E}" type="presOf" srcId="{F3E4C73E-A738-4A66-916F-2A3EF63C99B8}" destId="{3786D884-DEA5-409D-8788-D085FF85F5F8}" srcOrd="0" destOrd="0" presId="urn:microsoft.com/office/officeart/2005/8/layout/StepDownProcess"/>
    <dgm:cxn modelId="{CD589333-A9CA-412D-98B5-2FA5EB61C532}" type="presOf" srcId="{EFA9ECE6-7F3B-43CD-8C2E-6D8EC10A3BEE}" destId="{25FDB14C-5999-4A54-88DA-C9B5DF45CAE5}" srcOrd="0" destOrd="0" presId="urn:microsoft.com/office/officeart/2005/8/layout/StepDownProcess"/>
    <dgm:cxn modelId="{82F5AD3C-7910-4CB2-AC69-5ED8C981565C}" srcId="{F3E4C73E-A738-4A66-916F-2A3EF63C99B8}" destId="{7B3AC4F4-70C7-4E62-9F1C-77F65D962B8B}" srcOrd="1" destOrd="0" parTransId="{C74C6993-5111-4679-8348-79854C76484C}" sibTransId="{3BC8C2A0-6095-4A18-9CF4-07EE11110B0C}"/>
    <dgm:cxn modelId="{C0C42576-CB48-4370-8689-266B23CA636B}" srcId="{F3E4C73E-A738-4A66-916F-2A3EF63C99B8}" destId="{A56A90BD-100A-461B-B136-1A50D70B6861}" srcOrd="0" destOrd="0" parTransId="{9469725C-B63B-4A80-8392-0EBCDCDBDA90}" sibTransId="{F9402BC0-6F9C-4418-89FC-E8764CB23688}"/>
    <dgm:cxn modelId="{7A376576-792D-4C8C-9D9C-77A11087E9D7}" type="presOf" srcId="{A56A90BD-100A-461B-B136-1A50D70B6861}" destId="{1A376EAC-3FD2-4AB3-BF02-6D7218BDD885}" srcOrd="0" destOrd="0" presId="urn:microsoft.com/office/officeart/2005/8/layout/StepDownProcess"/>
    <dgm:cxn modelId="{55048288-749D-498C-BA1B-F3DE62DEBDAB}" type="presOf" srcId="{E38CB701-88FC-4A45-B5A0-B32816605F91}" destId="{18CB9AD9-5743-42E0-973C-F9A109336964}" srcOrd="0" destOrd="0" presId="urn:microsoft.com/office/officeart/2005/8/layout/StepDownProcess"/>
    <dgm:cxn modelId="{DEAC428F-D30F-46B4-842D-529065FD4A2F}" type="presOf" srcId="{2D8872E2-7AA2-440F-8357-DB494EACB23A}" destId="{1BE7B618-88E9-4162-87FE-801153C7D4E2}" srcOrd="0" destOrd="0" presId="urn:microsoft.com/office/officeart/2005/8/layout/StepDownProcess"/>
    <dgm:cxn modelId="{11CE8299-DC2C-45A3-A895-74CDA2BD40BA}" srcId="{F3E4C73E-A738-4A66-916F-2A3EF63C99B8}" destId="{E38CB701-88FC-4A45-B5A0-B32816605F91}" srcOrd="4" destOrd="0" parTransId="{06B1072A-CD36-4F62-B489-3A74C00D22F4}" sibTransId="{3018F774-2086-4024-9F4E-66D5BCEA8618}"/>
    <dgm:cxn modelId="{1CAC41AC-1CFB-4C94-AD64-F9750B4E9CE6}" type="presOf" srcId="{7B3AC4F4-70C7-4E62-9F1C-77F65D962B8B}" destId="{376275CB-F85D-458E-8BCA-C452BB62D556}" srcOrd="0" destOrd="0" presId="urn:microsoft.com/office/officeart/2005/8/layout/StepDownProcess"/>
    <dgm:cxn modelId="{A206EEBC-0E38-4902-B32F-72AA2C4878F9}" srcId="{F3E4C73E-A738-4A66-916F-2A3EF63C99B8}" destId="{2D8872E2-7AA2-440F-8357-DB494EACB23A}" srcOrd="2" destOrd="0" parTransId="{C116A648-BC4D-43E9-AC29-563FCDA9CA9B}" sibTransId="{6810F294-BD3F-4599-A704-63029C101EC5}"/>
    <dgm:cxn modelId="{AB3BCC09-6359-496C-9831-6FC922CE813D}" type="presParOf" srcId="{3786D884-DEA5-409D-8788-D085FF85F5F8}" destId="{BEA7FD78-28B2-4CE0-B017-F456FB54FD37}" srcOrd="0" destOrd="0" presId="urn:microsoft.com/office/officeart/2005/8/layout/StepDownProcess"/>
    <dgm:cxn modelId="{B1D30D1E-56B9-4591-8397-C33B7F6BD8A3}" type="presParOf" srcId="{BEA7FD78-28B2-4CE0-B017-F456FB54FD37}" destId="{D00CB727-111F-4C80-8B23-D0EF708608C1}" srcOrd="0" destOrd="0" presId="urn:microsoft.com/office/officeart/2005/8/layout/StepDownProcess"/>
    <dgm:cxn modelId="{C01E750B-EBD1-49AB-A781-606F280FA627}" type="presParOf" srcId="{BEA7FD78-28B2-4CE0-B017-F456FB54FD37}" destId="{1A376EAC-3FD2-4AB3-BF02-6D7218BDD885}" srcOrd="1" destOrd="0" presId="urn:microsoft.com/office/officeart/2005/8/layout/StepDownProcess"/>
    <dgm:cxn modelId="{C201835D-8AD3-48C5-98A2-CE1576D286B7}" type="presParOf" srcId="{BEA7FD78-28B2-4CE0-B017-F456FB54FD37}" destId="{55728A2B-2DE9-4029-9CA1-DF83BE298006}" srcOrd="2" destOrd="0" presId="urn:microsoft.com/office/officeart/2005/8/layout/StepDownProcess"/>
    <dgm:cxn modelId="{9F90A43D-ECEC-40BA-AE5E-1B2ED401AF12}" type="presParOf" srcId="{3786D884-DEA5-409D-8788-D085FF85F5F8}" destId="{13C5CD9B-9032-4F8C-9933-341CAFBEA2BA}" srcOrd="1" destOrd="0" presId="urn:microsoft.com/office/officeart/2005/8/layout/StepDownProcess"/>
    <dgm:cxn modelId="{D3865DA0-D096-4468-974F-8590D39EF9D5}" type="presParOf" srcId="{3786D884-DEA5-409D-8788-D085FF85F5F8}" destId="{0E1408D8-B63F-430F-8120-C74F289D1D28}" srcOrd="2" destOrd="0" presId="urn:microsoft.com/office/officeart/2005/8/layout/StepDownProcess"/>
    <dgm:cxn modelId="{C3B6CB4B-38EA-4998-9B4D-B42F6E61450E}" type="presParOf" srcId="{0E1408D8-B63F-430F-8120-C74F289D1D28}" destId="{F34B0EDB-5912-4931-B291-81317C03C1C8}" srcOrd="0" destOrd="0" presId="urn:microsoft.com/office/officeart/2005/8/layout/StepDownProcess"/>
    <dgm:cxn modelId="{70BC8666-E50D-4F9A-B412-23F8A15BFE3F}" type="presParOf" srcId="{0E1408D8-B63F-430F-8120-C74F289D1D28}" destId="{376275CB-F85D-458E-8BCA-C452BB62D556}" srcOrd="1" destOrd="0" presId="urn:microsoft.com/office/officeart/2005/8/layout/StepDownProcess"/>
    <dgm:cxn modelId="{57C4D7A3-3B94-47E0-8BF0-5046F92027DA}" type="presParOf" srcId="{0E1408D8-B63F-430F-8120-C74F289D1D28}" destId="{B9871255-8F5C-427D-B39E-0F620DEB7902}" srcOrd="2" destOrd="0" presId="urn:microsoft.com/office/officeart/2005/8/layout/StepDownProcess"/>
    <dgm:cxn modelId="{765975F2-4947-4825-918E-0896DECB73AE}" type="presParOf" srcId="{3786D884-DEA5-409D-8788-D085FF85F5F8}" destId="{4404B324-975F-42FD-81DC-97FF543323C7}" srcOrd="3" destOrd="0" presId="urn:microsoft.com/office/officeart/2005/8/layout/StepDownProcess"/>
    <dgm:cxn modelId="{6DFF7C22-3009-496F-A738-BFCC31C508E4}" type="presParOf" srcId="{3786D884-DEA5-409D-8788-D085FF85F5F8}" destId="{FE997A5D-9833-4CA7-AAB9-B6181EFCC938}" srcOrd="4" destOrd="0" presId="urn:microsoft.com/office/officeart/2005/8/layout/StepDownProcess"/>
    <dgm:cxn modelId="{1A8216E7-48A8-4821-88F4-6D3123048AB6}" type="presParOf" srcId="{FE997A5D-9833-4CA7-AAB9-B6181EFCC938}" destId="{55F1F610-D140-4D42-AAEB-D12AFAF18609}" srcOrd="0" destOrd="0" presId="urn:microsoft.com/office/officeart/2005/8/layout/StepDownProcess"/>
    <dgm:cxn modelId="{0039B832-BE74-4876-8448-C56188282F0A}" type="presParOf" srcId="{FE997A5D-9833-4CA7-AAB9-B6181EFCC938}" destId="{1BE7B618-88E9-4162-87FE-801153C7D4E2}" srcOrd="1" destOrd="0" presId="urn:microsoft.com/office/officeart/2005/8/layout/StepDownProcess"/>
    <dgm:cxn modelId="{74D10F36-2A66-4759-9308-5D9D822371F6}" type="presParOf" srcId="{FE997A5D-9833-4CA7-AAB9-B6181EFCC938}" destId="{8657BA5B-3DC5-48BC-9D62-62EEA31155AF}" srcOrd="2" destOrd="0" presId="urn:microsoft.com/office/officeart/2005/8/layout/StepDownProcess"/>
    <dgm:cxn modelId="{00D4B0C0-6590-494A-AEC6-5FB536F85077}" type="presParOf" srcId="{3786D884-DEA5-409D-8788-D085FF85F5F8}" destId="{C931BF24-FBE4-43AA-B93F-7E201709901D}" srcOrd="5" destOrd="0" presId="urn:microsoft.com/office/officeart/2005/8/layout/StepDownProcess"/>
    <dgm:cxn modelId="{5E1A6D4B-3B13-4D29-A7FA-8BED76917BDE}" type="presParOf" srcId="{3786D884-DEA5-409D-8788-D085FF85F5F8}" destId="{18016C41-F22B-4C1F-9FAE-6757A3191AB6}" srcOrd="6" destOrd="0" presId="urn:microsoft.com/office/officeart/2005/8/layout/StepDownProcess"/>
    <dgm:cxn modelId="{61FBABAA-7849-4EE6-98F0-EF0200C23806}" type="presParOf" srcId="{18016C41-F22B-4C1F-9FAE-6757A3191AB6}" destId="{3553F6E4-D9EA-4173-808F-8BD9D8C5B45E}" srcOrd="0" destOrd="0" presId="urn:microsoft.com/office/officeart/2005/8/layout/StepDownProcess"/>
    <dgm:cxn modelId="{47A5A620-7AAF-41A3-8999-5686A3B63AE0}" type="presParOf" srcId="{18016C41-F22B-4C1F-9FAE-6757A3191AB6}" destId="{25FDB14C-5999-4A54-88DA-C9B5DF45CAE5}" srcOrd="1" destOrd="0" presId="urn:microsoft.com/office/officeart/2005/8/layout/StepDownProcess"/>
    <dgm:cxn modelId="{CC751080-65CA-4A8B-B183-B0B566715593}" type="presParOf" srcId="{18016C41-F22B-4C1F-9FAE-6757A3191AB6}" destId="{B014DF03-5C53-4331-86EA-06F8B74C7C95}" srcOrd="2" destOrd="0" presId="urn:microsoft.com/office/officeart/2005/8/layout/StepDownProcess"/>
    <dgm:cxn modelId="{E68E9D0C-EB86-43FC-9267-20F80A683E78}" type="presParOf" srcId="{3786D884-DEA5-409D-8788-D085FF85F5F8}" destId="{EBC2D586-90FC-4CA8-BBAC-CC8C7C874169}" srcOrd="7" destOrd="0" presId="urn:microsoft.com/office/officeart/2005/8/layout/StepDownProcess"/>
    <dgm:cxn modelId="{4D907D23-898E-4716-9A97-D6A8EFF1BD4C}" type="presParOf" srcId="{3786D884-DEA5-409D-8788-D085FF85F5F8}" destId="{80FA60F1-707C-4784-ADE9-AA9C7C0C849B}" srcOrd="8" destOrd="0" presId="urn:microsoft.com/office/officeart/2005/8/layout/StepDownProcess"/>
    <dgm:cxn modelId="{3CA40861-D64C-4F4C-9D2E-0D5DD6E538D5}" type="presParOf" srcId="{80FA60F1-707C-4784-ADE9-AA9C7C0C849B}" destId="{18CB9AD9-5743-42E0-973C-F9A109336964}"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83185A-2A53-4D8C-8F32-C845F2F70CBF}" type="doc">
      <dgm:prSet loTypeId="urn:microsoft.com/office/officeart/2005/8/layout/chevron2" loCatId="list" qsTypeId="urn:microsoft.com/office/officeart/2005/8/quickstyle/simple1" qsCatId="simple" csTypeId="urn:microsoft.com/office/officeart/2005/8/colors/accent0_1" csCatId="mainScheme" phldr="1"/>
      <dgm:spPr/>
      <dgm:t>
        <a:bodyPr/>
        <a:lstStyle/>
        <a:p>
          <a:endParaRPr lang="en-US"/>
        </a:p>
      </dgm:t>
    </dgm:pt>
    <dgm:pt modelId="{758CBA3A-9936-4C67-965C-A8DD3074879B}">
      <dgm:prSet phldrT="[Text]"/>
      <dgm:spPr/>
      <dgm:t>
        <a:bodyPr/>
        <a:lstStyle/>
        <a:p>
          <a:r>
            <a:rPr lang="en-US" dirty="0"/>
            <a:t>A</a:t>
          </a:r>
        </a:p>
      </dgm:t>
      <dgm:extLst>
        <a:ext uri="{E40237B7-FDA0-4F09-8148-C483321AD2D9}">
          <dgm14:cNvPr xmlns:dgm14="http://schemas.microsoft.com/office/drawing/2010/diagram" id="0" name="" title="Group A"/>
        </a:ext>
      </dgm:extLst>
    </dgm:pt>
    <dgm:pt modelId="{39812E31-9C15-4A6C-B8B9-78CE6FB555B1}" type="parTrans" cxnId="{F717B596-7122-4C3F-9238-14763508386B}">
      <dgm:prSet/>
      <dgm:spPr/>
      <dgm:t>
        <a:bodyPr/>
        <a:lstStyle/>
        <a:p>
          <a:endParaRPr lang="en-US"/>
        </a:p>
      </dgm:t>
    </dgm:pt>
    <dgm:pt modelId="{290E9CBE-1634-47AD-B973-508944073D35}" type="sibTrans" cxnId="{F717B596-7122-4C3F-9238-14763508386B}">
      <dgm:prSet/>
      <dgm:spPr/>
      <dgm:t>
        <a:bodyPr/>
        <a:lstStyle/>
        <a:p>
          <a:endParaRPr lang="en-US"/>
        </a:p>
      </dgm:t>
    </dgm:pt>
    <dgm:pt modelId="{E90264E4-81CE-47E1-80E3-2624D8E5DFEE}">
      <dgm:prSet phldrT="[Text]"/>
      <dgm:spPr/>
      <dgm:t>
        <a:bodyPr/>
        <a:lstStyle/>
        <a:p>
          <a:r>
            <a:rPr lang="en-US" dirty="0"/>
            <a:t>Handling missing values</a:t>
          </a:r>
        </a:p>
      </dgm:t>
      <dgm:extLst>
        <a:ext uri="{E40237B7-FDA0-4F09-8148-C483321AD2D9}">
          <dgm14:cNvPr xmlns:dgm14="http://schemas.microsoft.com/office/drawing/2010/diagram" id="0" name="" title="Task 1 and task 2 under group A"/>
        </a:ext>
      </dgm:extLst>
    </dgm:pt>
    <dgm:pt modelId="{79881485-DDC4-4A70-AA7E-393B9FD5747B}" type="parTrans" cxnId="{F3B89C52-602F-49F7-B10E-F3B64BCDF706}">
      <dgm:prSet/>
      <dgm:spPr/>
      <dgm:t>
        <a:bodyPr/>
        <a:lstStyle/>
        <a:p>
          <a:endParaRPr lang="en-US"/>
        </a:p>
      </dgm:t>
    </dgm:pt>
    <dgm:pt modelId="{F41EE2E3-AB57-4E33-8FAD-2DCFFB467FDC}" type="sibTrans" cxnId="{F3B89C52-602F-49F7-B10E-F3B64BCDF706}">
      <dgm:prSet/>
      <dgm:spPr/>
      <dgm:t>
        <a:bodyPr/>
        <a:lstStyle/>
        <a:p>
          <a:endParaRPr lang="en-US"/>
        </a:p>
      </dgm:t>
    </dgm:pt>
    <dgm:pt modelId="{15031D9C-993C-4715-A26F-56D8831933EB}">
      <dgm:prSet phldrT="[Text]"/>
      <dgm:spPr/>
      <dgm:t>
        <a:bodyPr/>
        <a:lstStyle/>
        <a:p>
          <a:r>
            <a:rPr lang="en-US" dirty="0"/>
            <a:t>B</a:t>
          </a:r>
        </a:p>
      </dgm:t>
      <dgm:extLst>
        <a:ext uri="{E40237B7-FDA0-4F09-8148-C483321AD2D9}">
          <dgm14:cNvPr xmlns:dgm14="http://schemas.microsoft.com/office/drawing/2010/diagram" id="0" name="" title="Group B"/>
        </a:ext>
      </dgm:extLst>
    </dgm:pt>
    <dgm:pt modelId="{77530735-8AD3-469C-AEC2-B5B17A08AF65}" type="parTrans" cxnId="{C8C2ADA0-316E-46E3-A4D5-49BD4A9A4B0B}">
      <dgm:prSet/>
      <dgm:spPr/>
      <dgm:t>
        <a:bodyPr/>
        <a:lstStyle/>
        <a:p>
          <a:endParaRPr lang="en-US"/>
        </a:p>
      </dgm:t>
    </dgm:pt>
    <dgm:pt modelId="{FB1D36D5-798A-40AA-91C3-3F3E5AF1A86F}" type="sibTrans" cxnId="{C8C2ADA0-316E-46E3-A4D5-49BD4A9A4B0B}">
      <dgm:prSet/>
      <dgm:spPr/>
      <dgm:t>
        <a:bodyPr/>
        <a:lstStyle/>
        <a:p>
          <a:endParaRPr lang="en-US"/>
        </a:p>
      </dgm:t>
    </dgm:pt>
    <dgm:pt modelId="{07B93839-AE15-473C-B47B-27FA5DBEE4E9}">
      <dgm:prSet phldrT="[Text]"/>
      <dgm:spPr/>
      <dgm:t>
        <a:bodyPr/>
        <a:lstStyle/>
        <a:p>
          <a:r>
            <a:rPr lang="en-US" dirty="0"/>
            <a:t>Handling outliers</a:t>
          </a:r>
        </a:p>
      </dgm:t>
      <dgm:extLst>
        <a:ext uri="{E40237B7-FDA0-4F09-8148-C483321AD2D9}">
          <dgm14:cNvPr xmlns:dgm14="http://schemas.microsoft.com/office/drawing/2010/diagram" id="0" name="" title="Task 1 and task 2 under group B"/>
        </a:ext>
      </dgm:extLst>
    </dgm:pt>
    <dgm:pt modelId="{2BEFC288-C4D1-45AF-B679-7A41333941DE}" type="parTrans" cxnId="{4D38D698-DC6D-4926-9520-43A255B536D4}">
      <dgm:prSet/>
      <dgm:spPr/>
      <dgm:t>
        <a:bodyPr/>
        <a:lstStyle/>
        <a:p>
          <a:endParaRPr lang="en-US"/>
        </a:p>
      </dgm:t>
    </dgm:pt>
    <dgm:pt modelId="{0468DBFC-CB2D-4B3A-AAE7-09352D12344E}" type="sibTrans" cxnId="{4D38D698-DC6D-4926-9520-43A255B536D4}">
      <dgm:prSet/>
      <dgm:spPr/>
      <dgm:t>
        <a:bodyPr/>
        <a:lstStyle/>
        <a:p>
          <a:endParaRPr lang="en-US"/>
        </a:p>
      </dgm:t>
    </dgm:pt>
    <dgm:pt modelId="{2936D842-720E-4365-AD39-F6EAEC441633}">
      <dgm:prSet phldrT="[Text]"/>
      <dgm:spPr/>
      <dgm:t>
        <a:bodyPr/>
        <a:lstStyle/>
        <a:p>
          <a:r>
            <a:rPr lang="en-US" dirty="0"/>
            <a:t>D</a:t>
          </a:r>
        </a:p>
      </dgm:t>
      <dgm:extLst>
        <a:ext uri="{E40237B7-FDA0-4F09-8148-C483321AD2D9}">
          <dgm14:cNvPr xmlns:dgm14="http://schemas.microsoft.com/office/drawing/2010/diagram" id="0" name="" title="Group C"/>
        </a:ext>
      </dgm:extLst>
    </dgm:pt>
    <dgm:pt modelId="{13139645-28B0-41D9-8ED9-DA67D736E51B}" type="parTrans" cxnId="{3A8ECB28-E23B-45B6-8C84-8AF5114507DE}">
      <dgm:prSet/>
      <dgm:spPr/>
      <dgm:t>
        <a:bodyPr/>
        <a:lstStyle/>
        <a:p>
          <a:endParaRPr lang="en-US"/>
        </a:p>
      </dgm:t>
    </dgm:pt>
    <dgm:pt modelId="{96C19FF6-672B-4588-9D93-2A932D4ACF8D}" type="sibTrans" cxnId="{3A8ECB28-E23B-45B6-8C84-8AF5114507DE}">
      <dgm:prSet/>
      <dgm:spPr/>
      <dgm:t>
        <a:bodyPr/>
        <a:lstStyle/>
        <a:p>
          <a:endParaRPr lang="en-US"/>
        </a:p>
      </dgm:t>
    </dgm:pt>
    <dgm:pt modelId="{A05E8D05-15E6-4BEC-B725-D745A48258D3}">
      <dgm:prSet phldrT="[Text]"/>
      <dgm:spPr/>
      <dgm:t>
        <a:bodyPr/>
        <a:lstStyle/>
        <a:p>
          <a:r>
            <a:rPr lang="en-US" dirty="0"/>
            <a:t>Data Summary</a:t>
          </a:r>
        </a:p>
      </dgm:t>
      <dgm:extLst>
        <a:ext uri="{E40237B7-FDA0-4F09-8148-C483321AD2D9}">
          <dgm14:cNvPr xmlns:dgm14="http://schemas.microsoft.com/office/drawing/2010/diagram" id="0" name="" title="Task 1 and task 2 under group C"/>
        </a:ext>
      </dgm:extLst>
    </dgm:pt>
    <dgm:pt modelId="{29C49A6E-36B2-41D1-83D5-6B58713D5DAF}" type="parTrans" cxnId="{EFE22C42-C667-4B7A-8208-6758BAEC1445}">
      <dgm:prSet/>
      <dgm:spPr/>
      <dgm:t>
        <a:bodyPr/>
        <a:lstStyle/>
        <a:p>
          <a:endParaRPr lang="en-US"/>
        </a:p>
      </dgm:t>
    </dgm:pt>
    <dgm:pt modelId="{EA09E308-F440-47C6-8C86-B63BABC170D9}" type="sibTrans" cxnId="{EFE22C42-C667-4B7A-8208-6758BAEC1445}">
      <dgm:prSet/>
      <dgm:spPr/>
      <dgm:t>
        <a:bodyPr/>
        <a:lstStyle/>
        <a:p>
          <a:endParaRPr lang="en-US"/>
        </a:p>
      </dgm:t>
    </dgm:pt>
    <dgm:pt modelId="{D1DCE662-F284-4E43-8B0F-C89DD2E75187}">
      <dgm:prSet phldrT="[Text]"/>
      <dgm:spPr/>
      <dgm:t>
        <a:bodyPr/>
        <a:lstStyle/>
        <a:p>
          <a:r>
            <a:rPr lang="en-US" dirty="0"/>
            <a:t>C</a:t>
          </a:r>
        </a:p>
      </dgm:t>
    </dgm:pt>
    <dgm:pt modelId="{BDDD64E1-A715-4124-B9A4-71A5619435B5}" type="parTrans" cxnId="{8D63B796-ECD7-4F18-9FAA-7EC1B2FBFFBC}">
      <dgm:prSet/>
      <dgm:spPr/>
      <dgm:t>
        <a:bodyPr/>
        <a:lstStyle/>
        <a:p>
          <a:endParaRPr lang="en-IN"/>
        </a:p>
      </dgm:t>
    </dgm:pt>
    <dgm:pt modelId="{19B7DC98-F510-4EAE-A9E2-98BB7F1B3B08}" type="sibTrans" cxnId="{8D63B796-ECD7-4F18-9FAA-7EC1B2FBFFBC}">
      <dgm:prSet/>
      <dgm:spPr/>
      <dgm:t>
        <a:bodyPr/>
        <a:lstStyle/>
        <a:p>
          <a:endParaRPr lang="en-IN"/>
        </a:p>
      </dgm:t>
    </dgm:pt>
    <dgm:pt modelId="{21BA0D8B-2AFD-4232-B424-7173396992B3}">
      <dgm:prSet phldrT="[Text]"/>
      <dgm:spPr/>
      <dgm:t>
        <a:bodyPr/>
        <a:lstStyle/>
        <a:p>
          <a:r>
            <a:rPr lang="en-US" dirty="0"/>
            <a:t>Removing Duplicates</a:t>
          </a:r>
        </a:p>
      </dgm:t>
    </dgm:pt>
    <dgm:pt modelId="{5291D4D8-5E97-4457-9830-4C5220C7CB24}" type="parTrans" cxnId="{DD74C78E-8640-45AA-A788-3A5BAA96D7D1}">
      <dgm:prSet/>
      <dgm:spPr/>
      <dgm:t>
        <a:bodyPr/>
        <a:lstStyle/>
        <a:p>
          <a:endParaRPr lang="en-IN"/>
        </a:p>
      </dgm:t>
    </dgm:pt>
    <dgm:pt modelId="{BD9FCDB4-ED31-4BE4-B9E3-264BBBE29D15}" type="sibTrans" cxnId="{DD74C78E-8640-45AA-A788-3A5BAA96D7D1}">
      <dgm:prSet/>
      <dgm:spPr/>
      <dgm:t>
        <a:bodyPr/>
        <a:lstStyle/>
        <a:p>
          <a:endParaRPr lang="en-IN"/>
        </a:p>
      </dgm:t>
    </dgm:pt>
    <dgm:pt modelId="{E80E23AD-ECAE-46D2-92A5-71CA9074EED7}" type="pres">
      <dgm:prSet presAssocID="{3183185A-2A53-4D8C-8F32-C845F2F70CBF}" presName="linearFlow" presStyleCnt="0">
        <dgm:presLayoutVars>
          <dgm:dir/>
          <dgm:animLvl val="lvl"/>
          <dgm:resizeHandles val="exact"/>
        </dgm:presLayoutVars>
      </dgm:prSet>
      <dgm:spPr/>
    </dgm:pt>
    <dgm:pt modelId="{63DDCCD6-3F31-4095-8E42-5BBFC31B83BE}" type="pres">
      <dgm:prSet presAssocID="{758CBA3A-9936-4C67-965C-A8DD3074879B}" presName="composite" presStyleCnt="0"/>
      <dgm:spPr/>
    </dgm:pt>
    <dgm:pt modelId="{C0AF5CB7-6C4F-49BC-8738-E4DE0AC00B72}" type="pres">
      <dgm:prSet presAssocID="{758CBA3A-9936-4C67-965C-A8DD3074879B}" presName="parentText" presStyleLbl="alignNode1" presStyleIdx="0" presStyleCnt="4">
        <dgm:presLayoutVars>
          <dgm:chMax val="1"/>
          <dgm:bulletEnabled val="1"/>
        </dgm:presLayoutVars>
      </dgm:prSet>
      <dgm:spPr/>
    </dgm:pt>
    <dgm:pt modelId="{0E09DE89-66C0-478D-8170-8F0BC920F1EB}" type="pres">
      <dgm:prSet presAssocID="{758CBA3A-9936-4C67-965C-A8DD3074879B}" presName="descendantText" presStyleLbl="alignAcc1" presStyleIdx="0" presStyleCnt="4">
        <dgm:presLayoutVars>
          <dgm:bulletEnabled val="1"/>
        </dgm:presLayoutVars>
      </dgm:prSet>
      <dgm:spPr/>
    </dgm:pt>
    <dgm:pt modelId="{52E78D13-8FB5-4AEC-B5C0-881B683FCF22}" type="pres">
      <dgm:prSet presAssocID="{290E9CBE-1634-47AD-B973-508944073D35}" presName="sp" presStyleCnt="0"/>
      <dgm:spPr/>
    </dgm:pt>
    <dgm:pt modelId="{E529DD28-A6C8-4185-BA28-3A73741EACF4}" type="pres">
      <dgm:prSet presAssocID="{15031D9C-993C-4715-A26F-56D8831933EB}" presName="composite" presStyleCnt="0"/>
      <dgm:spPr/>
    </dgm:pt>
    <dgm:pt modelId="{29EA1718-F619-46D8-B505-CF1DDA71B8BF}" type="pres">
      <dgm:prSet presAssocID="{15031D9C-993C-4715-A26F-56D8831933EB}" presName="parentText" presStyleLbl="alignNode1" presStyleIdx="1" presStyleCnt="4">
        <dgm:presLayoutVars>
          <dgm:chMax val="1"/>
          <dgm:bulletEnabled val="1"/>
        </dgm:presLayoutVars>
      </dgm:prSet>
      <dgm:spPr/>
    </dgm:pt>
    <dgm:pt modelId="{C96267EA-EF01-411B-8D37-95F44BBB68D3}" type="pres">
      <dgm:prSet presAssocID="{15031D9C-993C-4715-A26F-56D8831933EB}" presName="descendantText" presStyleLbl="alignAcc1" presStyleIdx="1" presStyleCnt="4">
        <dgm:presLayoutVars>
          <dgm:bulletEnabled val="1"/>
        </dgm:presLayoutVars>
      </dgm:prSet>
      <dgm:spPr/>
    </dgm:pt>
    <dgm:pt modelId="{4CCED8E1-297A-4834-9FC1-39D8E59A67B1}" type="pres">
      <dgm:prSet presAssocID="{FB1D36D5-798A-40AA-91C3-3F3E5AF1A86F}" presName="sp" presStyleCnt="0"/>
      <dgm:spPr/>
    </dgm:pt>
    <dgm:pt modelId="{40A5D70A-4CBC-4220-B561-7E856E2B40AA}" type="pres">
      <dgm:prSet presAssocID="{D1DCE662-F284-4E43-8B0F-C89DD2E75187}" presName="composite" presStyleCnt="0"/>
      <dgm:spPr/>
    </dgm:pt>
    <dgm:pt modelId="{C7901DCA-F359-42D9-B33A-689438EDDE68}" type="pres">
      <dgm:prSet presAssocID="{D1DCE662-F284-4E43-8B0F-C89DD2E75187}" presName="parentText" presStyleLbl="alignNode1" presStyleIdx="2" presStyleCnt="4">
        <dgm:presLayoutVars>
          <dgm:chMax val="1"/>
          <dgm:bulletEnabled val="1"/>
        </dgm:presLayoutVars>
      </dgm:prSet>
      <dgm:spPr/>
    </dgm:pt>
    <dgm:pt modelId="{8E57C0F3-B03E-47DD-A546-88EDB2E369B7}" type="pres">
      <dgm:prSet presAssocID="{D1DCE662-F284-4E43-8B0F-C89DD2E75187}" presName="descendantText" presStyleLbl="alignAcc1" presStyleIdx="2" presStyleCnt="4">
        <dgm:presLayoutVars>
          <dgm:bulletEnabled val="1"/>
        </dgm:presLayoutVars>
      </dgm:prSet>
      <dgm:spPr/>
    </dgm:pt>
    <dgm:pt modelId="{B89D5315-55C3-4CB1-B539-C04FA6762F59}" type="pres">
      <dgm:prSet presAssocID="{19B7DC98-F510-4EAE-A9E2-98BB7F1B3B08}" presName="sp" presStyleCnt="0"/>
      <dgm:spPr/>
    </dgm:pt>
    <dgm:pt modelId="{95036E43-6C97-4BF5-8CB3-7871077B6900}" type="pres">
      <dgm:prSet presAssocID="{2936D842-720E-4365-AD39-F6EAEC441633}" presName="composite" presStyleCnt="0"/>
      <dgm:spPr/>
    </dgm:pt>
    <dgm:pt modelId="{E7C44091-B50A-4CB0-98F0-E70A01DD36F4}" type="pres">
      <dgm:prSet presAssocID="{2936D842-720E-4365-AD39-F6EAEC441633}" presName="parentText" presStyleLbl="alignNode1" presStyleIdx="3" presStyleCnt="4">
        <dgm:presLayoutVars>
          <dgm:chMax val="1"/>
          <dgm:bulletEnabled val="1"/>
        </dgm:presLayoutVars>
      </dgm:prSet>
      <dgm:spPr/>
    </dgm:pt>
    <dgm:pt modelId="{68EF0610-07B4-40C7-AD99-F2285099C2E4}" type="pres">
      <dgm:prSet presAssocID="{2936D842-720E-4365-AD39-F6EAEC441633}" presName="descendantText" presStyleLbl="alignAcc1" presStyleIdx="3" presStyleCnt="4">
        <dgm:presLayoutVars>
          <dgm:bulletEnabled val="1"/>
        </dgm:presLayoutVars>
      </dgm:prSet>
      <dgm:spPr/>
    </dgm:pt>
  </dgm:ptLst>
  <dgm:cxnLst>
    <dgm:cxn modelId="{71B43602-5819-468F-A340-DA5A96BA033E}" type="presOf" srcId="{758CBA3A-9936-4C67-965C-A8DD3074879B}" destId="{C0AF5CB7-6C4F-49BC-8738-E4DE0AC00B72}" srcOrd="0" destOrd="0" presId="urn:microsoft.com/office/officeart/2005/8/layout/chevron2"/>
    <dgm:cxn modelId="{4684350B-06FE-48D5-B3C1-163A56F1155A}" type="presOf" srcId="{07B93839-AE15-473C-B47B-27FA5DBEE4E9}" destId="{C96267EA-EF01-411B-8D37-95F44BBB68D3}" srcOrd="0" destOrd="0" presId="urn:microsoft.com/office/officeart/2005/8/layout/chevron2"/>
    <dgm:cxn modelId="{B16F9628-8397-4FE5-BC4D-5FC1A248AC83}" type="presOf" srcId="{15031D9C-993C-4715-A26F-56D8831933EB}" destId="{29EA1718-F619-46D8-B505-CF1DDA71B8BF}" srcOrd="0" destOrd="0" presId="urn:microsoft.com/office/officeart/2005/8/layout/chevron2"/>
    <dgm:cxn modelId="{3A8ECB28-E23B-45B6-8C84-8AF5114507DE}" srcId="{3183185A-2A53-4D8C-8F32-C845F2F70CBF}" destId="{2936D842-720E-4365-AD39-F6EAEC441633}" srcOrd="3" destOrd="0" parTransId="{13139645-28B0-41D9-8ED9-DA67D736E51B}" sibTransId="{96C19FF6-672B-4588-9D93-2A932D4ACF8D}"/>
    <dgm:cxn modelId="{CC2F2B2A-04B7-4809-A4A4-4104809974E6}" type="presOf" srcId="{A05E8D05-15E6-4BEC-B725-D745A48258D3}" destId="{68EF0610-07B4-40C7-AD99-F2285099C2E4}" srcOrd="0" destOrd="0" presId="urn:microsoft.com/office/officeart/2005/8/layout/chevron2"/>
    <dgm:cxn modelId="{EFE22C42-C667-4B7A-8208-6758BAEC1445}" srcId="{2936D842-720E-4365-AD39-F6EAEC441633}" destId="{A05E8D05-15E6-4BEC-B725-D745A48258D3}" srcOrd="0" destOrd="0" parTransId="{29C49A6E-36B2-41D1-83D5-6B58713D5DAF}" sibTransId="{EA09E308-F440-47C6-8C86-B63BABC170D9}"/>
    <dgm:cxn modelId="{B3B75767-F5F8-4491-90D5-5742EB2BC878}" type="presOf" srcId="{E90264E4-81CE-47E1-80E3-2624D8E5DFEE}" destId="{0E09DE89-66C0-478D-8170-8F0BC920F1EB}" srcOrd="0" destOrd="0" presId="urn:microsoft.com/office/officeart/2005/8/layout/chevron2"/>
    <dgm:cxn modelId="{F3B89C52-602F-49F7-B10E-F3B64BCDF706}" srcId="{758CBA3A-9936-4C67-965C-A8DD3074879B}" destId="{E90264E4-81CE-47E1-80E3-2624D8E5DFEE}" srcOrd="0" destOrd="0" parTransId="{79881485-DDC4-4A70-AA7E-393B9FD5747B}" sibTransId="{F41EE2E3-AB57-4E33-8FAD-2DCFFB467FDC}"/>
    <dgm:cxn modelId="{4333FB74-FEDF-4697-9A39-612F6D8B9AB6}" type="presOf" srcId="{2936D842-720E-4365-AD39-F6EAEC441633}" destId="{E7C44091-B50A-4CB0-98F0-E70A01DD36F4}" srcOrd="0" destOrd="0" presId="urn:microsoft.com/office/officeart/2005/8/layout/chevron2"/>
    <dgm:cxn modelId="{5F92077A-D266-43D8-B1E4-282FB69A0EF5}" type="presOf" srcId="{3183185A-2A53-4D8C-8F32-C845F2F70CBF}" destId="{E80E23AD-ECAE-46D2-92A5-71CA9074EED7}" srcOrd="0" destOrd="0" presId="urn:microsoft.com/office/officeart/2005/8/layout/chevron2"/>
    <dgm:cxn modelId="{C5E44D7A-3250-400A-950C-A67971D1CAC7}" type="presOf" srcId="{21BA0D8B-2AFD-4232-B424-7173396992B3}" destId="{8E57C0F3-B03E-47DD-A546-88EDB2E369B7}" srcOrd="0" destOrd="0" presId="urn:microsoft.com/office/officeart/2005/8/layout/chevron2"/>
    <dgm:cxn modelId="{DD74C78E-8640-45AA-A788-3A5BAA96D7D1}" srcId="{D1DCE662-F284-4E43-8B0F-C89DD2E75187}" destId="{21BA0D8B-2AFD-4232-B424-7173396992B3}" srcOrd="0" destOrd="0" parTransId="{5291D4D8-5E97-4457-9830-4C5220C7CB24}" sibTransId="{BD9FCDB4-ED31-4BE4-B9E3-264BBBE29D15}"/>
    <dgm:cxn modelId="{F717B596-7122-4C3F-9238-14763508386B}" srcId="{3183185A-2A53-4D8C-8F32-C845F2F70CBF}" destId="{758CBA3A-9936-4C67-965C-A8DD3074879B}" srcOrd="0" destOrd="0" parTransId="{39812E31-9C15-4A6C-B8B9-78CE6FB555B1}" sibTransId="{290E9CBE-1634-47AD-B973-508944073D35}"/>
    <dgm:cxn modelId="{8D63B796-ECD7-4F18-9FAA-7EC1B2FBFFBC}" srcId="{3183185A-2A53-4D8C-8F32-C845F2F70CBF}" destId="{D1DCE662-F284-4E43-8B0F-C89DD2E75187}" srcOrd="2" destOrd="0" parTransId="{BDDD64E1-A715-4124-B9A4-71A5619435B5}" sibTransId="{19B7DC98-F510-4EAE-A9E2-98BB7F1B3B08}"/>
    <dgm:cxn modelId="{4D38D698-DC6D-4926-9520-43A255B536D4}" srcId="{15031D9C-993C-4715-A26F-56D8831933EB}" destId="{07B93839-AE15-473C-B47B-27FA5DBEE4E9}" srcOrd="0" destOrd="0" parTransId="{2BEFC288-C4D1-45AF-B679-7A41333941DE}" sibTransId="{0468DBFC-CB2D-4B3A-AAE7-09352D12344E}"/>
    <dgm:cxn modelId="{C8C2ADA0-316E-46E3-A4D5-49BD4A9A4B0B}" srcId="{3183185A-2A53-4D8C-8F32-C845F2F70CBF}" destId="{15031D9C-993C-4715-A26F-56D8831933EB}" srcOrd="1" destOrd="0" parTransId="{77530735-8AD3-469C-AEC2-B5B17A08AF65}" sibTransId="{FB1D36D5-798A-40AA-91C3-3F3E5AF1A86F}"/>
    <dgm:cxn modelId="{D2753EB1-2051-4FD2-87D3-B0A9F9D2C118}" type="presOf" srcId="{D1DCE662-F284-4E43-8B0F-C89DD2E75187}" destId="{C7901DCA-F359-42D9-B33A-689438EDDE68}" srcOrd="0" destOrd="0" presId="urn:microsoft.com/office/officeart/2005/8/layout/chevron2"/>
    <dgm:cxn modelId="{135E7873-A46E-4154-8EE3-52AAA60564FD}" type="presParOf" srcId="{E80E23AD-ECAE-46D2-92A5-71CA9074EED7}" destId="{63DDCCD6-3F31-4095-8E42-5BBFC31B83BE}" srcOrd="0" destOrd="0" presId="urn:microsoft.com/office/officeart/2005/8/layout/chevron2"/>
    <dgm:cxn modelId="{A9FAD751-EA16-40A5-97AE-3F69AE5C1837}" type="presParOf" srcId="{63DDCCD6-3F31-4095-8E42-5BBFC31B83BE}" destId="{C0AF5CB7-6C4F-49BC-8738-E4DE0AC00B72}" srcOrd="0" destOrd="0" presId="urn:microsoft.com/office/officeart/2005/8/layout/chevron2"/>
    <dgm:cxn modelId="{D4F1CFD9-FAA1-4448-ABAA-E3FEFCB6CAF1}" type="presParOf" srcId="{63DDCCD6-3F31-4095-8E42-5BBFC31B83BE}" destId="{0E09DE89-66C0-478D-8170-8F0BC920F1EB}" srcOrd="1" destOrd="0" presId="urn:microsoft.com/office/officeart/2005/8/layout/chevron2"/>
    <dgm:cxn modelId="{2E2E534E-4D39-4D42-98E3-8E839879F75B}" type="presParOf" srcId="{E80E23AD-ECAE-46D2-92A5-71CA9074EED7}" destId="{52E78D13-8FB5-4AEC-B5C0-881B683FCF22}" srcOrd="1" destOrd="0" presId="urn:microsoft.com/office/officeart/2005/8/layout/chevron2"/>
    <dgm:cxn modelId="{E68FD358-61E9-4B14-947B-E013AD32E758}" type="presParOf" srcId="{E80E23AD-ECAE-46D2-92A5-71CA9074EED7}" destId="{E529DD28-A6C8-4185-BA28-3A73741EACF4}" srcOrd="2" destOrd="0" presId="urn:microsoft.com/office/officeart/2005/8/layout/chevron2"/>
    <dgm:cxn modelId="{ADDEDC8D-E08F-431C-8144-0F1630B4A0CB}" type="presParOf" srcId="{E529DD28-A6C8-4185-BA28-3A73741EACF4}" destId="{29EA1718-F619-46D8-B505-CF1DDA71B8BF}" srcOrd="0" destOrd="0" presId="urn:microsoft.com/office/officeart/2005/8/layout/chevron2"/>
    <dgm:cxn modelId="{D8DF5C2A-E654-4638-8D6A-DD69C6F02065}" type="presParOf" srcId="{E529DD28-A6C8-4185-BA28-3A73741EACF4}" destId="{C96267EA-EF01-411B-8D37-95F44BBB68D3}" srcOrd="1" destOrd="0" presId="urn:microsoft.com/office/officeart/2005/8/layout/chevron2"/>
    <dgm:cxn modelId="{8CA69AEF-3F6A-4CF3-AA93-E24960786D06}" type="presParOf" srcId="{E80E23AD-ECAE-46D2-92A5-71CA9074EED7}" destId="{4CCED8E1-297A-4834-9FC1-39D8E59A67B1}" srcOrd="3" destOrd="0" presId="urn:microsoft.com/office/officeart/2005/8/layout/chevron2"/>
    <dgm:cxn modelId="{5FC3A185-9ECF-4B3B-A3A0-9EFC7A99A94E}" type="presParOf" srcId="{E80E23AD-ECAE-46D2-92A5-71CA9074EED7}" destId="{40A5D70A-4CBC-4220-B561-7E856E2B40AA}" srcOrd="4" destOrd="0" presId="urn:microsoft.com/office/officeart/2005/8/layout/chevron2"/>
    <dgm:cxn modelId="{1842D967-E6DA-47F9-9516-77C27A6985C4}" type="presParOf" srcId="{40A5D70A-4CBC-4220-B561-7E856E2B40AA}" destId="{C7901DCA-F359-42D9-B33A-689438EDDE68}" srcOrd="0" destOrd="0" presId="urn:microsoft.com/office/officeart/2005/8/layout/chevron2"/>
    <dgm:cxn modelId="{CF9E1C22-4125-4630-A0A9-88E9284D79FA}" type="presParOf" srcId="{40A5D70A-4CBC-4220-B561-7E856E2B40AA}" destId="{8E57C0F3-B03E-47DD-A546-88EDB2E369B7}" srcOrd="1" destOrd="0" presId="urn:microsoft.com/office/officeart/2005/8/layout/chevron2"/>
    <dgm:cxn modelId="{4BFC2D86-4E5B-4AD9-B83F-ABA9D38BA92A}" type="presParOf" srcId="{E80E23AD-ECAE-46D2-92A5-71CA9074EED7}" destId="{B89D5315-55C3-4CB1-B539-C04FA6762F59}" srcOrd="5" destOrd="0" presId="urn:microsoft.com/office/officeart/2005/8/layout/chevron2"/>
    <dgm:cxn modelId="{23553970-4502-4F21-A038-1A6EF7082C03}" type="presParOf" srcId="{E80E23AD-ECAE-46D2-92A5-71CA9074EED7}" destId="{95036E43-6C97-4BF5-8CB3-7871077B6900}" srcOrd="6" destOrd="0" presId="urn:microsoft.com/office/officeart/2005/8/layout/chevron2"/>
    <dgm:cxn modelId="{2BCE6584-740F-4DE0-9BB4-2B4E6DC85A9E}" type="presParOf" srcId="{95036E43-6C97-4BF5-8CB3-7871077B6900}" destId="{E7C44091-B50A-4CB0-98F0-E70A01DD36F4}" srcOrd="0" destOrd="0" presId="urn:microsoft.com/office/officeart/2005/8/layout/chevron2"/>
    <dgm:cxn modelId="{EEBB7F6E-84DC-4C03-95AA-EA05A012B25A}" type="presParOf" srcId="{95036E43-6C97-4BF5-8CB3-7871077B6900}" destId="{68EF0610-07B4-40C7-AD99-F2285099C2E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0CB727-111F-4C80-8B23-D0EF708608C1}">
      <dsp:nvSpPr>
        <dsp:cNvPr id="0" name=""/>
        <dsp:cNvSpPr/>
      </dsp:nvSpPr>
      <dsp:spPr>
        <a:xfrm rot="5400000">
          <a:off x="1278923" y="949751"/>
          <a:ext cx="826554" cy="941003"/>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A376EAC-3FD2-4AB3-BF02-6D7218BDD885}">
      <dsp:nvSpPr>
        <dsp:cNvPr id="0" name=""/>
        <dsp:cNvSpPr/>
      </dsp:nvSpPr>
      <dsp:spPr>
        <a:xfrm>
          <a:off x="1059936" y="33499"/>
          <a:ext cx="1391431" cy="97395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Project Description</a:t>
          </a:r>
        </a:p>
      </dsp:txBody>
      <dsp:txXfrm>
        <a:off x="1107489" y="81052"/>
        <a:ext cx="1296325" cy="878851"/>
      </dsp:txXfrm>
    </dsp:sp>
    <dsp:sp modelId="{55728A2B-2DE9-4029-9CA1-DF83BE298006}">
      <dsp:nvSpPr>
        <dsp:cNvPr id="0" name=""/>
        <dsp:cNvSpPr/>
      </dsp:nvSpPr>
      <dsp:spPr>
        <a:xfrm>
          <a:off x="2451367" y="126388"/>
          <a:ext cx="1011994" cy="787195"/>
        </a:xfrm>
        <a:prstGeom prst="rect">
          <a:avLst/>
        </a:prstGeom>
        <a:noFill/>
        <a:ln>
          <a:noFill/>
        </a:ln>
        <a:effectLst/>
      </dsp:spPr>
      <dsp:style>
        <a:lnRef idx="0">
          <a:scrgbClr r="0" g="0" b="0"/>
        </a:lnRef>
        <a:fillRef idx="0">
          <a:scrgbClr r="0" g="0" b="0"/>
        </a:fillRef>
        <a:effectRef idx="0">
          <a:scrgbClr r="0" g="0" b="0"/>
        </a:effectRef>
        <a:fontRef idx="minor"/>
      </dsp:style>
    </dsp:sp>
    <dsp:sp modelId="{F34B0EDB-5912-4931-B291-81317C03C1C8}">
      <dsp:nvSpPr>
        <dsp:cNvPr id="0" name=""/>
        <dsp:cNvSpPr/>
      </dsp:nvSpPr>
      <dsp:spPr>
        <a:xfrm rot="5400000">
          <a:off x="2432567" y="2043826"/>
          <a:ext cx="826554" cy="941003"/>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76275CB-F85D-458E-8BCA-C452BB62D556}">
      <dsp:nvSpPr>
        <dsp:cNvPr id="0" name=""/>
        <dsp:cNvSpPr/>
      </dsp:nvSpPr>
      <dsp:spPr>
        <a:xfrm>
          <a:off x="2213580" y="1127574"/>
          <a:ext cx="1391431" cy="97395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Approach</a:t>
          </a:r>
        </a:p>
      </dsp:txBody>
      <dsp:txXfrm>
        <a:off x="2261133" y="1175127"/>
        <a:ext cx="1296325" cy="878851"/>
      </dsp:txXfrm>
    </dsp:sp>
    <dsp:sp modelId="{B9871255-8F5C-427D-B39E-0F620DEB7902}">
      <dsp:nvSpPr>
        <dsp:cNvPr id="0" name=""/>
        <dsp:cNvSpPr/>
      </dsp:nvSpPr>
      <dsp:spPr>
        <a:xfrm>
          <a:off x="3605012" y="1220463"/>
          <a:ext cx="1011994" cy="787195"/>
        </a:xfrm>
        <a:prstGeom prst="rect">
          <a:avLst/>
        </a:prstGeom>
        <a:noFill/>
        <a:ln>
          <a:noFill/>
        </a:ln>
        <a:effectLst/>
      </dsp:spPr>
      <dsp:style>
        <a:lnRef idx="0">
          <a:scrgbClr r="0" g="0" b="0"/>
        </a:lnRef>
        <a:fillRef idx="0">
          <a:scrgbClr r="0" g="0" b="0"/>
        </a:fillRef>
        <a:effectRef idx="0">
          <a:scrgbClr r="0" g="0" b="0"/>
        </a:effectRef>
        <a:fontRef idx="minor"/>
      </dsp:style>
    </dsp:sp>
    <dsp:sp modelId="{55F1F610-D140-4D42-AAEB-D12AFAF18609}">
      <dsp:nvSpPr>
        <dsp:cNvPr id="0" name=""/>
        <dsp:cNvSpPr/>
      </dsp:nvSpPr>
      <dsp:spPr>
        <a:xfrm rot="5400000">
          <a:off x="3586212" y="3137902"/>
          <a:ext cx="826554" cy="941003"/>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E7B618-88E9-4162-87FE-801153C7D4E2}">
      <dsp:nvSpPr>
        <dsp:cNvPr id="0" name=""/>
        <dsp:cNvSpPr/>
      </dsp:nvSpPr>
      <dsp:spPr>
        <a:xfrm>
          <a:off x="3367225" y="2221649"/>
          <a:ext cx="1391431" cy="97395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Tech-Stack used</a:t>
          </a:r>
        </a:p>
      </dsp:txBody>
      <dsp:txXfrm>
        <a:off x="3414778" y="2269202"/>
        <a:ext cx="1296325" cy="878851"/>
      </dsp:txXfrm>
    </dsp:sp>
    <dsp:sp modelId="{8657BA5B-3DC5-48BC-9D62-62EEA31155AF}">
      <dsp:nvSpPr>
        <dsp:cNvPr id="0" name=""/>
        <dsp:cNvSpPr/>
      </dsp:nvSpPr>
      <dsp:spPr>
        <a:xfrm>
          <a:off x="4758657" y="2314538"/>
          <a:ext cx="1011994" cy="787195"/>
        </a:xfrm>
        <a:prstGeom prst="rect">
          <a:avLst/>
        </a:prstGeom>
        <a:noFill/>
        <a:ln>
          <a:noFill/>
        </a:ln>
        <a:effectLst/>
      </dsp:spPr>
      <dsp:style>
        <a:lnRef idx="0">
          <a:scrgbClr r="0" g="0" b="0"/>
        </a:lnRef>
        <a:fillRef idx="0">
          <a:scrgbClr r="0" g="0" b="0"/>
        </a:fillRef>
        <a:effectRef idx="0">
          <a:scrgbClr r="0" g="0" b="0"/>
        </a:effectRef>
        <a:fontRef idx="minor"/>
      </dsp:style>
    </dsp:sp>
    <dsp:sp modelId="{3553F6E4-D9EA-4173-808F-8BD9D8C5B45E}">
      <dsp:nvSpPr>
        <dsp:cNvPr id="0" name=""/>
        <dsp:cNvSpPr/>
      </dsp:nvSpPr>
      <dsp:spPr>
        <a:xfrm rot="5400000">
          <a:off x="4739857" y="4231977"/>
          <a:ext cx="826554" cy="941003"/>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FDB14C-5999-4A54-88DA-C9B5DF45CAE5}">
      <dsp:nvSpPr>
        <dsp:cNvPr id="0" name=""/>
        <dsp:cNvSpPr/>
      </dsp:nvSpPr>
      <dsp:spPr>
        <a:xfrm>
          <a:off x="4520870" y="3315724"/>
          <a:ext cx="1391431" cy="97395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Insights</a:t>
          </a:r>
        </a:p>
      </dsp:txBody>
      <dsp:txXfrm>
        <a:off x="4568423" y="3363277"/>
        <a:ext cx="1296325" cy="878851"/>
      </dsp:txXfrm>
    </dsp:sp>
    <dsp:sp modelId="{B014DF03-5C53-4331-86EA-06F8B74C7C95}">
      <dsp:nvSpPr>
        <dsp:cNvPr id="0" name=""/>
        <dsp:cNvSpPr/>
      </dsp:nvSpPr>
      <dsp:spPr>
        <a:xfrm>
          <a:off x="5912302" y="3408613"/>
          <a:ext cx="1011994" cy="787195"/>
        </a:xfrm>
        <a:prstGeom prst="rect">
          <a:avLst/>
        </a:prstGeom>
        <a:noFill/>
        <a:ln>
          <a:noFill/>
        </a:ln>
        <a:effectLst/>
      </dsp:spPr>
      <dsp:style>
        <a:lnRef idx="0">
          <a:scrgbClr r="0" g="0" b="0"/>
        </a:lnRef>
        <a:fillRef idx="0">
          <a:scrgbClr r="0" g="0" b="0"/>
        </a:fillRef>
        <a:effectRef idx="0">
          <a:scrgbClr r="0" g="0" b="0"/>
        </a:effectRef>
        <a:fontRef idx="minor"/>
      </dsp:style>
    </dsp:sp>
    <dsp:sp modelId="{18CB9AD9-5743-42E0-973C-F9A109336964}">
      <dsp:nvSpPr>
        <dsp:cNvPr id="0" name=""/>
        <dsp:cNvSpPr/>
      </dsp:nvSpPr>
      <dsp:spPr>
        <a:xfrm>
          <a:off x="5674515" y="4409799"/>
          <a:ext cx="1391431" cy="97395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Result</a:t>
          </a:r>
        </a:p>
      </dsp:txBody>
      <dsp:txXfrm>
        <a:off x="5722068" y="4457352"/>
        <a:ext cx="1296325" cy="8788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AF5CB7-6C4F-49BC-8738-E4DE0AC00B72}">
      <dsp:nvSpPr>
        <dsp:cNvPr id="0" name=""/>
        <dsp:cNvSpPr/>
      </dsp:nvSpPr>
      <dsp:spPr>
        <a:xfrm rot="5400000">
          <a:off x="-187858" y="189185"/>
          <a:ext cx="1252388" cy="876672"/>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a:t>
          </a:r>
        </a:p>
      </dsp:txBody>
      <dsp:txXfrm rot="-5400000">
        <a:off x="0" y="439663"/>
        <a:ext cx="876672" cy="375716"/>
      </dsp:txXfrm>
    </dsp:sp>
    <dsp:sp modelId="{0E09DE89-66C0-478D-8170-8F0BC920F1EB}">
      <dsp:nvSpPr>
        <dsp:cNvPr id="0" name=""/>
        <dsp:cNvSpPr/>
      </dsp:nvSpPr>
      <dsp:spPr>
        <a:xfrm rot="5400000">
          <a:off x="2438753" y="-1560754"/>
          <a:ext cx="814052" cy="3938215"/>
        </a:xfrm>
        <a:prstGeom prst="round2Same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Handling missing values</a:t>
          </a:r>
        </a:p>
      </dsp:txBody>
      <dsp:txXfrm rot="-5400000">
        <a:off x="876672" y="41066"/>
        <a:ext cx="3898476" cy="734574"/>
      </dsp:txXfrm>
    </dsp:sp>
    <dsp:sp modelId="{29EA1718-F619-46D8-B505-CF1DDA71B8BF}">
      <dsp:nvSpPr>
        <dsp:cNvPr id="0" name=""/>
        <dsp:cNvSpPr/>
      </dsp:nvSpPr>
      <dsp:spPr>
        <a:xfrm rot="5400000">
          <a:off x="-187858" y="1294837"/>
          <a:ext cx="1252388" cy="876672"/>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B</a:t>
          </a:r>
        </a:p>
      </dsp:txBody>
      <dsp:txXfrm rot="-5400000">
        <a:off x="0" y="1545315"/>
        <a:ext cx="876672" cy="375716"/>
      </dsp:txXfrm>
    </dsp:sp>
    <dsp:sp modelId="{C96267EA-EF01-411B-8D37-95F44BBB68D3}">
      <dsp:nvSpPr>
        <dsp:cNvPr id="0" name=""/>
        <dsp:cNvSpPr/>
      </dsp:nvSpPr>
      <dsp:spPr>
        <a:xfrm rot="5400000">
          <a:off x="2438753" y="-455102"/>
          <a:ext cx="814052" cy="3938215"/>
        </a:xfrm>
        <a:prstGeom prst="round2Same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Handling outliers</a:t>
          </a:r>
        </a:p>
      </dsp:txBody>
      <dsp:txXfrm rot="-5400000">
        <a:off x="876672" y="1146718"/>
        <a:ext cx="3898476" cy="734574"/>
      </dsp:txXfrm>
    </dsp:sp>
    <dsp:sp modelId="{C7901DCA-F359-42D9-B33A-689438EDDE68}">
      <dsp:nvSpPr>
        <dsp:cNvPr id="0" name=""/>
        <dsp:cNvSpPr/>
      </dsp:nvSpPr>
      <dsp:spPr>
        <a:xfrm rot="5400000">
          <a:off x="-187858" y="2400490"/>
          <a:ext cx="1252388" cy="876672"/>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C</a:t>
          </a:r>
        </a:p>
      </dsp:txBody>
      <dsp:txXfrm rot="-5400000">
        <a:off x="0" y="2650968"/>
        <a:ext cx="876672" cy="375716"/>
      </dsp:txXfrm>
    </dsp:sp>
    <dsp:sp modelId="{8E57C0F3-B03E-47DD-A546-88EDB2E369B7}">
      <dsp:nvSpPr>
        <dsp:cNvPr id="0" name=""/>
        <dsp:cNvSpPr/>
      </dsp:nvSpPr>
      <dsp:spPr>
        <a:xfrm rot="5400000">
          <a:off x="2438753" y="650550"/>
          <a:ext cx="814052" cy="3938215"/>
        </a:xfrm>
        <a:prstGeom prst="round2Same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Removing Duplicates</a:t>
          </a:r>
        </a:p>
      </dsp:txBody>
      <dsp:txXfrm rot="-5400000">
        <a:off x="876672" y="2252371"/>
        <a:ext cx="3898476" cy="734574"/>
      </dsp:txXfrm>
    </dsp:sp>
    <dsp:sp modelId="{E7C44091-B50A-4CB0-98F0-E70A01DD36F4}">
      <dsp:nvSpPr>
        <dsp:cNvPr id="0" name=""/>
        <dsp:cNvSpPr/>
      </dsp:nvSpPr>
      <dsp:spPr>
        <a:xfrm rot="5400000">
          <a:off x="-187858" y="3506142"/>
          <a:ext cx="1252388" cy="876672"/>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D</a:t>
          </a:r>
        </a:p>
      </dsp:txBody>
      <dsp:txXfrm rot="-5400000">
        <a:off x="0" y="3756620"/>
        <a:ext cx="876672" cy="375716"/>
      </dsp:txXfrm>
    </dsp:sp>
    <dsp:sp modelId="{68EF0610-07B4-40C7-AD99-F2285099C2E4}">
      <dsp:nvSpPr>
        <dsp:cNvPr id="0" name=""/>
        <dsp:cNvSpPr/>
      </dsp:nvSpPr>
      <dsp:spPr>
        <a:xfrm rot="5400000">
          <a:off x="2438753" y="1756202"/>
          <a:ext cx="814052" cy="3938215"/>
        </a:xfrm>
        <a:prstGeom prst="round2Same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Data Summary</a:t>
          </a:r>
        </a:p>
      </dsp:txBody>
      <dsp:txXfrm rot="-5400000">
        <a:off x="876672" y="3358023"/>
        <a:ext cx="3898476" cy="734574"/>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10/22/2024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10/22/2024</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10/22/2024</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10/22/2024</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10/22/2024</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10/22/2024</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10/22/2024</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10/22/2024</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10/22/2024</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10/22/2024</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10/22/2024</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10/22/2024</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10/22/2024</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10/22/2024</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IN" b="1" i="0" dirty="0">
                <a:solidFill>
                  <a:srgbClr val="3C4858"/>
                </a:solidFill>
                <a:effectLst/>
                <a:latin typeface="Manrope"/>
              </a:rPr>
              <a:t>Hiring Process Analytics</a:t>
            </a:r>
          </a:p>
        </p:txBody>
      </p:sp>
      <p:sp>
        <p:nvSpPr>
          <p:cNvPr id="3" name="Subtitle 2"/>
          <p:cNvSpPr>
            <a:spLocks noGrp="1"/>
          </p:cNvSpPr>
          <p:nvPr>
            <p:ph type="subTitle" idx="1"/>
          </p:nvPr>
        </p:nvSpPr>
        <p:spPr/>
        <p:txBody>
          <a:bodyPr/>
          <a:lstStyle/>
          <a:p>
            <a:r>
              <a:rPr lang="en-US" dirty="0"/>
              <a:t>Data Analyst</a:t>
            </a:r>
          </a:p>
          <a:p>
            <a:r>
              <a:rPr lang="en-US" dirty="0"/>
              <a:t>Abhishek Aware.</a:t>
            </a: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dirty="0">
                <a:solidFill>
                  <a:srgbClr val="8492A6"/>
                </a:solidFill>
                <a:effectLst/>
                <a:latin typeface="Manrope"/>
              </a:rPr>
              <a:t>C. Salary Distribution:</a:t>
            </a:r>
            <a:r>
              <a:rPr lang="en-US" b="0" i="0" dirty="0">
                <a:solidFill>
                  <a:srgbClr val="8492A6"/>
                </a:solidFill>
                <a:effectLst/>
                <a:latin typeface="Manrope"/>
              </a:rPr>
              <a:t> Class intervals represent ranges of values, in this case, salary ranges. The class interval is the difference between the upper and lower limits of a class.</a:t>
            </a:r>
            <a:endParaRPr lang="en-US" dirty="0"/>
          </a:p>
        </p:txBody>
      </p:sp>
      <p:graphicFrame>
        <p:nvGraphicFramePr>
          <p:cNvPr id="3" name="Table 2">
            <a:extLst>
              <a:ext uri="{FF2B5EF4-FFF2-40B4-BE49-F238E27FC236}">
                <a16:creationId xmlns:a16="http://schemas.microsoft.com/office/drawing/2014/main" id="{411F4939-D1C9-2EE1-E06E-B480B41ADA5C}"/>
              </a:ext>
            </a:extLst>
          </p:cNvPr>
          <p:cNvGraphicFramePr>
            <a:graphicFrameLocks noGrp="1"/>
          </p:cNvGraphicFramePr>
          <p:nvPr>
            <p:extLst>
              <p:ext uri="{D42A27DB-BD31-4B8C-83A1-F6EECF244321}">
                <p14:modId xmlns:p14="http://schemas.microsoft.com/office/powerpoint/2010/main" val="3028071222"/>
              </p:ext>
            </p:extLst>
          </p:nvPr>
        </p:nvGraphicFramePr>
        <p:xfrm>
          <a:off x="693812" y="1417636"/>
          <a:ext cx="3096344" cy="2371401"/>
        </p:xfrm>
        <a:graphic>
          <a:graphicData uri="http://schemas.openxmlformats.org/drawingml/2006/table">
            <a:tbl>
              <a:tblPr>
                <a:tableStyleId>{073A0DAA-6AF3-43AB-8588-CEC1D06C72B9}</a:tableStyleId>
              </a:tblPr>
              <a:tblGrid>
                <a:gridCol w="1245866">
                  <a:extLst>
                    <a:ext uri="{9D8B030D-6E8A-4147-A177-3AD203B41FA5}">
                      <a16:colId xmlns:a16="http://schemas.microsoft.com/office/drawing/2014/main" val="2709428929"/>
                    </a:ext>
                  </a:extLst>
                </a:gridCol>
                <a:gridCol w="1850478">
                  <a:extLst>
                    <a:ext uri="{9D8B030D-6E8A-4147-A177-3AD203B41FA5}">
                      <a16:colId xmlns:a16="http://schemas.microsoft.com/office/drawing/2014/main" val="3354171073"/>
                    </a:ext>
                  </a:extLst>
                </a:gridCol>
              </a:tblGrid>
              <a:tr h="646746">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Count of salary_class</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17664230"/>
                  </a:ext>
                </a:extLst>
              </a:tr>
              <a:tr h="344931">
                <a:tc>
                  <a:txBody>
                    <a:bodyPr/>
                    <a:lstStyle/>
                    <a:p>
                      <a:pPr algn="l" fontAlgn="b"/>
                      <a:r>
                        <a:rPr lang="en-IN" sz="1400" b="1" u="none" strike="noStrike" dirty="0">
                          <a:effectLst/>
                        </a:rPr>
                        <a:t>Class A</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400" b="1" u="none" strike="noStrike">
                          <a:effectLst/>
                        </a:rPr>
                        <a:t>1369</a:t>
                      </a:r>
                      <a:endParaRPr lang="en-IN" sz="14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18109813"/>
                  </a:ext>
                </a:extLst>
              </a:tr>
              <a:tr h="344931">
                <a:tc>
                  <a:txBody>
                    <a:bodyPr/>
                    <a:lstStyle/>
                    <a:p>
                      <a:pPr algn="l" fontAlgn="b"/>
                      <a:r>
                        <a:rPr lang="en-IN" sz="1400" b="1" u="none" strike="noStrike" dirty="0">
                          <a:effectLst/>
                        </a:rPr>
                        <a:t>Class B</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400" b="1" u="none" strike="noStrike" dirty="0">
                          <a:effectLst/>
                        </a:rPr>
                        <a:t>2181</a:t>
                      </a:r>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97894923"/>
                  </a:ext>
                </a:extLst>
              </a:tr>
              <a:tr h="344931">
                <a:tc>
                  <a:txBody>
                    <a:bodyPr/>
                    <a:lstStyle/>
                    <a:p>
                      <a:pPr algn="l" fontAlgn="b"/>
                      <a:r>
                        <a:rPr lang="en-IN" sz="1400" b="1" u="none" strike="noStrike" dirty="0">
                          <a:effectLst/>
                        </a:rPr>
                        <a:t>Class C</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400" b="1" u="none" strike="noStrike">
                          <a:effectLst/>
                        </a:rPr>
                        <a:t>2202</a:t>
                      </a:r>
                      <a:endParaRPr lang="en-IN" sz="14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30751339"/>
                  </a:ext>
                </a:extLst>
              </a:tr>
              <a:tr h="344931">
                <a:tc>
                  <a:txBody>
                    <a:bodyPr/>
                    <a:lstStyle/>
                    <a:p>
                      <a:pPr algn="l" fontAlgn="b"/>
                      <a:r>
                        <a:rPr lang="en-IN" sz="1400" b="1" u="none" strike="noStrike" dirty="0">
                          <a:effectLst/>
                        </a:rPr>
                        <a:t>Class D</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400" b="1" u="none" strike="noStrike">
                          <a:effectLst/>
                        </a:rPr>
                        <a:t>1410</a:t>
                      </a:r>
                      <a:endParaRPr lang="en-IN" sz="14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59321163"/>
                  </a:ext>
                </a:extLst>
              </a:tr>
              <a:tr h="344931">
                <a:tc>
                  <a:txBody>
                    <a:bodyPr/>
                    <a:lstStyle/>
                    <a:p>
                      <a:pPr algn="l" fontAlgn="b"/>
                      <a:r>
                        <a:rPr lang="en-IN" sz="1400" b="1" u="none" strike="noStrike">
                          <a:effectLst/>
                        </a:rPr>
                        <a:t>Grand Total</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b="1" u="none" strike="noStrike" dirty="0">
                          <a:effectLst/>
                        </a:rPr>
                        <a:t>7162</a:t>
                      </a:r>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20073167"/>
                  </a:ext>
                </a:extLst>
              </a:tr>
            </a:tbl>
          </a:graphicData>
        </a:graphic>
      </p:graphicFrame>
      <p:graphicFrame>
        <p:nvGraphicFramePr>
          <p:cNvPr id="4" name="Chart 3">
            <a:extLst>
              <a:ext uri="{FF2B5EF4-FFF2-40B4-BE49-F238E27FC236}">
                <a16:creationId xmlns:a16="http://schemas.microsoft.com/office/drawing/2014/main" id="{5A966D09-D12C-91FC-107A-279322AB0591}"/>
              </a:ext>
            </a:extLst>
          </p:cNvPr>
          <p:cNvGraphicFramePr>
            <a:graphicFrameLocks/>
          </p:cNvGraphicFramePr>
          <p:nvPr>
            <p:extLst>
              <p:ext uri="{D42A27DB-BD31-4B8C-83A1-F6EECF244321}">
                <p14:modId xmlns:p14="http://schemas.microsoft.com/office/powerpoint/2010/main" val="1920820713"/>
              </p:ext>
            </p:extLst>
          </p:nvPr>
        </p:nvGraphicFramePr>
        <p:xfrm>
          <a:off x="5297196" y="1700808"/>
          <a:ext cx="5909784" cy="46805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a:extLst>
              <a:ext uri="{FF2B5EF4-FFF2-40B4-BE49-F238E27FC236}">
                <a16:creationId xmlns:a16="http://schemas.microsoft.com/office/drawing/2014/main" id="{456E8693-F165-D686-3124-BD35DEEA6A95}"/>
              </a:ext>
            </a:extLst>
          </p:cNvPr>
          <p:cNvGraphicFramePr>
            <a:graphicFrameLocks noGrp="1"/>
          </p:cNvGraphicFramePr>
          <p:nvPr>
            <p:extLst>
              <p:ext uri="{D42A27DB-BD31-4B8C-83A1-F6EECF244321}">
                <p14:modId xmlns:p14="http://schemas.microsoft.com/office/powerpoint/2010/main" val="290777432"/>
              </p:ext>
            </p:extLst>
          </p:nvPr>
        </p:nvGraphicFramePr>
        <p:xfrm>
          <a:off x="692150" y="4293096"/>
          <a:ext cx="3096344" cy="1944216"/>
        </p:xfrm>
        <a:graphic>
          <a:graphicData uri="http://schemas.openxmlformats.org/drawingml/2006/table">
            <a:tbl>
              <a:tblPr>
                <a:tableStyleId>{073A0DAA-6AF3-43AB-8588-CEC1D06C72B9}</a:tableStyleId>
              </a:tblPr>
              <a:tblGrid>
                <a:gridCol w="1245866">
                  <a:extLst>
                    <a:ext uri="{9D8B030D-6E8A-4147-A177-3AD203B41FA5}">
                      <a16:colId xmlns:a16="http://schemas.microsoft.com/office/drawing/2014/main" val="3038271882"/>
                    </a:ext>
                  </a:extLst>
                </a:gridCol>
                <a:gridCol w="1850478">
                  <a:extLst>
                    <a:ext uri="{9D8B030D-6E8A-4147-A177-3AD203B41FA5}">
                      <a16:colId xmlns:a16="http://schemas.microsoft.com/office/drawing/2014/main" val="299101811"/>
                    </a:ext>
                  </a:extLst>
                </a:gridCol>
              </a:tblGrid>
              <a:tr h="486054">
                <a:tc>
                  <a:txBody>
                    <a:bodyPr/>
                    <a:lstStyle/>
                    <a:p>
                      <a:pPr algn="l" fontAlgn="b"/>
                      <a:r>
                        <a:rPr lang="en-IN" sz="1800" b="1" u="none" strike="noStrike" dirty="0">
                          <a:effectLst/>
                        </a:rPr>
                        <a:t>Class A</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a:effectLst/>
                        </a:rPr>
                        <a:t>&lt;=20000</a:t>
                      </a:r>
                      <a:endParaRPr lang="en-IN" sz="18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69112337"/>
                  </a:ext>
                </a:extLst>
              </a:tr>
              <a:tr h="486054">
                <a:tc>
                  <a:txBody>
                    <a:bodyPr/>
                    <a:lstStyle/>
                    <a:p>
                      <a:pPr algn="l" fontAlgn="b"/>
                      <a:r>
                        <a:rPr lang="en-IN" sz="1800" b="1" u="none" strike="noStrike" dirty="0">
                          <a:effectLst/>
                        </a:rPr>
                        <a:t>Class B</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a:effectLst/>
                        </a:rPr>
                        <a:t>&lt;=50000</a:t>
                      </a:r>
                      <a:endParaRPr lang="en-IN" sz="18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12413837"/>
                  </a:ext>
                </a:extLst>
              </a:tr>
              <a:tr h="486054">
                <a:tc>
                  <a:txBody>
                    <a:bodyPr/>
                    <a:lstStyle/>
                    <a:p>
                      <a:pPr algn="l" fontAlgn="b"/>
                      <a:r>
                        <a:rPr lang="en-IN" sz="1800" b="1" u="none" strike="noStrike">
                          <a:effectLst/>
                        </a:rPr>
                        <a:t>Class C</a:t>
                      </a:r>
                      <a:endParaRPr lang="en-IN" sz="18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dirty="0">
                          <a:effectLst/>
                        </a:rPr>
                        <a:t>&lt;=80000</a:t>
                      </a:r>
                      <a:endParaRPr lang="en-IN" sz="18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10956515"/>
                  </a:ext>
                </a:extLst>
              </a:tr>
              <a:tr h="486054">
                <a:tc>
                  <a:txBody>
                    <a:bodyPr/>
                    <a:lstStyle/>
                    <a:p>
                      <a:pPr algn="l" fontAlgn="b"/>
                      <a:r>
                        <a:rPr lang="en-IN" sz="1800" b="1" u="none" strike="noStrike">
                          <a:effectLst/>
                        </a:rPr>
                        <a:t>Class D</a:t>
                      </a:r>
                      <a:endParaRPr lang="en-IN" sz="18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800" b="1" u="none" strike="noStrike" dirty="0">
                          <a:effectLst/>
                        </a:rPr>
                        <a:t>&gt;80000</a:t>
                      </a:r>
                      <a:endParaRPr lang="en-IN" sz="18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56559376"/>
                  </a:ext>
                </a:extLst>
              </a:tr>
            </a:tbl>
          </a:graphicData>
        </a:graphic>
      </p:graphicFrame>
    </p:spTree>
    <p:extLst>
      <p:ext uri="{BB962C8B-B14F-4D97-AF65-F5344CB8AC3E}">
        <p14:creationId xmlns:p14="http://schemas.microsoft.com/office/powerpoint/2010/main" val="22333417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8492A6"/>
                </a:solidFill>
                <a:effectLst/>
                <a:latin typeface="Manrope"/>
              </a:rPr>
              <a:t>D. Departmental Analysis:</a:t>
            </a:r>
            <a:r>
              <a:rPr lang="en-US" b="0" i="0" dirty="0">
                <a:solidFill>
                  <a:srgbClr val="8492A6"/>
                </a:solidFill>
                <a:effectLst/>
                <a:latin typeface="Manrope"/>
              </a:rPr>
              <a:t> Visualizing data through charts and plots is a crucial part of data analysis.</a:t>
            </a:r>
            <a:endParaRPr lang="en-US" dirty="0"/>
          </a:p>
        </p:txBody>
      </p:sp>
      <p:graphicFrame>
        <p:nvGraphicFramePr>
          <p:cNvPr id="3" name="Table 2">
            <a:extLst>
              <a:ext uri="{FF2B5EF4-FFF2-40B4-BE49-F238E27FC236}">
                <a16:creationId xmlns:a16="http://schemas.microsoft.com/office/drawing/2014/main" id="{C7C90DE4-4775-C748-7808-AFD1D8588726}"/>
              </a:ext>
            </a:extLst>
          </p:cNvPr>
          <p:cNvGraphicFramePr>
            <a:graphicFrameLocks noGrp="1"/>
          </p:cNvGraphicFramePr>
          <p:nvPr>
            <p:extLst>
              <p:ext uri="{D42A27DB-BD31-4B8C-83A1-F6EECF244321}">
                <p14:modId xmlns:p14="http://schemas.microsoft.com/office/powerpoint/2010/main" val="712972674"/>
              </p:ext>
            </p:extLst>
          </p:nvPr>
        </p:nvGraphicFramePr>
        <p:xfrm>
          <a:off x="621804" y="1443396"/>
          <a:ext cx="3888432" cy="3388045"/>
        </p:xfrm>
        <a:graphic>
          <a:graphicData uri="http://schemas.openxmlformats.org/drawingml/2006/table">
            <a:tbl>
              <a:tblPr>
                <a:tableStyleId>{073A0DAA-6AF3-43AB-8588-CEC1D06C72B9}</a:tableStyleId>
              </a:tblPr>
              <a:tblGrid>
                <a:gridCol w="2130861">
                  <a:extLst>
                    <a:ext uri="{9D8B030D-6E8A-4147-A177-3AD203B41FA5}">
                      <a16:colId xmlns:a16="http://schemas.microsoft.com/office/drawing/2014/main" val="588742746"/>
                    </a:ext>
                  </a:extLst>
                </a:gridCol>
                <a:gridCol w="1757571">
                  <a:extLst>
                    <a:ext uri="{9D8B030D-6E8A-4147-A177-3AD203B41FA5}">
                      <a16:colId xmlns:a16="http://schemas.microsoft.com/office/drawing/2014/main" val="2508241312"/>
                    </a:ext>
                  </a:extLst>
                </a:gridCol>
              </a:tblGrid>
              <a:tr h="251783">
                <a:tc>
                  <a:txBody>
                    <a:bodyPr/>
                    <a:lstStyle/>
                    <a:p>
                      <a:pPr algn="l" fontAlgn="b"/>
                      <a:r>
                        <a:rPr lang="en-IN" sz="1100" u="none" strike="noStrike">
                          <a:effectLst/>
                        </a:rPr>
                        <a:t>Status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b="1" u="none" strike="noStrike" dirty="0">
                          <a:effectLst/>
                        </a:rPr>
                        <a:t>Hired</a:t>
                      </a:r>
                      <a:endParaRPr lang="en-IN" sz="1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62096471"/>
                  </a:ext>
                </a:extLst>
              </a:tr>
              <a:tr h="251783">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39081837"/>
                  </a:ext>
                </a:extLst>
              </a:tr>
              <a:tr h="329910">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Count of application_id</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4366427"/>
                  </a:ext>
                </a:extLst>
              </a:tr>
              <a:tr h="251783">
                <a:tc>
                  <a:txBody>
                    <a:bodyPr/>
                    <a:lstStyle/>
                    <a:p>
                      <a:pPr algn="l" fontAlgn="b"/>
                      <a:r>
                        <a:rPr lang="en-IN" sz="1200" b="1" u="none" strike="noStrike" dirty="0">
                          <a:effectLst/>
                        </a:rPr>
                        <a:t>Finance Department</a:t>
                      </a:r>
                      <a:endParaRPr lang="en-IN"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dirty="0">
                          <a:effectLst/>
                        </a:rPr>
                        <a:t>176</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66932672"/>
                  </a:ext>
                </a:extLst>
              </a:tr>
              <a:tr h="251783">
                <a:tc>
                  <a:txBody>
                    <a:bodyPr/>
                    <a:lstStyle/>
                    <a:p>
                      <a:pPr algn="l" fontAlgn="b"/>
                      <a:r>
                        <a:rPr lang="en-IN" sz="1200" b="1" u="none" strike="noStrike" dirty="0">
                          <a:effectLst/>
                        </a:rPr>
                        <a:t>General Management</a:t>
                      </a:r>
                      <a:endParaRPr lang="en-IN"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dirty="0">
                          <a:effectLst/>
                        </a:rPr>
                        <a:t>111</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6674151"/>
                  </a:ext>
                </a:extLst>
              </a:tr>
              <a:tr h="288522">
                <a:tc>
                  <a:txBody>
                    <a:bodyPr/>
                    <a:lstStyle/>
                    <a:p>
                      <a:pPr algn="l" fontAlgn="b"/>
                      <a:r>
                        <a:rPr lang="en-IN" sz="1200" b="1" u="none" strike="noStrike" dirty="0">
                          <a:effectLst/>
                        </a:rPr>
                        <a:t>Human Resource Department</a:t>
                      </a:r>
                      <a:endParaRPr lang="en-IN"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dirty="0">
                          <a:effectLst/>
                        </a:rPr>
                        <a:t>70</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79025432"/>
                  </a:ext>
                </a:extLst>
              </a:tr>
              <a:tr h="251783">
                <a:tc>
                  <a:txBody>
                    <a:bodyPr/>
                    <a:lstStyle/>
                    <a:p>
                      <a:pPr algn="l" fontAlgn="b"/>
                      <a:r>
                        <a:rPr lang="en-IN" sz="1200" b="1" u="none" strike="noStrike" dirty="0">
                          <a:effectLst/>
                        </a:rPr>
                        <a:t>Marketing Department</a:t>
                      </a:r>
                      <a:endParaRPr lang="en-IN"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dirty="0">
                          <a:effectLst/>
                        </a:rPr>
                        <a:t>202</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18125911"/>
                  </a:ext>
                </a:extLst>
              </a:tr>
              <a:tr h="251783">
                <a:tc>
                  <a:txBody>
                    <a:bodyPr/>
                    <a:lstStyle/>
                    <a:p>
                      <a:pPr algn="l" fontAlgn="b"/>
                      <a:r>
                        <a:rPr lang="en-IN" sz="1200" b="1" u="none" strike="noStrike" dirty="0">
                          <a:effectLst/>
                        </a:rPr>
                        <a:t>Operations Department</a:t>
                      </a:r>
                      <a:endParaRPr lang="en-IN"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dirty="0">
                          <a:effectLst/>
                        </a:rPr>
                        <a:t>1843</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47461333"/>
                  </a:ext>
                </a:extLst>
              </a:tr>
              <a:tr h="251783">
                <a:tc>
                  <a:txBody>
                    <a:bodyPr/>
                    <a:lstStyle/>
                    <a:p>
                      <a:pPr algn="l" fontAlgn="b"/>
                      <a:r>
                        <a:rPr lang="en-IN" sz="1200" b="1" u="none" strike="noStrike" dirty="0">
                          <a:effectLst/>
                        </a:rPr>
                        <a:t>Production Department</a:t>
                      </a:r>
                      <a:endParaRPr lang="en-IN"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dirty="0">
                          <a:effectLst/>
                        </a:rPr>
                        <a:t>246</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43776928"/>
                  </a:ext>
                </a:extLst>
              </a:tr>
              <a:tr h="251783">
                <a:tc>
                  <a:txBody>
                    <a:bodyPr/>
                    <a:lstStyle/>
                    <a:p>
                      <a:pPr algn="l" fontAlgn="b"/>
                      <a:r>
                        <a:rPr lang="en-IN" sz="1200" b="1" u="none" strike="noStrike">
                          <a:effectLst/>
                        </a:rPr>
                        <a:t>Purchase Department</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dirty="0">
                          <a:effectLst/>
                        </a:rPr>
                        <a:t>230</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98777257"/>
                  </a:ext>
                </a:extLst>
              </a:tr>
              <a:tr h="251783">
                <a:tc>
                  <a:txBody>
                    <a:bodyPr/>
                    <a:lstStyle/>
                    <a:p>
                      <a:pPr algn="l" fontAlgn="b"/>
                      <a:r>
                        <a:rPr lang="en-IN" sz="1200" b="1" u="none" strike="noStrike" dirty="0">
                          <a:effectLst/>
                        </a:rPr>
                        <a:t>Sales Department</a:t>
                      </a:r>
                      <a:endParaRPr lang="en-IN"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dirty="0">
                          <a:effectLst/>
                        </a:rPr>
                        <a:t>484</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80210825"/>
                  </a:ext>
                </a:extLst>
              </a:tr>
              <a:tr h="251783">
                <a:tc>
                  <a:txBody>
                    <a:bodyPr/>
                    <a:lstStyle/>
                    <a:p>
                      <a:pPr algn="l" fontAlgn="b"/>
                      <a:r>
                        <a:rPr lang="en-IN" sz="1200" b="1" u="none" strike="noStrike" dirty="0">
                          <a:effectLst/>
                        </a:rPr>
                        <a:t>Service Department</a:t>
                      </a:r>
                      <a:endParaRPr lang="en-IN"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dirty="0">
                          <a:effectLst/>
                        </a:rPr>
                        <a:t>1330</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52391082"/>
                  </a:ext>
                </a:extLst>
              </a:tr>
              <a:tr h="251783">
                <a:tc>
                  <a:txBody>
                    <a:bodyPr/>
                    <a:lstStyle/>
                    <a:p>
                      <a:pPr algn="l" fontAlgn="b"/>
                      <a:r>
                        <a:rPr lang="en-IN" sz="1200" b="1" u="none" strike="noStrike" dirty="0">
                          <a:effectLst/>
                        </a:rPr>
                        <a:t>Grand Total</a:t>
                      </a:r>
                      <a:endParaRPr lang="en-IN"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dirty="0">
                          <a:effectLst/>
                        </a:rPr>
                        <a:t>4692</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99711"/>
                  </a:ext>
                </a:extLst>
              </a:tr>
            </a:tbl>
          </a:graphicData>
        </a:graphic>
      </p:graphicFrame>
      <p:graphicFrame>
        <p:nvGraphicFramePr>
          <p:cNvPr id="4" name="Chart 3">
            <a:extLst>
              <a:ext uri="{FF2B5EF4-FFF2-40B4-BE49-F238E27FC236}">
                <a16:creationId xmlns:a16="http://schemas.microsoft.com/office/drawing/2014/main" id="{E5091F38-3F66-E145-B41F-B902B89F9737}"/>
              </a:ext>
            </a:extLst>
          </p:cNvPr>
          <p:cNvGraphicFramePr>
            <a:graphicFrameLocks/>
          </p:cNvGraphicFramePr>
          <p:nvPr>
            <p:extLst>
              <p:ext uri="{D42A27DB-BD31-4B8C-83A1-F6EECF244321}">
                <p14:modId xmlns:p14="http://schemas.microsoft.com/office/powerpoint/2010/main" val="3506504683"/>
              </p:ext>
            </p:extLst>
          </p:nvPr>
        </p:nvGraphicFramePr>
        <p:xfrm>
          <a:off x="5014292" y="1187748"/>
          <a:ext cx="6912768" cy="56702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800422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8492A6"/>
                </a:solidFill>
                <a:effectLst/>
                <a:latin typeface="Manrope"/>
              </a:rPr>
              <a:t>E. Position Tier Analysis:</a:t>
            </a:r>
            <a:r>
              <a:rPr lang="en-US" b="0" i="0" dirty="0">
                <a:solidFill>
                  <a:srgbClr val="8492A6"/>
                </a:solidFill>
                <a:effectLst/>
                <a:latin typeface="Manrope"/>
              </a:rPr>
              <a:t> Different positions within a company often have different tiers or levels.</a:t>
            </a:r>
            <a:endParaRPr lang="en-US" dirty="0"/>
          </a:p>
        </p:txBody>
      </p:sp>
      <p:graphicFrame>
        <p:nvGraphicFramePr>
          <p:cNvPr id="3" name="Chart 2">
            <a:extLst>
              <a:ext uri="{FF2B5EF4-FFF2-40B4-BE49-F238E27FC236}">
                <a16:creationId xmlns:a16="http://schemas.microsoft.com/office/drawing/2014/main" id="{80F7E218-CC5F-9CD0-5BDA-FDBF43EA8133}"/>
              </a:ext>
            </a:extLst>
          </p:cNvPr>
          <p:cNvGraphicFramePr>
            <a:graphicFrameLocks/>
          </p:cNvGraphicFramePr>
          <p:nvPr>
            <p:extLst>
              <p:ext uri="{D42A27DB-BD31-4B8C-83A1-F6EECF244321}">
                <p14:modId xmlns:p14="http://schemas.microsoft.com/office/powerpoint/2010/main" val="1675349543"/>
              </p:ext>
            </p:extLst>
          </p:nvPr>
        </p:nvGraphicFramePr>
        <p:xfrm>
          <a:off x="1125860" y="1340768"/>
          <a:ext cx="10801200" cy="55172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986158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sp>
        <p:nvSpPr>
          <p:cNvPr id="14" name="Rectangle: Rounded Corners 13">
            <a:extLst>
              <a:ext uri="{FF2B5EF4-FFF2-40B4-BE49-F238E27FC236}">
                <a16:creationId xmlns:a16="http://schemas.microsoft.com/office/drawing/2014/main" id="{5D472774-9043-005B-2EB9-25E38B5D1103}"/>
              </a:ext>
            </a:extLst>
          </p:cNvPr>
          <p:cNvSpPr/>
          <p:nvPr/>
        </p:nvSpPr>
        <p:spPr>
          <a:xfrm>
            <a:off x="1989956" y="2420888"/>
            <a:ext cx="9793088" cy="43204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1AF36D6D-E6A4-F5C4-AFCA-63AC77559342}"/>
              </a:ext>
            </a:extLst>
          </p:cNvPr>
          <p:cNvSpPr txBox="1"/>
          <p:nvPr/>
        </p:nvSpPr>
        <p:spPr>
          <a:xfrm>
            <a:off x="2494012" y="2492896"/>
            <a:ext cx="8928992" cy="415498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There are a total of </a:t>
            </a:r>
            <a:r>
              <a:rPr kumimoji="0" lang="en-US" altLang="en-US" sz="2400" b="1" i="0" u="none" strike="noStrike" cap="none" normalizeH="0" baseline="0" dirty="0">
                <a:ln>
                  <a:noFill/>
                </a:ln>
                <a:solidFill>
                  <a:schemeClr val="tx1"/>
                </a:solidFill>
                <a:effectLst/>
                <a:latin typeface="Arial" panose="020B0604020202020204" pitchFamily="34" charset="0"/>
              </a:rPr>
              <a:t>4,081 male</a:t>
            </a:r>
            <a:r>
              <a:rPr kumimoji="0" lang="en-US" altLang="en-US" sz="2400" b="0" i="0" u="none" strike="noStrike" cap="none" normalizeH="0" baseline="0" dirty="0">
                <a:ln>
                  <a:noFill/>
                </a:ln>
                <a:solidFill>
                  <a:schemeClr val="tx1"/>
                </a:solidFill>
                <a:effectLst/>
                <a:latin typeface="Arial" panose="020B0604020202020204" pitchFamily="34" charset="0"/>
              </a:rPr>
              <a:t> and </a:t>
            </a:r>
            <a:r>
              <a:rPr kumimoji="0" lang="en-US" altLang="en-US" sz="2400" b="1" i="0" u="none" strike="noStrike" cap="none" normalizeH="0" baseline="0" dirty="0">
                <a:ln>
                  <a:noFill/>
                </a:ln>
                <a:solidFill>
                  <a:schemeClr val="tx1"/>
                </a:solidFill>
                <a:effectLst/>
                <a:latin typeface="Arial" panose="020B0604020202020204" pitchFamily="34" charset="0"/>
              </a:rPr>
              <a:t>2,636 female</a:t>
            </a:r>
            <a:r>
              <a:rPr kumimoji="0" lang="en-US" altLang="en-US" sz="2400" b="0" i="0" u="none" strike="noStrike" cap="none" normalizeH="0" baseline="0" dirty="0">
                <a:ln>
                  <a:noFill/>
                </a:ln>
                <a:solidFill>
                  <a:schemeClr val="tx1"/>
                </a:solidFill>
                <a:effectLst/>
                <a:latin typeface="Arial" panose="020B0604020202020204" pitchFamily="34" charset="0"/>
              </a:rPr>
              <a:t> candidates in the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a:t>
            </a:r>
            <a:r>
              <a:rPr kumimoji="0" lang="en-US" altLang="en-US" sz="2400" b="1" i="0" u="none" strike="noStrike" cap="none" normalizeH="0" baseline="0" dirty="0">
                <a:ln>
                  <a:noFill/>
                </a:ln>
                <a:solidFill>
                  <a:schemeClr val="tx1"/>
                </a:solidFill>
                <a:effectLst/>
                <a:latin typeface="Arial" panose="020B0604020202020204" pitchFamily="34" charset="0"/>
              </a:rPr>
              <a:t>General Management</a:t>
            </a:r>
            <a:r>
              <a:rPr kumimoji="0" lang="en-US" altLang="en-US" sz="2400" b="0" i="0" u="none" strike="noStrike" cap="none" normalizeH="0" baseline="0" dirty="0">
                <a:ln>
                  <a:noFill/>
                </a:ln>
                <a:solidFill>
                  <a:schemeClr val="tx1"/>
                </a:solidFill>
                <a:effectLst/>
                <a:latin typeface="Arial" panose="020B0604020202020204" pitchFamily="34" charset="0"/>
              </a:rPr>
              <a:t> and </a:t>
            </a:r>
            <a:r>
              <a:rPr kumimoji="0" lang="en-US" altLang="en-US" sz="2400" b="1" i="0" u="none" strike="noStrike" cap="none" normalizeH="0" baseline="0" dirty="0">
                <a:ln>
                  <a:noFill/>
                </a:ln>
                <a:solidFill>
                  <a:schemeClr val="tx1"/>
                </a:solidFill>
                <a:effectLst/>
                <a:latin typeface="Arial" panose="020B0604020202020204" pitchFamily="34" charset="0"/>
              </a:rPr>
              <a:t>Purchase</a:t>
            </a:r>
            <a:r>
              <a:rPr kumimoji="0" lang="en-US" altLang="en-US" sz="2400" b="0" i="0" u="none" strike="noStrike" cap="none" normalizeH="0" baseline="0" dirty="0">
                <a:ln>
                  <a:noFill/>
                </a:ln>
                <a:solidFill>
                  <a:schemeClr val="tx1"/>
                </a:solidFill>
                <a:effectLst/>
                <a:latin typeface="Arial" panose="020B0604020202020204" pitchFamily="34" charset="0"/>
              </a:rPr>
              <a:t> departments are the top two in terms of offering the highest salaries.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salary distribution is divided into classes:</a:t>
            </a:r>
          </a:p>
          <a:p>
            <a:pPr lvl="1" eaLnBrk="0" fontAlgn="base" hangingPunct="0">
              <a:spcBef>
                <a:spcPct val="0"/>
              </a:spcBef>
              <a:spcAft>
                <a:spcPct val="0"/>
              </a:spcAft>
              <a:buFontTx/>
              <a:buChar char="•"/>
            </a:pPr>
            <a:r>
              <a:rPr kumimoji="0" lang="en-US" altLang="en-US" sz="2400" b="1" i="0" u="none" strike="noStrike" cap="none" normalizeH="0" baseline="0" dirty="0">
                <a:ln>
                  <a:noFill/>
                </a:ln>
                <a:solidFill>
                  <a:schemeClr val="tx1"/>
                </a:solidFill>
                <a:effectLst/>
                <a:latin typeface="Arial" panose="020B0604020202020204" pitchFamily="34" charset="0"/>
              </a:rPr>
              <a:t>Class B</a:t>
            </a:r>
            <a:r>
              <a:rPr kumimoji="0" lang="en-US" altLang="en-US" sz="2400" b="0" i="0" u="none" strike="noStrike" cap="none" normalizeH="0" baseline="0" dirty="0">
                <a:ln>
                  <a:noFill/>
                </a:ln>
                <a:solidFill>
                  <a:schemeClr val="tx1"/>
                </a:solidFill>
                <a:effectLst/>
                <a:latin typeface="Arial" panose="020B0604020202020204" pitchFamily="34" charset="0"/>
              </a:rPr>
              <a:t>: Salaries up to </a:t>
            </a:r>
            <a:r>
              <a:rPr kumimoji="0" lang="en-US" altLang="en-US" sz="2400" b="1" i="0" u="none" strike="noStrike" cap="none" normalizeH="0" baseline="0" dirty="0">
                <a:ln>
                  <a:noFill/>
                </a:ln>
                <a:solidFill>
                  <a:schemeClr val="tx1"/>
                </a:solidFill>
                <a:effectLst/>
                <a:latin typeface="Arial" panose="020B0604020202020204" pitchFamily="34" charset="0"/>
              </a:rPr>
              <a:t>50,000</a:t>
            </a:r>
            <a:r>
              <a:rPr kumimoji="0" lang="en-US" altLang="en-US" sz="2400" b="0" i="0" u="none" strike="noStrike" cap="none" normalizeH="0" baseline="0" dirty="0">
                <a:ln>
                  <a:noFill/>
                </a:ln>
                <a:solidFill>
                  <a:schemeClr val="tx1"/>
                </a:solidFill>
                <a:effectLst/>
                <a:latin typeface="Arial" panose="020B0604020202020204" pitchFamily="34" charset="0"/>
              </a:rPr>
              <a:t>.</a:t>
            </a:r>
          </a:p>
          <a:p>
            <a:pPr lvl="1" eaLnBrk="0" fontAlgn="base" hangingPunct="0">
              <a:spcBef>
                <a:spcPct val="0"/>
              </a:spcBef>
              <a:spcAft>
                <a:spcPct val="0"/>
              </a:spcAft>
              <a:buFontTx/>
              <a:buChar char="•"/>
            </a:pPr>
            <a:r>
              <a:rPr kumimoji="0" lang="en-US" altLang="en-US" sz="2400" b="1" i="0" u="none" strike="noStrike" cap="none" normalizeH="0" baseline="0" dirty="0">
                <a:ln>
                  <a:noFill/>
                </a:ln>
                <a:solidFill>
                  <a:schemeClr val="tx1"/>
                </a:solidFill>
                <a:effectLst/>
                <a:latin typeface="Arial" panose="020B0604020202020204" pitchFamily="34" charset="0"/>
              </a:rPr>
              <a:t>Class C</a:t>
            </a:r>
            <a:r>
              <a:rPr kumimoji="0" lang="en-US" altLang="en-US" sz="2400" b="0" i="0" u="none" strike="noStrike" cap="none" normalizeH="0" baseline="0" dirty="0">
                <a:ln>
                  <a:noFill/>
                </a:ln>
                <a:solidFill>
                  <a:schemeClr val="tx1"/>
                </a:solidFill>
                <a:effectLst/>
                <a:latin typeface="Arial" panose="020B0604020202020204" pitchFamily="34" charset="0"/>
              </a:rPr>
              <a:t>: Salaries up to </a:t>
            </a:r>
            <a:r>
              <a:rPr kumimoji="0" lang="en-US" altLang="en-US" sz="2400" b="1" i="0" u="none" strike="noStrike" cap="none" normalizeH="0" baseline="0" dirty="0">
                <a:ln>
                  <a:noFill/>
                </a:ln>
                <a:solidFill>
                  <a:schemeClr val="tx1"/>
                </a:solidFill>
                <a:effectLst/>
                <a:latin typeface="Arial" panose="020B0604020202020204" pitchFamily="34" charset="0"/>
              </a:rPr>
              <a:t>80,000</a:t>
            </a:r>
            <a:r>
              <a:rPr kumimoji="0" lang="en-US" altLang="en-US" sz="2400" b="0" i="0" u="none" strike="noStrike" cap="none" normalizeH="0" baseline="0" dirty="0">
                <a:ln>
                  <a:noFill/>
                </a:ln>
                <a:solidFill>
                  <a:schemeClr val="tx1"/>
                </a:solidFill>
                <a:effectLst/>
                <a:latin typeface="Arial" panose="020B0604020202020204" pitchFamily="34" charset="0"/>
              </a:rPr>
              <a:t>.</a:t>
            </a:r>
          </a:p>
          <a:p>
            <a:pPr lvl="1" eaLnBrk="0" fontAlgn="base" hangingPunct="0">
              <a:spcBef>
                <a:spcPct val="0"/>
              </a:spcBef>
              <a:spcAft>
                <a:spcPct val="0"/>
              </a:spcAft>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Both Class B and Class C combined have </a:t>
            </a:r>
            <a:r>
              <a:rPr kumimoji="0" lang="en-US" altLang="en-US" sz="2400" b="1" i="0" u="none" strike="noStrike" cap="none" normalizeH="0" baseline="0" dirty="0">
                <a:ln>
                  <a:noFill/>
                </a:ln>
                <a:solidFill>
                  <a:schemeClr val="tx1"/>
                </a:solidFill>
                <a:effectLst/>
                <a:latin typeface="Arial" panose="020B0604020202020204" pitchFamily="34" charset="0"/>
              </a:rPr>
              <a:t>4,000+ records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majority of applications come from the </a:t>
            </a:r>
            <a:r>
              <a:rPr kumimoji="0" lang="en-US" altLang="en-US" sz="2400" b="1" i="0" u="none" strike="noStrike" cap="none" normalizeH="0" baseline="0" dirty="0">
                <a:ln>
                  <a:noFill/>
                </a:ln>
                <a:solidFill>
                  <a:schemeClr val="tx1"/>
                </a:solidFill>
                <a:effectLst/>
                <a:latin typeface="Arial" panose="020B0604020202020204" pitchFamily="34" charset="0"/>
              </a:rPr>
              <a:t>Operations Department</a:t>
            </a:r>
            <a:r>
              <a:rPr kumimoji="0" lang="en-US" altLang="en-US" sz="2400" b="0" i="0" u="none" strike="noStrike" cap="none" normalizeH="0" baseline="0" dirty="0">
                <a:ln>
                  <a:noFill/>
                </a:ln>
                <a:solidFill>
                  <a:schemeClr val="tx1"/>
                </a:solidFill>
                <a:effectLst/>
                <a:latin typeface="Arial" panose="020B0604020202020204" pitchFamily="34" charset="0"/>
              </a:rPr>
              <a:t>, making it the most common department for job applications.</a:t>
            </a:r>
            <a:endParaRPr lang="en-IN" sz="2400" dirty="0"/>
          </a:p>
        </p:txBody>
      </p:sp>
    </p:spTree>
    <p:extLst>
      <p:ext uri="{BB962C8B-B14F-4D97-AF65-F5344CB8AC3E}">
        <p14:creationId xmlns:p14="http://schemas.microsoft.com/office/powerpoint/2010/main" val="394128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5D472774-9043-005B-2EB9-25E38B5D1103}"/>
              </a:ext>
            </a:extLst>
          </p:cNvPr>
          <p:cNvSpPr/>
          <p:nvPr/>
        </p:nvSpPr>
        <p:spPr>
          <a:xfrm>
            <a:off x="1053852" y="2060848"/>
            <a:ext cx="9793088" cy="43204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2926060" y="2348880"/>
            <a:ext cx="6975303" cy="2959337"/>
          </a:xfrm>
        </p:spPr>
        <p:txBody>
          <a:bodyPr>
            <a:normAutofit/>
          </a:bodyPr>
          <a:lstStyle/>
          <a:p>
            <a:pPr algn="ctr"/>
            <a:r>
              <a:rPr lang="en-US" sz="8000" dirty="0"/>
              <a:t>Thank </a:t>
            </a:r>
            <a:br>
              <a:rPr lang="en-US" sz="8000" dirty="0"/>
            </a:br>
            <a:r>
              <a:rPr lang="en-US" sz="8000" dirty="0"/>
              <a:t>You</a:t>
            </a:r>
          </a:p>
        </p:txBody>
      </p:sp>
    </p:spTree>
    <p:extLst>
      <p:ext uri="{BB962C8B-B14F-4D97-AF65-F5344CB8AC3E}">
        <p14:creationId xmlns:p14="http://schemas.microsoft.com/office/powerpoint/2010/main" val="34696641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EEB0E3F-06C4-7174-FC66-ADDA34D68960}"/>
              </a:ext>
            </a:extLst>
          </p:cNvPr>
          <p:cNvGraphicFramePr/>
          <p:nvPr>
            <p:extLst>
              <p:ext uri="{D42A27DB-BD31-4B8C-83A1-F6EECF244321}">
                <p14:modId xmlns:p14="http://schemas.microsoft.com/office/powerpoint/2010/main" val="3128244059"/>
              </p:ext>
            </p:extLst>
          </p:nvPr>
        </p:nvGraphicFramePr>
        <p:xfrm>
          <a:off x="2422004" y="260648"/>
          <a:ext cx="8125883" cy="5417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4" name="Content Placeholder 3">
            <a:extLst>
              <a:ext uri="{FF2B5EF4-FFF2-40B4-BE49-F238E27FC236}">
                <a16:creationId xmlns:a16="http://schemas.microsoft.com/office/drawing/2014/main" id="{EF56DF8B-EB45-30A3-1936-257AF49E8696}"/>
              </a:ext>
            </a:extLst>
          </p:cNvPr>
          <p:cNvSpPr>
            <a:spLocks noGrp="1"/>
          </p:cNvSpPr>
          <p:nvPr>
            <p:ph idx="1"/>
          </p:nvPr>
        </p:nvSpPr>
        <p:spPr/>
        <p:txBody>
          <a:bodyPr/>
          <a:lstStyle/>
          <a:p>
            <a:r>
              <a:rPr lang="en-US" b="1" dirty="0"/>
              <a:t>Overview</a:t>
            </a:r>
            <a:r>
              <a:rPr lang="en-US" dirty="0"/>
              <a:t>: </a:t>
            </a:r>
          </a:p>
          <a:p>
            <a:pPr lvl="1"/>
            <a:r>
              <a:rPr lang="en-US" dirty="0"/>
              <a:t>Analyzing the hiring process is critical to optimize recruitment strategies and enhance workforce efficiency in a multinational company like Google.</a:t>
            </a:r>
          </a:p>
          <a:p>
            <a:r>
              <a:rPr lang="en-US" b="1" dirty="0"/>
              <a:t>Objective: </a:t>
            </a:r>
          </a:p>
          <a:p>
            <a:pPr lvl="1"/>
            <a:r>
              <a:rPr lang="en-US" dirty="0"/>
              <a:t>To extract meaningful insights from historical hiring data, such as rejection rates, interview success trends, and job vacancy patterns, and provide recommendations for improvement</a:t>
            </a:r>
            <a:r>
              <a:rPr lang="en-US" sz="2000" dirty="0"/>
              <a:t>.</a:t>
            </a:r>
            <a:endParaRPr lang="en-IN" dirty="0"/>
          </a:p>
        </p:txBody>
      </p:sp>
    </p:spTree>
    <p:extLst>
      <p:ext uri="{BB962C8B-B14F-4D97-AF65-F5344CB8AC3E}">
        <p14:creationId xmlns:p14="http://schemas.microsoft.com/office/powerpoint/2010/main" val="5719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Approach</a:t>
            </a:r>
          </a:p>
        </p:txBody>
      </p:sp>
      <p:sp>
        <p:nvSpPr>
          <p:cNvPr id="5" name="Rectangle 2">
            <a:extLst>
              <a:ext uri="{FF2B5EF4-FFF2-40B4-BE49-F238E27FC236}">
                <a16:creationId xmlns:a16="http://schemas.microsoft.com/office/drawing/2014/main" id="{B7119190-6531-95A1-774A-35CB386FFFF2}"/>
              </a:ext>
            </a:extLst>
          </p:cNvPr>
          <p:cNvSpPr>
            <a:spLocks noGrp="1" noChangeArrowheads="1"/>
          </p:cNvSpPr>
          <p:nvPr>
            <p:ph idx="1"/>
          </p:nvPr>
        </p:nvSpPr>
        <p:spPr bwMode="auto">
          <a:xfrm>
            <a:off x="1593436" y="1924130"/>
            <a:ext cx="9444252" cy="3924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 Cleaning and Preparation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65760" lvl="1" indent="0"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Remove duplicates and irrelevant records, ensuring data consistency.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 Filtering and Sorting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65760" lvl="1" indent="0"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Use filters to isolate specific job types, departments, or locations.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Pivot Tables for Aggregation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65760" lvl="1" indent="0"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Summarize key metrics like rejection rates and average time-to-hire using pivot tables.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Charts and Graphs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6576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Generate bar and line charts to display trends in rejections and hiring rates</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067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Tech-stack used:</a:t>
            </a:r>
          </a:p>
        </p:txBody>
      </p:sp>
      <p:sp>
        <p:nvSpPr>
          <p:cNvPr id="6" name="Content Placeholder 5">
            <a:extLst>
              <a:ext uri="{FF2B5EF4-FFF2-40B4-BE49-F238E27FC236}">
                <a16:creationId xmlns:a16="http://schemas.microsoft.com/office/drawing/2014/main" id="{EDE435E9-C719-64FC-4211-726B6AC38E8C}"/>
              </a:ext>
            </a:extLst>
          </p:cNvPr>
          <p:cNvSpPr>
            <a:spLocks noGrp="1"/>
          </p:cNvSpPr>
          <p:nvPr>
            <p:ph sz="half" idx="2"/>
          </p:nvPr>
        </p:nvSpPr>
        <p:spPr>
          <a:xfrm>
            <a:off x="1593436" y="1600200"/>
            <a:ext cx="9782801" cy="4572000"/>
          </a:xfrm>
        </p:spPr>
        <p:txBody>
          <a:bodyPr/>
          <a:lstStyle/>
          <a:p>
            <a:r>
              <a:rPr lang="en-US" b="1" dirty="0"/>
              <a:t>Microsoft Excel 2022</a:t>
            </a:r>
            <a:endParaRPr lang="en-US" dirty="0"/>
          </a:p>
          <a:p>
            <a:pPr>
              <a:buFont typeface="Arial" panose="020B0604020202020204" pitchFamily="34" charset="0"/>
              <a:buChar char="•"/>
            </a:pPr>
            <a:r>
              <a:rPr lang="en-US" b="1" dirty="0"/>
              <a:t>Purpose</a:t>
            </a:r>
            <a:r>
              <a:rPr lang="en-US" dirty="0"/>
              <a:t>: </a:t>
            </a:r>
          </a:p>
          <a:p>
            <a:pPr marL="365760" lvl="1" indent="0">
              <a:buNone/>
            </a:pPr>
            <a:r>
              <a:rPr lang="en-US" dirty="0"/>
              <a:t>  Data cleaning, preliminary exploration, and generating summary statistics and charts. Excel helps in quickly identifying patterns and trends using pivot tables, charts, and basic functions like sorting and filtering. Data visualization.</a:t>
            </a:r>
          </a:p>
          <a:p>
            <a:endParaRPr lang="en-IN" dirty="0"/>
          </a:p>
        </p:txBody>
      </p:sp>
    </p:spTree>
    <p:extLst>
      <p:ext uri="{BB962C8B-B14F-4D97-AF65-F5344CB8AC3E}">
        <p14:creationId xmlns:p14="http://schemas.microsoft.com/office/powerpoint/2010/main" val="259333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p>
        </p:txBody>
      </p:sp>
      <p:graphicFrame>
        <p:nvGraphicFramePr>
          <p:cNvPr id="6" name="Content Placeholder 5" descr="Vertical Chevron List diagram showing 3 groups arranged one below the other with bullet pointed tasks in each group"/>
          <p:cNvGraphicFramePr>
            <a:graphicFrameLocks noGrp="1"/>
          </p:cNvGraphicFramePr>
          <p:nvPr>
            <p:ph sz="half" idx="1"/>
            <p:extLst>
              <p:ext uri="{D42A27DB-BD31-4B8C-83A1-F6EECF244321}">
                <p14:modId xmlns:p14="http://schemas.microsoft.com/office/powerpoint/2010/main" val="749061764"/>
              </p:ext>
            </p:extLst>
          </p:nvPr>
        </p:nvGraphicFramePr>
        <p:xfrm>
          <a:off x="1593850" y="1600200"/>
          <a:ext cx="4814888"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6"/>
          <p:cNvSpPr>
            <a:spLocks noGrp="1"/>
          </p:cNvSpPr>
          <p:nvPr>
            <p:ph sz="half" idx="2"/>
          </p:nvPr>
        </p:nvSpPr>
        <p:spPr/>
        <p:txBody>
          <a:bodyPr/>
          <a:lstStyle/>
          <a:p>
            <a:r>
              <a:rPr lang="en-US" dirty="0"/>
              <a:t>Removed missing value records(</a:t>
            </a:r>
            <a:r>
              <a:rPr lang="en-US" dirty="0" err="1"/>
              <a:t>i:e</a:t>
            </a:r>
            <a:r>
              <a:rPr lang="en-US" dirty="0"/>
              <a:t> 1 row) </a:t>
            </a:r>
          </a:p>
          <a:p>
            <a:r>
              <a:rPr lang="en-US" dirty="0" err="1"/>
              <a:t>Event_name</a:t>
            </a:r>
            <a:r>
              <a:rPr lang="en-US" dirty="0"/>
              <a:t> updated to ‘gender’ column had some ‘-’ records updated to ‘</a:t>
            </a:r>
            <a:r>
              <a:rPr lang="en-IN" sz="2800" b="0" i="0" u="none" strike="noStrike" dirty="0">
                <a:solidFill>
                  <a:srgbClr val="000000"/>
                </a:solidFill>
                <a:effectLst/>
                <a:latin typeface="Calibri" panose="020F0502020204030204" pitchFamily="34" charset="0"/>
              </a:rPr>
              <a:t>Don’t want to say’</a:t>
            </a:r>
            <a:r>
              <a:rPr lang="en-IN" dirty="0"/>
              <a:t> </a:t>
            </a:r>
            <a:endParaRPr lang="en-US" dirty="0"/>
          </a:p>
          <a:p>
            <a:r>
              <a:rPr lang="en-US" dirty="0"/>
              <a:t>Removed outliers 4 found</a:t>
            </a:r>
          </a:p>
          <a:p>
            <a:r>
              <a:rPr lang="en-US" dirty="0"/>
              <a:t>No duplicate record found</a:t>
            </a:r>
          </a:p>
          <a:p>
            <a:r>
              <a:rPr lang="en-US" dirty="0"/>
              <a:t>Total records 7162</a:t>
            </a:r>
          </a:p>
        </p:txBody>
      </p:sp>
    </p:spTree>
    <p:extLst>
      <p:ext uri="{BB962C8B-B14F-4D97-AF65-F5344CB8AC3E}">
        <p14:creationId xmlns:p14="http://schemas.microsoft.com/office/powerpoint/2010/main" val="513726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Insights</a:t>
            </a:r>
          </a:p>
        </p:txBody>
      </p:sp>
    </p:spTree>
    <p:extLst>
      <p:ext uri="{BB962C8B-B14F-4D97-AF65-F5344CB8AC3E}">
        <p14:creationId xmlns:p14="http://schemas.microsoft.com/office/powerpoint/2010/main" val="35209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dirty="0">
                <a:solidFill>
                  <a:srgbClr val="8492A6"/>
                </a:solidFill>
                <a:effectLst/>
                <a:latin typeface="Manrope"/>
              </a:rPr>
              <a:t>A. Hiring Analysis:</a:t>
            </a:r>
            <a:r>
              <a:rPr lang="en-US" b="0" i="0" dirty="0">
                <a:solidFill>
                  <a:srgbClr val="8492A6"/>
                </a:solidFill>
                <a:effectLst/>
                <a:latin typeface="Manrope"/>
              </a:rPr>
              <a:t> The hiring process involves bringing new individuals into the organization for various roles.</a:t>
            </a:r>
            <a:endParaRPr lang="en-US" dirty="0"/>
          </a:p>
        </p:txBody>
      </p:sp>
      <p:graphicFrame>
        <p:nvGraphicFramePr>
          <p:cNvPr id="15" name="Table 14">
            <a:extLst>
              <a:ext uri="{FF2B5EF4-FFF2-40B4-BE49-F238E27FC236}">
                <a16:creationId xmlns:a16="http://schemas.microsoft.com/office/drawing/2014/main" id="{21452338-E6F4-31BB-ADD4-04B36EA348BD}"/>
              </a:ext>
            </a:extLst>
          </p:cNvPr>
          <p:cNvGraphicFramePr>
            <a:graphicFrameLocks noGrp="1"/>
          </p:cNvGraphicFramePr>
          <p:nvPr>
            <p:extLst>
              <p:ext uri="{D42A27DB-BD31-4B8C-83A1-F6EECF244321}">
                <p14:modId xmlns:p14="http://schemas.microsoft.com/office/powerpoint/2010/main" val="1457505520"/>
              </p:ext>
            </p:extLst>
          </p:nvPr>
        </p:nvGraphicFramePr>
        <p:xfrm>
          <a:off x="1125860" y="1422232"/>
          <a:ext cx="3744416" cy="2006768"/>
        </p:xfrm>
        <a:graphic>
          <a:graphicData uri="http://schemas.openxmlformats.org/drawingml/2006/table">
            <a:tbl>
              <a:tblPr>
                <a:tableStyleId>{073A0DAA-6AF3-43AB-8588-CEC1D06C72B9}</a:tableStyleId>
              </a:tblPr>
              <a:tblGrid>
                <a:gridCol w="1591377">
                  <a:extLst>
                    <a:ext uri="{9D8B030D-6E8A-4147-A177-3AD203B41FA5}">
                      <a16:colId xmlns:a16="http://schemas.microsoft.com/office/drawing/2014/main" val="938950962"/>
                    </a:ext>
                  </a:extLst>
                </a:gridCol>
                <a:gridCol w="2153039">
                  <a:extLst>
                    <a:ext uri="{9D8B030D-6E8A-4147-A177-3AD203B41FA5}">
                      <a16:colId xmlns:a16="http://schemas.microsoft.com/office/drawing/2014/main" val="280359648"/>
                    </a:ext>
                  </a:extLst>
                </a:gridCol>
              </a:tblGrid>
              <a:tr h="597559">
                <a:tc>
                  <a:txBody>
                    <a:bodyPr/>
                    <a:lstStyle/>
                    <a:p>
                      <a:pPr algn="l" fontAlgn="b"/>
                      <a:r>
                        <a:rPr lang="en-IN" sz="1100" b="1" u="none" strike="noStrike">
                          <a:effectLst/>
                        </a:rPr>
                        <a:t>Row Labels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a:effectLst/>
                        </a:rPr>
                        <a:t>Count of application_id</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4356658"/>
                  </a:ext>
                </a:extLst>
              </a:tr>
              <a:tr h="318699">
                <a:tc>
                  <a:txBody>
                    <a:bodyPr/>
                    <a:lstStyle/>
                    <a:p>
                      <a:pPr algn="l" fontAlgn="b"/>
                      <a:r>
                        <a:rPr lang="en-IN" sz="1400" b="1" u="none" strike="noStrike" dirty="0">
                          <a:effectLst/>
                        </a:rPr>
                        <a:t>Male</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400" b="1" u="none" strike="noStrike" dirty="0">
                          <a:effectLst/>
                        </a:rPr>
                        <a:t>4081</a:t>
                      </a:r>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4316330"/>
                  </a:ext>
                </a:extLst>
              </a:tr>
              <a:tr h="385855">
                <a:tc>
                  <a:txBody>
                    <a:bodyPr/>
                    <a:lstStyle/>
                    <a:p>
                      <a:pPr algn="l" fontAlgn="b"/>
                      <a:r>
                        <a:rPr lang="en-IN" sz="1400" b="1" u="none" strike="noStrike">
                          <a:effectLst/>
                        </a:rPr>
                        <a:t>Female</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400" b="1" u="none" strike="noStrike" dirty="0">
                          <a:effectLst/>
                        </a:rPr>
                        <a:t>2673</a:t>
                      </a:r>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65972490"/>
                  </a:ext>
                </a:extLst>
              </a:tr>
              <a:tr h="385956">
                <a:tc>
                  <a:txBody>
                    <a:bodyPr/>
                    <a:lstStyle/>
                    <a:p>
                      <a:pPr algn="l" fontAlgn="b"/>
                      <a:r>
                        <a:rPr lang="en-IN" sz="1400" b="1" u="none" strike="noStrike" dirty="0">
                          <a:effectLst/>
                        </a:rPr>
                        <a:t>Don’t want to say</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400" b="1" u="none" strike="noStrike" dirty="0">
                          <a:effectLst/>
                        </a:rPr>
                        <a:t>408</a:t>
                      </a:r>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67565184"/>
                  </a:ext>
                </a:extLst>
              </a:tr>
              <a:tr h="318699">
                <a:tc>
                  <a:txBody>
                    <a:bodyPr/>
                    <a:lstStyle/>
                    <a:p>
                      <a:pPr algn="l" fontAlgn="b"/>
                      <a:r>
                        <a:rPr lang="en-IN" sz="1400" b="1" u="none" strike="noStrike" dirty="0">
                          <a:effectLst/>
                        </a:rPr>
                        <a:t>Grand Total</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400" b="1" u="none" strike="noStrike" dirty="0">
                          <a:effectLst/>
                        </a:rPr>
                        <a:t>7162</a:t>
                      </a:r>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85201076"/>
                  </a:ext>
                </a:extLst>
              </a:tr>
            </a:tbl>
          </a:graphicData>
        </a:graphic>
      </p:graphicFrame>
      <p:graphicFrame>
        <p:nvGraphicFramePr>
          <p:cNvPr id="16" name="Chart 15">
            <a:extLst>
              <a:ext uri="{FF2B5EF4-FFF2-40B4-BE49-F238E27FC236}">
                <a16:creationId xmlns:a16="http://schemas.microsoft.com/office/drawing/2014/main" id="{A36ABEC8-1F36-C8AB-00A7-BACE2EF168C1}"/>
              </a:ext>
            </a:extLst>
          </p:cNvPr>
          <p:cNvGraphicFramePr>
            <a:graphicFrameLocks/>
          </p:cNvGraphicFramePr>
          <p:nvPr>
            <p:extLst>
              <p:ext uri="{D42A27DB-BD31-4B8C-83A1-F6EECF244321}">
                <p14:modId xmlns:p14="http://schemas.microsoft.com/office/powerpoint/2010/main" val="770573017"/>
              </p:ext>
            </p:extLst>
          </p:nvPr>
        </p:nvGraphicFramePr>
        <p:xfrm>
          <a:off x="5662364" y="2396566"/>
          <a:ext cx="4651099" cy="27991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6119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dirty="0">
                <a:solidFill>
                  <a:srgbClr val="8492A6"/>
                </a:solidFill>
                <a:effectLst/>
                <a:latin typeface="Manrope"/>
              </a:rPr>
              <a:t>B. Salary Analysis:</a:t>
            </a:r>
            <a:r>
              <a:rPr lang="en-US" b="0" i="0" dirty="0">
                <a:solidFill>
                  <a:srgbClr val="8492A6"/>
                </a:solidFill>
                <a:effectLst/>
                <a:latin typeface="Manrope"/>
              </a:rPr>
              <a:t> The average salary is calculated by adding up the salaries of a group of employees and then dividing the total by the number of employees.</a:t>
            </a:r>
            <a:endParaRPr lang="en-US" dirty="0"/>
          </a:p>
        </p:txBody>
      </p:sp>
      <p:graphicFrame>
        <p:nvGraphicFramePr>
          <p:cNvPr id="3" name="Table 2">
            <a:extLst>
              <a:ext uri="{FF2B5EF4-FFF2-40B4-BE49-F238E27FC236}">
                <a16:creationId xmlns:a16="http://schemas.microsoft.com/office/drawing/2014/main" id="{8026914E-ED65-D201-6153-815683F6B773}"/>
              </a:ext>
            </a:extLst>
          </p:cNvPr>
          <p:cNvGraphicFramePr>
            <a:graphicFrameLocks noGrp="1"/>
          </p:cNvGraphicFramePr>
          <p:nvPr>
            <p:extLst>
              <p:ext uri="{D42A27DB-BD31-4B8C-83A1-F6EECF244321}">
                <p14:modId xmlns:p14="http://schemas.microsoft.com/office/powerpoint/2010/main" val="465929045"/>
              </p:ext>
            </p:extLst>
          </p:nvPr>
        </p:nvGraphicFramePr>
        <p:xfrm>
          <a:off x="621804" y="1447134"/>
          <a:ext cx="3096344" cy="2808060"/>
        </p:xfrm>
        <a:graphic>
          <a:graphicData uri="http://schemas.openxmlformats.org/drawingml/2006/table">
            <a:tbl>
              <a:tblPr>
                <a:tableStyleId>{073A0DAA-6AF3-43AB-8588-CEC1D06C72B9}</a:tableStyleId>
              </a:tblPr>
              <a:tblGrid>
                <a:gridCol w="1945868">
                  <a:extLst>
                    <a:ext uri="{9D8B030D-6E8A-4147-A177-3AD203B41FA5}">
                      <a16:colId xmlns:a16="http://schemas.microsoft.com/office/drawing/2014/main" val="3043674669"/>
                    </a:ext>
                  </a:extLst>
                </a:gridCol>
                <a:gridCol w="1150476">
                  <a:extLst>
                    <a:ext uri="{9D8B030D-6E8A-4147-A177-3AD203B41FA5}">
                      <a16:colId xmlns:a16="http://schemas.microsoft.com/office/drawing/2014/main" val="488179876"/>
                    </a:ext>
                  </a:extLst>
                </a:gridCol>
              </a:tblGrid>
              <a:tr h="397690">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1100" u="none" strike="noStrike">
                          <a:effectLst/>
                        </a:rPr>
                        <a:t>Average of Offered Salary</a:t>
                      </a:r>
                      <a:endParaRPr lang="en-IN" sz="1100" b="1"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677571486"/>
                  </a:ext>
                </a:extLst>
              </a:tr>
              <a:tr h="230366">
                <a:tc>
                  <a:txBody>
                    <a:bodyPr/>
                    <a:lstStyle/>
                    <a:p>
                      <a:pPr algn="l" fontAlgn="b"/>
                      <a:r>
                        <a:rPr lang="en-IN" sz="1200" b="1" u="none" strike="noStrike" dirty="0">
                          <a:effectLst/>
                        </a:rPr>
                        <a:t>Finance Department</a:t>
                      </a:r>
                      <a:endParaRPr lang="en-IN" sz="12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IN" sz="1200" b="1" u="none" strike="noStrike" dirty="0">
                          <a:effectLst/>
                        </a:rPr>
                        <a:t>49628.01</a:t>
                      </a:r>
                      <a:endParaRPr lang="en-IN" sz="12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914324219"/>
                  </a:ext>
                </a:extLst>
              </a:tr>
              <a:tr h="201682">
                <a:tc>
                  <a:txBody>
                    <a:bodyPr/>
                    <a:lstStyle/>
                    <a:p>
                      <a:pPr algn="l" fontAlgn="b"/>
                      <a:r>
                        <a:rPr lang="en-IN" sz="1200" b="1" u="none" strike="noStrike" dirty="0">
                          <a:effectLst/>
                        </a:rPr>
                        <a:t>General Management</a:t>
                      </a:r>
                      <a:endParaRPr lang="en-IN" sz="12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IN" sz="1200" b="1" u="none" strike="noStrike" dirty="0">
                          <a:effectLst/>
                        </a:rPr>
                        <a:t>55295.29</a:t>
                      </a:r>
                      <a:endParaRPr lang="en-IN" sz="12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71461079"/>
                  </a:ext>
                </a:extLst>
              </a:tr>
              <a:tr h="216024">
                <a:tc>
                  <a:txBody>
                    <a:bodyPr/>
                    <a:lstStyle/>
                    <a:p>
                      <a:pPr algn="l" fontAlgn="b"/>
                      <a:r>
                        <a:rPr lang="en-IN" sz="1200" b="1" u="none" strike="noStrike" dirty="0">
                          <a:effectLst/>
                        </a:rPr>
                        <a:t>Human Resource Department</a:t>
                      </a:r>
                      <a:endParaRPr lang="en-IN" sz="12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IN" sz="1200" b="1" u="none" strike="noStrike" dirty="0">
                          <a:effectLst/>
                        </a:rPr>
                        <a:t>49002.28</a:t>
                      </a:r>
                      <a:endParaRPr lang="en-IN" sz="12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910212279"/>
                  </a:ext>
                </a:extLst>
              </a:tr>
              <a:tr h="230366">
                <a:tc>
                  <a:txBody>
                    <a:bodyPr/>
                    <a:lstStyle/>
                    <a:p>
                      <a:pPr algn="l" fontAlgn="b"/>
                      <a:r>
                        <a:rPr lang="en-IN" sz="1200" b="1" u="none" strike="noStrike" dirty="0">
                          <a:effectLst/>
                        </a:rPr>
                        <a:t>Marketing Department</a:t>
                      </a:r>
                      <a:endParaRPr lang="en-IN" sz="12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IN" sz="1200" b="1" u="none" strike="noStrike" dirty="0">
                          <a:effectLst/>
                        </a:rPr>
                        <a:t>48489.94</a:t>
                      </a:r>
                      <a:endParaRPr lang="en-IN" sz="12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828635088"/>
                  </a:ext>
                </a:extLst>
              </a:tr>
              <a:tr h="230366">
                <a:tc>
                  <a:txBody>
                    <a:bodyPr/>
                    <a:lstStyle/>
                    <a:p>
                      <a:pPr algn="l" fontAlgn="b"/>
                      <a:r>
                        <a:rPr lang="en-IN" sz="1200" b="1" u="none" strike="noStrike" dirty="0">
                          <a:effectLst/>
                        </a:rPr>
                        <a:t>Operations Department</a:t>
                      </a:r>
                      <a:endParaRPr lang="en-IN" sz="12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IN" sz="1200" b="1" u="none" strike="noStrike" dirty="0">
                          <a:effectLst/>
                        </a:rPr>
                        <a:t>49151.35</a:t>
                      </a:r>
                      <a:endParaRPr lang="en-IN" sz="12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925795721"/>
                  </a:ext>
                </a:extLst>
              </a:tr>
              <a:tr h="230366">
                <a:tc>
                  <a:txBody>
                    <a:bodyPr/>
                    <a:lstStyle/>
                    <a:p>
                      <a:pPr algn="l" fontAlgn="b"/>
                      <a:r>
                        <a:rPr lang="en-IN" sz="1200" b="1" u="none" strike="noStrike" dirty="0">
                          <a:effectLst/>
                        </a:rPr>
                        <a:t>Production Department</a:t>
                      </a:r>
                      <a:endParaRPr lang="en-IN" sz="12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IN" sz="1200" b="1" u="none" strike="noStrike" dirty="0">
                          <a:effectLst/>
                        </a:rPr>
                        <a:t>49448.48</a:t>
                      </a:r>
                      <a:endParaRPr lang="en-IN" sz="12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305184109"/>
                  </a:ext>
                </a:extLst>
              </a:tr>
              <a:tr h="230366">
                <a:tc>
                  <a:txBody>
                    <a:bodyPr/>
                    <a:lstStyle/>
                    <a:p>
                      <a:pPr algn="l" fontAlgn="b"/>
                      <a:r>
                        <a:rPr lang="en-IN" sz="1200" b="1" u="none" strike="noStrike" dirty="0">
                          <a:effectLst/>
                        </a:rPr>
                        <a:t>Purchase Department</a:t>
                      </a:r>
                      <a:endParaRPr lang="en-IN" sz="12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IN" sz="1200" b="1" u="none" strike="noStrike" dirty="0">
                          <a:effectLst/>
                        </a:rPr>
                        <a:t>52564.77</a:t>
                      </a:r>
                      <a:endParaRPr lang="en-IN" sz="12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576300883"/>
                  </a:ext>
                </a:extLst>
              </a:tr>
              <a:tr h="230366">
                <a:tc>
                  <a:txBody>
                    <a:bodyPr/>
                    <a:lstStyle/>
                    <a:p>
                      <a:pPr algn="l" fontAlgn="b"/>
                      <a:r>
                        <a:rPr lang="en-IN" sz="1200" b="1" u="none" strike="noStrike" dirty="0">
                          <a:effectLst/>
                        </a:rPr>
                        <a:t>Sales Department</a:t>
                      </a:r>
                      <a:endParaRPr lang="en-IN" sz="12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IN" sz="1200" b="1" u="none" strike="noStrike" dirty="0">
                          <a:effectLst/>
                        </a:rPr>
                        <a:t>49261.25</a:t>
                      </a:r>
                      <a:endParaRPr lang="en-IN" sz="12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827747146"/>
                  </a:ext>
                </a:extLst>
              </a:tr>
              <a:tr h="230366">
                <a:tc>
                  <a:txBody>
                    <a:bodyPr/>
                    <a:lstStyle/>
                    <a:p>
                      <a:pPr algn="l" fontAlgn="b"/>
                      <a:r>
                        <a:rPr lang="en-IN" sz="1200" b="1" u="none" strike="noStrike" dirty="0">
                          <a:effectLst/>
                        </a:rPr>
                        <a:t>Service Department</a:t>
                      </a:r>
                      <a:endParaRPr lang="en-IN" sz="12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IN" sz="1200" b="1" u="none" strike="noStrike" dirty="0">
                          <a:effectLst/>
                        </a:rPr>
                        <a:t>50554.24</a:t>
                      </a:r>
                      <a:endParaRPr lang="en-IN" sz="12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460511074"/>
                  </a:ext>
                </a:extLst>
              </a:tr>
              <a:tr h="230366">
                <a:tc>
                  <a:txBody>
                    <a:bodyPr/>
                    <a:lstStyle/>
                    <a:p>
                      <a:pPr algn="l" fontAlgn="b"/>
                      <a:r>
                        <a:rPr lang="en-IN" sz="1200" b="1" u="none" strike="noStrike" dirty="0">
                          <a:effectLst/>
                        </a:rPr>
                        <a:t>Grand Total</a:t>
                      </a:r>
                      <a:endParaRPr lang="en-IN" sz="1200" b="1"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IN" sz="1200" b="1" u="none" strike="noStrike" dirty="0">
                          <a:effectLst/>
                        </a:rPr>
                        <a:t>49872.37</a:t>
                      </a:r>
                      <a:endParaRPr lang="en-IN" sz="12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75698918"/>
                  </a:ext>
                </a:extLst>
              </a:tr>
            </a:tbl>
          </a:graphicData>
        </a:graphic>
      </p:graphicFrame>
      <p:graphicFrame>
        <p:nvGraphicFramePr>
          <p:cNvPr id="4" name="Table 3">
            <a:extLst>
              <a:ext uri="{FF2B5EF4-FFF2-40B4-BE49-F238E27FC236}">
                <a16:creationId xmlns:a16="http://schemas.microsoft.com/office/drawing/2014/main" id="{36B56DAE-ED49-FD1E-71B3-6F190CA7B8BC}"/>
              </a:ext>
            </a:extLst>
          </p:cNvPr>
          <p:cNvGraphicFramePr>
            <a:graphicFrameLocks noGrp="1"/>
          </p:cNvGraphicFramePr>
          <p:nvPr>
            <p:extLst>
              <p:ext uri="{D42A27DB-BD31-4B8C-83A1-F6EECF244321}">
                <p14:modId xmlns:p14="http://schemas.microsoft.com/office/powerpoint/2010/main" val="1425732290"/>
              </p:ext>
            </p:extLst>
          </p:nvPr>
        </p:nvGraphicFramePr>
        <p:xfrm>
          <a:off x="783162" y="4669968"/>
          <a:ext cx="2358922" cy="1079349"/>
        </p:xfrm>
        <a:graphic>
          <a:graphicData uri="http://schemas.openxmlformats.org/drawingml/2006/table">
            <a:tbl>
              <a:tblPr>
                <a:tableStyleId>{073A0DAA-6AF3-43AB-8588-CEC1D06C72B9}</a:tableStyleId>
              </a:tblPr>
              <a:tblGrid>
                <a:gridCol w="2358922">
                  <a:extLst>
                    <a:ext uri="{9D8B030D-6E8A-4147-A177-3AD203B41FA5}">
                      <a16:colId xmlns:a16="http://schemas.microsoft.com/office/drawing/2014/main" val="4269021963"/>
                    </a:ext>
                  </a:extLst>
                </a:gridCol>
              </a:tblGrid>
              <a:tr h="559232">
                <a:tc>
                  <a:txBody>
                    <a:bodyPr/>
                    <a:lstStyle/>
                    <a:p>
                      <a:pPr algn="l" fontAlgn="b"/>
                      <a:r>
                        <a:rPr lang="en-IN" sz="1400" b="1" u="none" strike="noStrike" dirty="0">
                          <a:effectLst/>
                        </a:rPr>
                        <a:t>Average of Offered Salary</a:t>
                      </a:r>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80586128"/>
                  </a:ext>
                </a:extLst>
              </a:tr>
              <a:tr h="520117">
                <a:tc>
                  <a:txBody>
                    <a:bodyPr/>
                    <a:lstStyle/>
                    <a:p>
                      <a:pPr algn="r" fontAlgn="b"/>
                      <a:r>
                        <a:rPr lang="en-IN" sz="2000" b="1" u="none" strike="noStrike" dirty="0">
                          <a:effectLst/>
                        </a:rPr>
                        <a:t>49872.36833</a:t>
                      </a:r>
                      <a:endParaRPr lang="en-IN" sz="20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24881455"/>
                  </a:ext>
                </a:extLst>
              </a:tr>
            </a:tbl>
          </a:graphicData>
        </a:graphic>
      </p:graphicFrame>
      <p:graphicFrame>
        <p:nvGraphicFramePr>
          <p:cNvPr id="5" name="Chart 4">
            <a:extLst>
              <a:ext uri="{FF2B5EF4-FFF2-40B4-BE49-F238E27FC236}">
                <a16:creationId xmlns:a16="http://schemas.microsoft.com/office/drawing/2014/main" id="{1E53571D-9FA0-AABC-F986-0381041A0A00}"/>
              </a:ext>
            </a:extLst>
          </p:cNvPr>
          <p:cNvGraphicFramePr>
            <a:graphicFrameLocks/>
          </p:cNvGraphicFramePr>
          <p:nvPr>
            <p:extLst>
              <p:ext uri="{D42A27DB-BD31-4B8C-83A1-F6EECF244321}">
                <p14:modId xmlns:p14="http://schemas.microsoft.com/office/powerpoint/2010/main" val="475017788"/>
              </p:ext>
            </p:extLst>
          </p:nvPr>
        </p:nvGraphicFramePr>
        <p:xfrm>
          <a:off x="4078188" y="1124745"/>
          <a:ext cx="7848872" cy="691276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554273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127</TotalTime>
  <Words>600</Words>
  <Application>Microsoft Office PowerPoint</Application>
  <PresentationFormat>Custom</PresentationFormat>
  <Paragraphs>135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Euphemia</vt:lpstr>
      <vt:lpstr>Manrope</vt:lpstr>
      <vt:lpstr>Math 16x9</vt:lpstr>
      <vt:lpstr>Hiring Process Analytics</vt:lpstr>
      <vt:lpstr>PowerPoint Presentation</vt:lpstr>
      <vt:lpstr>Project Description</vt:lpstr>
      <vt:lpstr>Project Approach</vt:lpstr>
      <vt:lpstr>Tech-stack used:</vt:lpstr>
      <vt:lpstr>Data Preprocessing</vt:lpstr>
      <vt:lpstr>Insights</vt:lpstr>
      <vt:lpstr>A. Hiring Analysis: The hiring process involves bringing new individuals into the organization for various roles.</vt:lpstr>
      <vt:lpstr>B. Salary Analysis: The average salary is calculated by adding up the salaries of a group of employees and then dividing the total by the number of employees.</vt:lpstr>
      <vt:lpstr>C. Salary Distribution: Class intervals represent ranges of values, in this case, salary ranges. The class interval is the difference between the upper and lower limits of a class.</vt:lpstr>
      <vt:lpstr>D. Departmental Analysis: Visualizing data through charts and plots is a crucial part of data analysis.</vt:lpstr>
      <vt:lpstr>E. Position Tier Analysis: Different positions within a company often have different tiers or levels.</vt:lpstr>
      <vt:lpstr>Result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aginneq</dc:creator>
  <cp:lastModifiedBy>aginneq</cp:lastModifiedBy>
  <cp:revision>9</cp:revision>
  <dcterms:created xsi:type="dcterms:W3CDTF">2024-10-22T08:07:42Z</dcterms:created>
  <dcterms:modified xsi:type="dcterms:W3CDTF">2024-10-22T10:16:10Z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