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323" r:id="rId8"/>
    <p:sldId id="281" r:id="rId9"/>
    <p:sldId id="282" r:id="rId10"/>
    <p:sldId id="324" r:id="rId11"/>
    <p:sldId id="325" r:id="rId12"/>
    <p:sldId id="326" r:id="rId13"/>
    <p:sldId id="327" r:id="rId14"/>
    <p:sldId id="328" r:id="rId15"/>
    <p:sldId id="329" r:id="rId16"/>
    <p:sldId id="330" r:id="rId17"/>
    <p:sldId id="314"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1F2C8F"/>
    <a:srgbClr val="202C8F"/>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4" d="100"/>
          <a:sy n="74" d="100"/>
        </p:scale>
        <p:origin x="312"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07FBA-5BEE-0E71-424B-0447B20461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D9F03D-F1C5-EF39-CEA5-FCFBA1600FB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80614F4-3A72-9B19-101B-C90606F3EE4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4373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CF5F8-EFAD-F6E7-9AE1-EA6AA029DF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72830C-953D-6C64-63EC-1F4EE866D63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4ADA44-5935-0FBE-9821-3F7293D04CD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86785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BFF53-3AFA-6E7D-B842-980D29870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F8B4D-A07E-D50C-0933-907379B59A2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A5307DA-7C94-D009-2A4D-96430C46A9F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093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289A3-453A-7FA5-05C7-01C9F1560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4172AD-2A68-CCC6-1CA8-3BFAC8B3CBC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C359EFC-334D-C633-2167-A1F103A7F53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2888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6A322-2ED2-47B8-7E13-571D0AE88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7F4F4-EF63-BDBB-BCCC-47597693D09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7882DF7-59E8-367C-4D39-703A3BAA969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6299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31D5D-D8CE-115A-CFE6-2FD2448A4F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9BFDF-67F7-1EA2-9603-836407D82D7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B4B8AA9-A754-B3FF-15DF-E4A88060200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8917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FB7BD-E85C-99E0-5776-B72395246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524E1-E25E-63B9-A43D-C66EAB30746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55078A5-9D19-1DE3-ED5B-3D379850E2A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4366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8C3E1-ABD4-15B1-3EFB-5237703BCA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4459BC-912F-B2AE-A460-2C172A6591F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8387A06-6E9D-1283-BD9D-108C463119A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10485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boUFIWLoBAwvILG2OiTlF3-_51fx87g-/edit?usp=sharing&amp;ouid=106287796857122184484&amp;rtpof=true&amp;sd=tru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5</a:t>
            </a:r>
            <a:br>
              <a:rPr lang="en-US" dirty="0"/>
            </a:br>
            <a:r>
              <a:rPr lang="en-US" dirty="0"/>
              <a:t>IMDB Movie analysis</a:t>
            </a:r>
            <a:br>
              <a:rPr lang="en-US" dirty="0"/>
            </a:br>
            <a:br>
              <a:rPr lang="en-US" dirty="0"/>
            </a:br>
            <a:r>
              <a:rPr lang="en-US" sz="2000" b="0" dirty="0"/>
              <a:t>from Abhishek Aware</a:t>
            </a:r>
            <a:endParaRPr lang="en-US" b="0" dirty="0"/>
          </a:p>
        </p:txBody>
      </p:sp>
      <p:sp>
        <p:nvSpPr>
          <p:cNvPr id="3" name="TextBox 2">
            <a:extLst>
              <a:ext uri="{FF2B5EF4-FFF2-40B4-BE49-F238E27FC236}">
                <a16:creationId xmlns:a16="http://schemas.microsoft.com/office/drawing/2014/main" id="{7ED02AEA-9DB0-3034-402D-2F90A0BE622E}"/>
              </a:ext>
            </a:extLst>
          </p:cNvPr>
          <p:cNvSpPr txBox="1"/>
          <p:nvPr/>
        </p:nvSpPr>
        <p:spPr>
          <a:xfrm>
            <a:off x="1662546" y="5469953"/>
            <a:ext cx="8551718" cy="923330"/>
          </a:xfrm>
          <a:prstGeom prst="rect">
            <a:avLst/>
          </a:prstGeom>
          <a:noFill/>
        </p:spPr>
        <p:txBody>
          <a:bodyPr wrap="square" rtlCol="0">
            <a:spAutoFit/>
          </a:bodyPr>
          <a:lstStyle/>
          <a:p>
            <a:r>
              <a:rPr lang="en-IN" dirty="0">
                <a:solidFill>
                  <a:srgbClr val="FDFBF6"/>
                </a:solidFill>
              </a:rPr>
              <a:t>Excel sheet Hyperlink-</a:t>
            </a:r>
          </a:p>
          <a:p>
            <a:r>
              <a:rPr lang="en-IN" dirty="0">
                <a:solidFill>
                  <a:srgbClr val="FDFBF6"/>
                </a:solidFill>
                <a:highlight>
                  <a:srgbClr val="FFFF00"/>
                </a:highlight>
                <a:hlinkClick r:id="rId3"/>
              </a:rPr>
              <a:t>https://docs.google.com/spreadsheets/d/1boUFIWLoBAwvILG2OiTlF3-_51fx87g-/edit?usp=sharing&amp;ouid=106287796857122184484&amp;rtpof=true&amp;sd=true</a:t>
            </a:r>
            <a:endParaRPr lang="en-IN" dirty="0">
              <a:solidFill>
                <a:srgbClr val="FDFBF6"/>
              </a:solidFill>
              <a:highlight>
                <a:srgbClr val="FFFF00"/>
              </a:highligh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62183-A66A-9B19-81AB-22B572EC20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8281B-6B06-3D79-8078-F79CD06E586A}"/>
              </a:ext>
            </a:extLst>
          </p:cNvPr>
          <p:cNvSpPr>
            <a:spLocks noGrp="1"/>
          </p:cNvSpPr>
          <p:nvPr>
            <p:ph type="title"/>
          </p:nvPr>
        </p:nvSpPr>
        <p:spPr>
          <a:xfrm>
            <a:off x="0" y="83778"/>
            <a:ext cx="11336482" cy="844910"/>
          </a:xfrm>
        </p:spPr>
        <p:txBody>
          <a:bodyPr/>
          <a:lstStyle/>
          <a:p>
            <a:pPr>
              <a:spcAft>
                <a:spcPts val="600"/>
              </a:spcAft>
            </a:pPr>
            <a:r>
              <a:rPr lang="en-US" sz="1600" b="1" dirty="0"/>
              <a:t>C. Language Analysis: </a:t>
            </a:r>
            <a:r>
              <a:rPr lang="en-US" sz="1600" dirty="0"/>
              <a:t>Situation: </a:t>
            </a:r>
            <a:br>
              <a:rPr lang="en-US" sz="1600" dirty="0"/>
            </a:br>
            <a:r>
              <a:rPr lang="en-US" sz="1400" dirty="0"/>
              <a:t>Examine the distribution of movies based on their language.</a:t>
            </a:r>
            <a:br>
              <a:rPr lang="en-US" sz="1400" dirty="0"/>
            </a:br>
            <a:r>
              <a:rPr lang="en-US" sz="1400" b="1" dirty="0"/>
              <a:t>Task: </a:t>
            </a:r>
            <a:r>
              <a:rPr lang="en-US" sz="1400" dirty="0"/>
              <a:t>Determine the most common languages used in movies and analyze their impact on the IMDB score using descriptive statistics</a:t>
            </a:r>
            <a:endParaRPr lang="en-US" sz="1600" dirty="0"/>
          </a:p>
        </p:txBody>
      </p:sp>
      <p:sp>
        <p:nvSpPr>
          <p:cNvPr id="23" name="Slide Number Placeholder 22">
            <a:extLst>
              <a:ext uri="{FF2B5EF4-FFF2-40B4-BE49-F238E27FC236}">
                <a16:creationId xmlns:a16="http://schemas.microsoft.com/office/drawing/2014/main" id="{84104A76-DA8B-4F93-C221-71608E43D88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6" name="TextBox 5">
            <a:extLst>
              <a:ext uri="{FF2B5EF4-FFF2-40B4-BE49-F238E27FC236}">
                <a16:creationId xmlns:a16="http://schemas.microsoft.com/office/drawing/2014/main" id="{87960163-5D34-EB54-00E9-D6DED27FDDC4}"/>
              </a:ext>
            </a:extLst>
          </p:cNvPr>
          <p:cNvSpPr txBox="1"/>
          <p:nvPr/>
        </p:nvSpPr>
        <p:spPr>
          <a:xfrm>
            <a:off x="8343900" y="1704109"/>
            <a:ext cx="2701635" cy="1754326"/>
          </a:xfrm>
          <a:prstGeom prst="rect">
            <a:avLst/>
          </a:prstGeom>
          <a:noFill/>
        </p:spPr>
        <p:txBody>
          <a:bodyPr wrap="square" rtlCol="0">
            <a:spAutoFit/>
          </a:bodyPr>
          <a:lstStyle/>
          <a:p>
            <a:pPr marL="285750" indent="-285750">
              <a:buFont typeface="Arial" panose="020B0604020202020204" pitchFamily="34" charset="0"/>
              <a:buChar char="•"/>
            </a:pPr>
            <a:r>
              <a:rPr lang="en-IN" b="1" dirty="0"/>
              <a:t>Most movies are made in English</a:t>
            </a:r>
          </a:p>
          <a:p>
            <a:pPr marL="285750" indent="-285750">
              <a:buFont typeface="Arial" panose="020B0604020202020204" pitchFamily="34" charset="0"/>
              <a:buChar char="•"/>
            </a:pPr>
            <a:r>
              <a:rPr lang="en-IN" b="1" dirty="0"/>
              <a:t>This chart shows us </a:t>
            </a:r>
            <a:r>
              <a:rPr lang="en-IN" b="1" dirty="0" err="1"/>
              <a:t>mean,median,mode</a:t>
            </a:r>
            <a:r>
              <a:rPr lang="en-IN" b="1" dirty="0"/>
              <a:t> of top 5 languages</a:t>
            </a:r>
          </a:p>
          <a:p>
            <a:pPr marL="285750" indent="-285750">
              <a:buFont typeface="Arial" panose="020B0604020202020204" pitchFamily="34" charset="0"/>
              <a:buChar char="•"/>
            </a:pPr>
            <a:endParaRPr lang="en-IN" b="1" dirty="0"/>
          </a:p>
        </p:txBody>
      </p:sp>
      <p:sp>
        <p:nvSpPr>
          <p:cNvPr id="9" name="TextBox 8">
            <a:extLst>
              <a:ext uri="{FF2B5EF4-FFF2-40B4-BE49-F238E27FC236}">
                <a16:creationId xmlns:a16="http://schemas.microsoft.com/office/drawing/2014/main" id="{951CC3F4-992D-01FC-E42D-CEB7C06ED22C}"/>
              </a:ext>
            </a:extLst>
          </p:cNvPr>
          <p:cNvSpPr txBox="1"/>
          <p:nvPr/>
        </p:nvSpPr>
        <p:spPr>
          <a:xfrm>
            <a:off x="322117" y="1342028"/>
            <a:ext cx="1000992" cy="276999"/>
          </a:xfrm>
          <a:prstGeom prst="rect">
            <a:avLst/>
          </a:prstGeom>
          <a:noFill/>
        </p:spPr>
        <p:txBody>
          <a:bodyPr wrap="square" rtlCol="0">
            <a:spAutoFit/>
          </a:bodyPr>
          <a:lstStyle/>
          <a:p>
            <a:r>
              <a:rPr lang="en-IN" sz="1200" dirty="0">
                <a:solidFill>
                  <a:schemeClr val="bg1"/>
                </a:solidFill>
              </a:rPr>
              <a:t>3564</a:t>
            </a:r>
            <a:endParaRPr lang="en-IN" dirty="0">
              <a:solidFill>
                <a:schemeClr val="bg1"/>
              </a:solidFill>
            </a:endParaRPr>
          </a:p>
        </p:txBody>
      </p:sp>
      <p:pic>
        <p:nvPicPr>
          <p:cNvPr id="4" name="Picture 3" descr="A graph with orange and white text&#10;&#10;Description automatically generated">
            <a:extLst>
              <a:ext uri="{FF2B5EF4-FFF2-40B4-BE49-F238E27FC236}">
                <a16:creationId xmlns:a16="http://schemas.microsoft.com/office/drawing/2014/main" id="{10520FD2-995E-EE33-C558-9E5FC7C3F8D3}"/>
              </a:ext>
            </a:extLst>
          </p:cNvPr>
          <p:cNvPicPr>
            <a:picLocks noChangeAspect="1"/>
          </p:cNvPicPr>
          <p:nvPr/>
        </p:nvPicPr>
        <p:blipFill>
          <a:blip r:embed="rId3"/>
          <a:stretch>
            <a:fillRect/>
          </a:stretch>
        </p:blipFill>
        <p:spPr>
          <a:xfrm>
            <a:off x="1" y="1235749"/>
            <a:ext cx="8611764" cy="4551987"/>
          </a:xfrm>
          <a:prstGeom prst="rect">
            <a:avLst/>
          </a:prstGeom>
        </p:spPr>
      </p:pic>
    </p:spTree>
    <p:extLst>
      <p:ext uri="{BB962C8B-B14F-4D97-AF65-F5344CB8AC3E}">
        <p14:creationId xmlns:p14="http://schemas.microsoft.com/office/powerpoint/2010/main" val="367426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FC880-E053-2045-EAC4-1A8D4CFBF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B6A5D-2AD7-0EA6-7573-0FB64B6264FB}"/>
              </a:ext>
            </a:extLst>
          </p:cNvPr>
          <p:cNvSpPr>
            <a:spLocks noGrp="1"/>
          </p:cNvSpPr>
          <p:nvPr>
            <p:ph type="title"/>
          </p:nvPr>
        </p:nvSpPr>
        <p:spPr>
          <a:xfrm>
            <a:off x="0" y="83778"/>
            <a:ext cx="11336482" cy="844910"/>
          </a:xfrm>
        </p:spPr>
        <p:txBody>
          <a:bodyPr/>
          <a:lstStyle/>
          <a:p>
            <a:pPr>
              <a:spcAft>
                <a:spcPts val="600"/>
              </a:spcAft>
            </a:pPr>
            <a:r>
              <a:rPr lang="en-US" sz="1600" b="1" dirty="0"/>
              <a:t>D. Director Analysis: Influence of directors on movie ratings.</a:t>
            </a:r>
            <a:br>
              <a:rPr lang="en-US" sz="1600" b="1" dirty="0"/>
            </a:br>
            <a:r>
              <a:rPr lang="en-US" sz="1600" b="1" dirty="0"/>
              <a:t>Task: Identify the top directors based on their average IMDB score and analyze their contribution to the success of movies using percentile calculations.</a:t>
            </a:r>
            <a:endParaRPr lang="en-US" sz="1600" dirty="0"/>
          </a:p>
        </p:txBody>
      </p:sp>
      <p:sp>
        <p:nvSpPr>
          <p:cNvPr id="23" name="Slide Number Placeholder 22">
            <a:extLst>
              <a:ext uri="{FF2B5EF4-FFF2-40B4-BE49-F238E27FC236}">
                <a16:creationId xmlns:a16="http://schemas.microsoft.com/office/drawing/2014/main" id="{1C1FE4D5-18DD-6C3C-5DF7-9A14A63B23A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9" name="TextBox 8">
            <a:extLst>
              <a:ext uri="{FF2B5EF4-FFF2-40B4-BE49-F238E27FC236}">
                <a16:creationId xmlns:a16="http://schemas.microsoft.com/office/drawing/2014/main" id="{B3B7D77A-833D-1AC5-59E1-CAAA622A3CBB}"/>
              </a:ext>
            </a:extLst>
          </p:cNvPr>
          <p:cNvSpPr txBox="1"/>
          <p:nvPr/>
        </p:nvSpPr>
        <p:spPr>
          <a:xfrm>
            <a:off x="322117" y="1342028"/>
            <a:ext cx="1000992" cy="276999"/>
          </a:xfrm>
          <a:prstGeom prst="rect">
            <a:avLst/>
          </a:prstGeom>
          <a:noFill/>
        </p:spPr>
        <p:txBody>
          <a:bodyPr wrap="square" rtlCol="0">
            <a:spAutoFit/>
          </a:bodyPr>
          <a:lstStyle/>
          <a:p>
            <a:r>
              <a:rPr lang="en-IN" sz="1200" dirty="0">
                <a:solidFill>
                  <a:schemeClr val="bg1"/>
                </a:solidFill>
              </a:rPr>
              <a:t>3564</a:t>
            </a:r>
            <a:endParaRPr lang="en-IN" dirty="0">
              <a:solidFill>
                <a:schemeClr val="bg1"/>
              </a:solidFill>
            </a:endParaRPr>
          </a:p>
        </p:txBody>
      </p:sp>
      <p:pic>
        <p:nvPicPr>
          <p:cNvPr id="5" name="Picture 4" descr="A graph with blue and black lines&#10;&#10;Description automatically generated">
            <a:extLst>
              <a:ext uri="{FF2B5EF4-FFF2-40B4-BE49-F238E27FC236}">
                <a16:creationId xmlns:a16="http://schemas.microsoft.com/office/drawing/2014/main" id="{CB2B2809-EAA0-4AFA-8C87-AB882CD28155}"/>
              </a:ext>
            </a:extLst>
          </p:cNvPr>
          <p:cNvPicPr>
            <a:picLocks noChangeAspect="1"/>
          </p:cNvPicPr>
          <p:nvPr/>
        </p:nvPicPr>
        <p:blipFill>
          <a:blip r:embed="rId3"/>
          <a:stretch>
            <a:fillRect/>
          </a:stretch>
        </p:blipFill>
        <p:spPr>
          <a:xfrm>
            <a:off x="133120" y="1092627"/>
            <a:ext cx="8028730" cy="5256218"/>
          </a:xfrm>
          <a:prstGeom prst="rect">
            <a:avLst/>
          </a:prstGeom>
        </p:spPr>
      </p:pic>
      <p:graphicFrame>
        <p:nvGraphicFramePr>
          <p:cNvPr id="7" name="Table 6">
            <a:extLst>
              <a:ext uri="{FF2B5EF4-FFF2-40B4-BE49-F238E27FC236}">
                <a16:creationId xmlns:a16="http://schemas.microsoft.com/office/drawing/2014/main" id="{C9C34196-F100-2595-2CDE-9BCF5DCA8772}"/>
              </a:ext>
            </a:extLst>
          </p:cNvPr>
          <p:cNvGraphicFramePr>
            <a:graphicFrameLocks noGrp="1"/>
          </p:cNvGraphicFramePr>
          <p:nvPr>
            <p:extLst>
              <p:ext uri="{D42A27DB-BD31-4B8C-83A1-F6EECF244321}">
                <p14:modId xmlns:p14="http://schemas.microsoft.com/office/powerpoint/2010/main" val="3024737036"/>
              </p:ext>
            </p:extLst>
          </p:nvPr>
        </p:nvGraphicFramePr>
        <p:xfrm>
          <a:off x="8863445" y="1092627"/>
          <a:ext cx="3006438" cy="1525880"/>
        </p:xfrm>
        <a:graphic>
          <a:graphicData uri="http://schemas.openxmlformats.org/drawingml/2006/table">
            <a:tbl>
              <a:tblPr>
                <a:tableStyleId>{3B4B98B0-60AC-42C2-AFA5-B58CD77FA1E5}</a:tableStyleId>
              </a:tblPr>
              <a:tblGrid>
                <a:gridCol w="1503219">
                  <a:extLst>
                    <a:ext uri="{9D8B030D-6E8A-4147-A177-3AD203B41FA5}">
                      <a16:colId xmlns:a16="http://schemas.microsoft.com/office/drawing/2014/main" val="3028929299"/>
                    </a:ext>
                  </a:extLst>
                </a:gridCol>
                <a:gridCol w="1503219">
                  <a:extLst>
                    <a:ext uri="{9D8B030D-6E8A-4147-A177-3AD203B41FA5}">
                      <a16:colId xmlns:a16="http://schemas.microsoft.com/office/drawing/2014/main" val="354393279"/>
                    </a:ext>
                  </a:extLst>
                </a:gridCol>
              </a:tblGrid>
              <a:tr h="416150">
                <a:tc>
                  <a:txBody>
                    <a:bodyPr/>
                    <a:lstStyle/>
                    <a:p>
                      <a:pPr algn="l" fontAlgn="b"/>
                      <a:r>
                        <a:rPr lang="en-IN" sz="1100" u="none" strike="noStrike">
                          <a:effectLst/>
                        </a:rPr>
                        <a:t>Director</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Average of IMDB_Rating</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0284296"/>
                  </a:ext>
                </a:extLst>
              </a:tr>
              <a:tr h="221946">
                <a:tc>
                  <a:txBody>
                    <a:bodyPr/>
                    <a:lstStyle/>
                    <a:p>
                      <a:pPr algn="l" fontAlgn="b"/>
                      <a:r>
                        <a:rPr lang="en-IN" sz="1100" u="none" strike="noStrike">
                          <a:effectLst/>
                        </a:rPr>
                        <a:t>David Fincher</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7.75</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557597011"/>
                  </a:ext>
                </a:extLst>
              </a:tr>
              <a:tr h="221946">
                <a:tc>
                  <a:txBody>
                    <a:bodyPr/>
                    <a:lstStyle/>
                    <a:p>
                      <a:pPr algn="l" fontAlgn="b"/>
                      <a:r>
                        <a:rPr lang="en-IN" sz="1100" u="none" strike="noStrike">
                          <a:effectLst/>
                        </a:rPr>
                        <a:t>Martin Scorsese</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7.675</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848992864"/>
                  </a:ext>
                </a:extLst>
              </a:tr>
              <a:tr h="221946">
                <a:tc>
                  <a:txBody>
                    <a:bodyPr/>
                    <a:lstStyle/>
                    <a:p>
                      <a:pPr algn="l" fontAlgn="b"/>
                      <a:r>
                        <a:rPr lang="en-IN" sz="1100" u="none" strike="noStrike">
                          <a:effectLst/>
                        </a:rPr>
                        <a:t>Peter Jackson</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7.654545455</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12148890"/>
                  </a:ext>
                </a:extLst>
              </a:tr>
              <a:tr h="221946">
                <a:tc>
                  <a:txBody>
                    <a:bodyPr/>
                    <a:lstStyle/>
                    <a:p>
                      <a:pPr algn="l" fontAlgn="b"/>
                      <a:r>
                        <a:rPr lang="en-IN" sz="1100" u="none" strike="noStrike">
                          <a:effectLst/>
                        </a:rPr>
                        <a:t>Steven Spielberg</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7.544</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340689561"/>
                  </a:ext>
                </a:extLst>
              </a:tr>
              <a:tr h="221946">
                <a:tc>
                  <a:txBody>
                    <a:bodyPr/>
                    <a:lstStyle/>
                    <a:p>
                      <a:pPr algn="l" fontAlgn="b"/>
                      <a:r>
                        <a:rPr lang="en-IN" sz="1100" u="none" strike="noStrike">
                          <a:effectLst/>
                        </a:rPr>
                        <a:t>Richard Linklater</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7.327272727</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08673669"/>
                  </a:ext>
                </a:extLst>
              </a:tr>
            </a:tbl>
          </a:graphicData>
        </a:graphic>
      </p:graphicFrame>
      <p:sp>
        <p:nvSpPr>
          <p:cNvPr id="8" name="TextBox 7">
            <a:extLst>
              <a:ext uri="{FF2B5EF4-FFF2-40B4-BE49-F238E27FC236}">
                <a16:creationId xmlns:a16="http://schemas.microsoft.com/office/drawing/2014/main" id="{ED53B36F-4D0A-B335-7690-98E304C7F081}"/>
              </a:ext>
            </a:extLst>
          </p:cNvPr>
          <p:cNvSpPr txBox="1"/>
          <p:nvPr/>
        </p:nvSpPr>
        <p:spPr>
          <a:xfrm>
            <a:off x="8354291" y="3429000"/>
            <a:ext cx="3704589" cy="2031325"/>
          </a:xfrm>
          <a:prstGeom prst="rect">
            <a:avLst/>
          </a:prstGeom>
          <a:noFill/>
        </p:spPr>
        <p:txBody>
          <a:bodyPr wrap="square" rtlCol="0">
            <a:spAutoFit/>
          </a:bodyPr>
          <a:lstStyle/>
          <a:p>
            <a:pPr marL="285750" indent="-285750">
              <a:buFont typeface="Arial" panose="020B0604020202020204" pitchFamily="34" charset="0"/>
              <a:buChar char="•"/>
            </a:pPr>
            <a:r>
              <a:rPr lang="en-IN" dirty="0"/>
              <a:t>Above are top 5 directors</a:t>
            </a:r>
          </a:p>
          <a:p>
            <a:pPr marL="285750" indent="-285750">
              <a:buFont typeface="Arial" panose="020B0604020202020204" pitchFamily="34" charset="0"/>
              <a:buChar char="•"/>
            </a:pPr>
            <a:r>
              <a:rPr lang="en-IN" dirty="0"/>
              <a:t>We used directors who has made more than 9 movies for this visualisation</a:t>
            </a:r>
          </a:p>
          <a:p>
            <a:pPr marL="285750" indent="-285750">
              <a:buFont typeface="Arial" panose="020B0604020202020204" pitchFamily="34" charset="0"/>
              <a:buChar char="•"/>
            </a:pPr>
            <a:r>
              <a:rPr lang="en-IN" dirty="0"/>
              <a:t>This visualisation shows us percentiles </a:t>
            </a:r>
          </a:p>
          <a:p>
            <a:endParaRPr lang="en-IN" dirty="0"/>
          </a:p>
        </p:txBody>
      </p:sp>
    </p:spTree>
    <p:extLst>
      <p:ext uri="{BB962C8B-B14F-4D97-AF65-F5344CB8AC3E}">
        <p14:creationId xmlns:p14="http://schemas.microsoft.com/office/powerpoint/2010/main" val="356573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7B053-CD1A-6FCE-2039-F84674B67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74039-4B79-8A55-2450-84B3781E33B0}"/>
              </a:ext>
            </a:extLst>
          </p:cNvPr>
          <p:cNvSpPr>
            <a:spLocks noGrp="1"/>
          </p:cNvSpPr>
          <p:nvPr>
            <p:ph type="title"/>
          </p:nvPr>
        </p:nvSpPr>
        <p:spPr>
          <a:xfrm>
            <a:off x="0" y="83778"/>
            <a:ext cx="11336482" cy="844910"/>
          </a:xfrm>
        </p:spPr>
        <p:txBody>
          <a:bodyPr/>
          <a:lstStyle/>
          <a:p>
            <a:pPr>
              <a:spcAft>
                <a:spcPts val="600"/>
              </a:spcAft>
            </a:pPr>
            <a:r>
              <a:rPr lang="en-US" sz="1600" dirty="0"/>
              <a:t>E. Budget Analysis: Explore the relationship between movie budgets and their financial </a:t>
            </a:r>
            <a:r>
              <a:rPr lang="en-US" sz="1600" dirty="0" err="1"/>
              <a:t>success.Task</a:t>
            </a:r>
            <a:r>
              <a:rPr lang="en-US" sz="1600" dirty="0"/>
              <a:t>: Analyze the correlation between movie budgets and gross earnings, and identify the movies with the highest profit margin.</a:t>
            </a:r>
          </a:p>
        </p:txBody>
      </p:sp>
      <p:sp>
        <p:nvSpPr>
          <p:cNvPr id="23" name="Slide Number Placeholder 22">
            <a:extLst>
              <a:ext uri="{FF2B5EF4-FFF2-40B4-BE49-F238E27FC236}">
                <a16:creationId xmlns:a16="http://schemas.microsoft.com/office/drawing/2014/main" id="{9C6B9012-054E-8A75-6B54-3ABBC035F0F2}"/>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
        <p:nvSpPr>
          <p:cNvPr id="9" name="TextBox 8">
            <a:extLst>
              <a:ext uri="{FF2B5EF4-FFF2-40B4-BE49-F238E27FC236}">
                <a16:creationId xmlns:a16="http://schemas.microsoft.com/office/drawing/2014/main" id="{0C246BEC-6149-1280-1E54-687F72C2B279}"/>
              </a:ext>
            </a:extLst>
          </p:cNvPr>
          <p:cNvSpPr txBox="1"/>
          <p:nvPr/>
        </p:nvSpPr>
        <p:spPr>
          <a:xfrm>
            <a:off x="322117" y="1342028"/>
            <a:ext cx="1000992" cy="276999"/>
          </a:xfrm>
          <a:prstGeom prst="rect">
            <a:avLst/>
          </a:prstGeom>
          <a:noFill/>
        </p:spPr>
        <p:txBody>
          <a:bodyPr wrap="square" rtlCol="0">
            <a:spAutoFit/>
          </a:bodyPr>
          <a:lstStyle/>
          <a:p>
            <a:r>
              <a:rPr lang="en-IN" sz="1200" dirty="0">
                <a:solidFill>
                  <a:schemeClr val="bg1"/>
                </a:solidFill>
              </a:rPr>
              <a:t>3564</a:t>
            </a:r>
            <a:endParaRPr lang="en-IN" dirty="0">
              <a:solidFill>
                <a:schemeClr val="bg1"/>
              </a:solidFill>
            </a:endParaRPr>
          </a:p>
        </p:txBody>
      </p:sp>
      <p:sp>
        <p:nvSpPr>
          <p:cNvPr id="8" name="TextBox 7">
            <a:extLst>
              <a:ext uri="{FF2B5EF4-FFF2-40B4-BE49-F238E27FC236}">
                <a16:creationId xmlns:a16="http://schemas.microsoft.com/office/drawing/2014/main" id="{6F0E569D-F2E9-51E5-3854-C90EF809FE0C}"/>
              </a:ext>
            </a:extLst>
          </p:cNvPr>
          <p:cNvSpPr txBox="1"/>
          <p:nvPr/>
        </p:nvSpPr>
        <p:spPr>
          <a:xfrm>
            <a:off x="8354291" y="3429000"/>
            <a:ext cx="3704589" cy="2031325"/>
          </a:xfrm>
          <a:prstGeom prst="rect">
            <a:avLst/>
          </a:prstGeom>
          <a:noFill/>
        </p:spPr>
        <p:txBody>
          <a:bodyPr wrap="square" rtlCol="0">
            <a:spAutoFit/>
          </a:bodyPr>
          <a:lstStyle/>
          <a:p>
            <a:r>
              <a:rPr lang="en-US"/>
              <a:t>The plots above display the margins of movies in relation to their IMDB scores for the top directors. Each plot shows a positive trend line, indicating that as the margin increases, the IMDB score also tends to rise.</a:t>
            </a:r>
            <a:endParaRPr lang="en-IN" dirty="0"/>
          </a:p>
        </p:txBody>
      </p:sp>
      <p:pic>
        <p:nvPicPr>
          <p:cNvPr id="4" name="Picture 3" descr="A graph of blue dots&#10;&#10;Description automatically generated">
            <a:extLst>
              <a:ext uri="{FF2B5EF4-FFF2-40B4-BE49-F238E27FC236}">
                <a16:creationId xmlns:a16="http://schemas.microsoft.com/office/drawing/2014/main" id="{36A21D97-5686-A916-CD8C-270ECD0EB016}"/>
              </a:ext>
            </a:extLst>
          </p:cNvPr>
          <p:cNvPicPr>
            <a:picLocks noChangeAspect="1"/>
          </p:cNvPicPr>
          <p:nvPr/>
        </p:nvPicPr>
        <p:blipFill>
          <a:blip r:embed="rId3"/>
          <a:stretch>
            <a:fillRect/>
          </a:stretch>
        </p:blipFill>
        <p:spPr>
          <a:xfrm>
            <a:off x="0" y="1092626"/>
            <a:ext cx="8274783" cy="5443255"/>
          </a:xfrm>
          <a:prstGeom prst="rect">
            <a:avLst/>
          </a:prstGeom>
        </p:spPr>
      </p:pic>
    </p:spTree>
    <p:extLst>
      <p:ext uri="{BB962C8B-B14F-4D97-AF65-F5344CB8AC3E}">
        <p14:creationId xmlns:p14="http://schemas.microsoft.com/office/powerpoint/2010/main" val="12083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C6E5C-C7C5-9FBF-DABE-9D450126B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E4A98-5A1B-8D3E-C7EF-5D49D5E06C46}"/>
              </a:ext>
            </a:extLst>
          </p:cNvPr>
          <p:cNvSpPr>
            <a:spLocks noGrp="1"/>
          </p:cNvSpPr>
          <p:nvPr>
            <p:ph type="title"/>
          </p:nvPr>
        </p:nvSpPr>
        <p:spPr>
          <a:xfrm>
            <a:off x="0" y="83778"/>
            <a:ext cx="11336482" cy="844910"/>
          </a:xfrm>
        </p:spPr>
        <p:txBody>
          <a:bodyPr/>
          <a:lstStyle/>
          <a:p>
            <a:pPr>
              <a:spcAft>
                <a:spcPts val="600"/>
              </a:spcAft>
            </a:pPr>
            <a:r>
              <a:rPr lang="en-US" sz="1600" dirty="0"/>
              <a:t>E. Budget Analysis: Explore the relationship between movie budgets and their financial </a:t>
            </a:r>
            <a:r>
              <a:rPr lang="en-US" sz="1600" dirty="0" err="1"/>
              <a:t>success.Task</a:t>
            </a:r>
            <a:r>
              <a:rPr lang="en-US" sz="1600" dirty="0"/>
              <a:t>: Analyze the correlation between movie budgets and gross earnings, and identify the movies with the highest profit margin.</a:t>
            </a:r>
          </a:p>
        </p:txBody>
      </p:sp>
      <p:sp>
        <p:nvSpPr>
          <p:cNvPr id="23" name="Slide Number Placeholder 22">
            <a:extLst>
              <a:ext uri="{FF2B5EF4-FFF2-40B4-BE49-F238E27FC236}">
                <a16:creationId xmlns:a16="http://schemas.microsoft.com/office/drawing/2014/main" id="{7D67083C-AE8F-EC02-3546-FE37B0C71AE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9" name="TextBox 8">
            <a:extLst>
              <a:ext uri="{FF2B5EF4-FFF2-40B4-BE49-F238E27FC236}">
                <a16:creationId xmlns:a16="http://schemas.microsoft.com/office/drawing/2014/main" id="{16FA94FC-7B97-748F-6098-994D1F9B89C9}"/>
              </a:ext>
            </a:extLst>
          </p:cNvPr>
          <p:cNvSpPr txBox="1"/>
          <p:nvPr/>
        </p:nvSpPr>
        <p:spPr>
          <a:xfrm>
            <a:off x="322117" y="1342028"/>
            <a:ext cx="1000992" cy="276999"/>
          </a:xfrm>
          <a:prstGeom prst="rect">
            <a:avLst/>
          </a:prstGeom>
          <a:noFill/>
        </p:spPr>
        <p:txBody>
          <a:bodyPr wrap="square" rtlCol="0">
            <a:spAutoFit/>
          </a:bodyPr>
          <a:lstStyle/>
          <a:p>
            <a:r>
              <a:rPr lang="en-IN" sz="1200" dirty="0">
                <a:solidFill>
                  <a:schemeClr val="bg1"/>
                </a:solidFill>
              </a:rPr>
              <a:t>3564</a:t>
            </a:r>
            <a:endParaRPr lang="en-IN" dirty="0">
              <a:solidFill>
                <a:schemeClr val="bg1"/>
              </a:solidFill>
            </a:endParaRPr>
          </a:p>
        </p:txBody>
      </p:sp>
      <p:sp>
        <p:nvSpPr>
          <p:cNvPr id="8" name="TextBox 7">
            <a:extLst>
              <a:ext uri="{FF2B5EF4-FFF2-40B4-BE49-F238E27FC236}">
                <a16:creationId xmlns:a16="http://schemas.microsoft.com/office/drawing/2014/main" id="{D5940492-5E85-7734-D42E-47F450A83DEE}"/>
              </a:ext>
            </a:extLst>
          </p:cNvPr>
          <p:cNvSpPr txBox="1"/>
          <p:nvPr/>
        </p:nvSpPr>
        <p:spPr>
          <a:xfrm>
            <a:off x="8354291" y="3429000"/>
            <a:ext cx="370458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table above indicates a positive correlation (greater than 0.5) between gross revenue and budget. This suggests that as a movie's budget increases, there is a high likelihood that its gross revenue will also increase.</a:t>
            </a:r>
            <a:endParaRPr lang="en-IN" sz="1800" b="1" dirty="0"/>
          </a:p>
        </p:txBody>
      </p:sp>
      <p:pic>
        <p:nvPicPr>
          <p:cNvPr id="5" name="Picture 4">
            <a:extLst>
              <a:ext uri="{FF2B5EF4-FFF2-40B4-BE49-F238E27FC236}">
                <a16:creationId xmlns:a16="http://schemas.microsoft.com/office/drawing/2014/main" id="{3C60ED4E-C038-6AB6-3904-2B649C83853D}"/>
              </a:ext>
            </a:extLst>
          </p:cNvPr>
          <p:cNvPicPr>
            <a:picLocks noChangeAspect="1"/>
          </p:cNvPicPr>
          <p:nvPr/>
        </p:nvPicPr>
        <p:blipFill>
          <a:blip r:embed="rId3"/>
          <a:stretch>
            <a:fillRect/>
          </a:stretch>
        </p:blipFill>
        <p:spPr>
          <a:xfrm>
            <a:off x="89918" y="1143133"/>
            <a:ext cx="7013460" cy="5288840"/>
          </a:xfrm>
          <a:prstGeom prst="rect">
            <a:avLst/>
          </a:prstGeom>
        </p:spPr>
      </p:pic>
      <p:pic>
        <p:nvPicPr>
          <p:cNvPr id="6" name="Picture 5">
            <a:extLst>
              <a:ext uri="{FF2B5EF4-FFF2-40B4-BE49-F238E27FC236}">
                <a16:creationId xmlns:a16="http://schemas.microsoft.com/office/drawing/2014/main" id="{AC5A8F06-92CC-39B6-0790-93ACA7089352}"/>
              </a:ext>
            </a:extLst>
          </p:cNvPr>
          <p:cNvPicPr>
            <a:picLocks noChangeAspect="1"/>
          </p:cNvPicPr>
          <p:nvPr/>
        </p:nvPicPr>
        <p:blipFill>
          <a:blip r:embed="rId4"/>
          <a:stretch>
            <a:fillRect/>
          </a:stretch>
        </p:blipFill>
        <p:spPr>
          <a:xfrm>
            <a:off x="7103379" y="1234265"/>
            <a:ext cx="5088622" cy="1379585"/>
          </a:xfrm>
          <a:prstGeom prst="rect">
            <a:avLst/>
          </a:prstGeom>
          <a:ln>
            <a:solidFill>
              <a:schemeClr val="tx1"/>
            </a:solidFill>
          </a:ln>
        </p:spPr>
      </p:pic>
    </p:spTree>
    <p:extLst>
      <p:ext uri="{BB962C8B-B14F-4D97-AF65-F5344CB8AC3E}">
        <p14:creationId xmlns:p14="http://schemas.microsoft.com/office/powerpoint/2010/main" val="360459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A100ADF-7244-0770-C0E7-B9B2BFD9AC17}"/>
              </a:ext>
            </a:extLst>
          </p:cNvPr>
          <p:cNvSpPr/>
          <p:nvPr/>
        </p:nvSpPr>
        <p:spPr>
          <a:xfrm>
            <a:off x="-83126" y="708113"/>
            <a:ext cx="12119262" cy="5931678"/>
          </a:xfrm>
          <a:prstGeom prst="roundRect">
            <a:avLst/>
          </a:prstGeom>
          <a:solidFill>
            <a:schemeClr val="tx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0" y="-1"/>
            <a:ext cx="7043617" cy="616083"/>
          </a:xfrm>
        </p:spPr>
        <p:txBody>
          <a:bodyPr/>
          <a:lstStyle/>
          <a:p>
            <a:r>
              <a:rPr lang="en-US" dirty="0"/>
              <a:t>Result</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7" name="Rectangle 2">
            <a:extLst>
              <a:ext uri="{FF2B5EF4-FFF2-40B4-BE49-F238E27FC236}">
                <a16:creationId xmlns:a16="http://schemas.microsoft.com/office/drawing/2014/main" id="{CB19E2E7-2D15-2509-4C1F-5EC642459963}"/>
              </a:ext>
            </a:extLst>
          </p:cNvPr>
          <p:cNvSpPr>
            <a:spLocks noChangeArrowheads="1"/>
          </p:cNvSpPr>
          <p:nvPr/>
        </p:nvSpPr>
        <p:spPr bwMode="auto">
          <a:xfrm>
            <a:off x="155865" y="708113"/>
            <a:ext cx="1191837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75000"/>
                  </a:schemeClr>
                </a:solidFill>
                <a:effectLst/>
                <a:latin typeface="Arial" panose="020B0604020202020204" pitchFamily="34" charset="0"/>
              </a:rPr>
              <a:t>Project Insights</a:t>
            </a: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Analyzed key factors in movie success, including: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Relationship between director and IMDb scores.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Influence of genres on ratings.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Correlation between budget and IMDb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75000"/>
                  </a:schemeClr>
                </a:solidFill>
                <a:effectLst/>
                <a:latin typeface="Arial" panose="020B0604020202020204" pitchFamily="34" charset="0"/>
              </a:rPr>
              <a:t>Data Analysis Skills Developed</a:t>
            </a: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Addressed critical questions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Relationship between budget and gross collections.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Impact of genres on movie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75000"/>
                  </a:schemeClr>
                </a:solidFill>
                <a:effectLst/>
                <a:latin typeface="Arial" panose="020B0604020202020204" pitchFamily="34" charset="0"/>
              </a:rPr>
              <a:t>Technical Experience Gained</a:t>
            </a: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Enhanced data preprocessing skills: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Data cleaning, handling outliers, and feature engineering.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75000"/>
                  </a:schemeClr>
                </a:solidFill>
                <a:effectLst/>
                <a:latin typeface="Arial" panose="020B0604020202020204" pitchFamily="34" charset="0"/>
              </a:rPr>
              <a:t>Communication Skills</a:t>
            </a: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Gained experience in effectively conveying insights to stakeholders to support data-driven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lumMod val="75000"/>
                  </a:schemeClr>
                </a:solidFill>
                <a:effectLst/>
                <a:latin typeface="Arial" panose="020B0604020202020204" pitchFamily="34" charset="0"/>
              </a:rPr>
              <a:t>Software Proficiency</a:t>
            </a: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lumMod val="75000"/>
                  </a:schemeClr>
                </a:solidFill>
                <a:effectLst/>
                <a:latin typeface="Arial" panose="020B0604020202020204" pitchFamily="34" charset="0"/>
              </a:rPr>
              <a:t>Improved understanding and usage of Microsoft Excel for data visualization, filtering, and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0" y="0"/>
            <a:ext cx="6583680" cy="863740"/>
          </a:xfrm>
        </p:spPr>
        <p:txBody>
          <a:bodyPr/>
          <a:lstStyle/>
          <a:p>
            <a:r>
              <a:rPr lang="en-US" dirty="0"/>
              <a:t>Project Description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301336" y="1122218"/>
            <a:ext cx="7196744" cy="4919766"/>
          </a:xfrm>
        </p:spPr>
        <p:txBody>
          <a:bodyPr>
            <a:normAutofit fontScale="92500" lnSpcReduction="10000"/>
          </a:bodyPr>
          <a:lstStyle/>
          <a:p>
            <a:pPr marL="342900" indent="-342900">
              <a:buFont typeface="Arial" panose="020B0604020202020204" pitchFamily="34" charset="0"/>
              <a:buChar char="•"/>
            </a:pPr>
            <a:r>
              <a:rPr lang="en-US" dirty="0"/>
              <a:t>This project aims to provide insights into movie success using IMDB data. These insights can guide filmmakers and other stakeholders during movie production.</a:t>
            </a:r>
          </a:p>
          <a:p>
            <a:pPr marL="342900" indent="-342900">
              <a:buFont typeface="Arial" panose="020B0604020202020204" pitchFamily="34" charset="0"/>
              <a:buChar char="•"/>
            </a:pPr>
            <a:r>
              <a:rPr lang="en-US" dirty="0"/>
              <a:t>As data analysts, we received a dataset containing movie details, including IMDB scores and specific queries. Our goal is to analyze this data and answer these queries.</a:t>
            </a:r>
          </a:p>
          <a:p>
            <a:pPr marL="342900" indent="-342900">
              <a:buFont typeface="Arial" panose="020B0604020202020204" pitchFamily="34" charset="0"/>
              <a:buChar char="•"/>
            </a:pPr>
            <a:r>
              <a:rPr lang="en-US" dirty="0"/>
              <a:t>To achieve this, we will preprocess the data and use Microsoft Excel to extract, filter, and analyze information from the dataset, ultimately delivering the required insights.</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927" y="0"/>
            <a:ext cx="5723586" cy="852055"/>
          </a:xfrm>
        </p:spPr>
        <p:txBody>
          <a:bodyPr/>
          <a:lstStyle/>
          <a:p>
            <a:r>
              <a:rPr lang="en-US" dirty="0"/>
              <a:t>Approach</a:t>
            </a:r>
          </a:p>
        </p:txBody>
      </p:sp>
      <p:sp>
        <p:nvSpPr>
          <p:cNvPr id="3" name="TextBox 2">
            <a:extLst>
              <a:ext uri="{FF2B5EF4-FFF2-40B4-BE49-F238E27FC236}">
                <a16:creationId xmlns:a16="http://schemas.microsoft.com/office/drawing/2014/main" id="{6BCFA919-F8EB-F6F7-EB77-F3F35911F642}"/>
              </a:ext>
            </a:extLst>
          </p:cNvPr>
          <p:cNvSpPr txBox="1"/>
          <p:nvPr/>
        </p:nvSpPr>
        <p:spPr>
          <a:xfrm>
            <a:off x="4904509" y="571500"/>
            <a:ext cx="4727864"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F2C8F"/>
                </a:solidFill>
              </a:rPr>
              <a:t>We received a dataset from the IMDB database containing information on movies, including director names, actors, genres, plot keywords, budget, gross collection, and IMDB scores.</a:t>
            </a:r>
          </a:p>
          <a:p>
            <a:pPr marL="285750" indent="-285750">
              <a:buFont typeface="Arial" panose="020B0604020202020204" pitchFamily="34" charset="0"/>
              <a:buChar char="•"/>
            </a:pPr>
            <a:r>
              <a:rPr lang="en-US" dirty="0">
                <a:solidFill>
                  <a:srgbClr val="1F2C8F"/>
                </a:solidFill>
              </a:rPr>
              <a:t>Our initial step was to familiarize ourselves with the dataset. Next, we performed data preprocessing, including handling duplicates.</a:t>
            </a:r>
          </a:p>
          <a:p>
            <a:pPr marL="285750" indent="-285750">
              <a:buFont typeface="Arial" panose="020B0604020202020204" pitchFamily="34" charset="0"/>
              <a:buChar char="•"/>
            </a:pPr>
            <a:r>
              <a:rPr lang="en-US" dirty="0">
                <a:solidFill>
                  <a:srgbClr val="1F2C8F"/>
                </a:solidFill>
              </a:rPr>
              <a:t>After that, we filtered the data based on specific queries and created visualizations to enhance understanding. We then analyzed the filtered data and graphs to draw meaningful conclusions and insights.</a:t>
            </a:r>
          </a:p>
          <a:p>
            <a:pPr marL="285750" indent="-285750">
              <a:buFont typeface="Arial" panose="020B0604020202020204" pitchFamily="34" charset="0"/>
              <a:buChar char="•"/>
            </a:pPr>
            <a:r>
              <a:rPr lang="en-US" dirty="0">
                <a:solidFill>
                  <a:srgbClr val="1F2C8F"/>
                </a:solidFill>
              </a:rPr>
              <a:t>With all necessary insights gathered, we will now prepare a detailed report to share with the hiring department.</a:t>
            </a: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75C3E-FD70-CD6C-5469-D1F692265C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2E869F-D0BA-5785-5097-214F1D5258CA}"/>
              </a:ext>
            </a:extLst>
          </p:cNvPr>
          <p:cNvSpPr>
            <a:spLocks noGrp="1"/>
          </p:cNvSpPr>
          <p:nvPr>
            <p:ph type="title"/>
          </p:nvPr>
        </p:nvSpPr>
        <p:spPr>
          <a:xfrm>
            <a:off x="0" y="0"/>
            <a:ext cx="6583680" cy="863740"/>
          </a:xfrm>
        </p:spPr>
        <p:txBody>
          <a:bodyPr/>
          <a:lstStyle/>
          <a:p>
            <a:r>
              <a:rPr lang="en-US" dirty="0"/>
              <a:t>Tech Stack Used</a:t>
            </a:r>
          </a:p>
        </p:txBody>
      </p:sp>
      <p:sp>
        <p:nvSpPr>
          <p:cNvPr id="3" name="Content Placeholder 2">
            <a:extLst>
              <a:ext uri="{FF2B5EF4-FFF2-40B4-BE49-F238E27FC236}">
                <a16:creationId xmlns:a16="http://schemas.microsoft.com/office/drawing/2014/main" id="{9A8CC416-3B47-4849-D40B-944340059EF2}"/>
              </a:ext>
            </a:extLst>
          </p:cNvPr>
          <p:cNvSpPr>
            <a:spLocks noGrp="1"/>
          </p:cNvSpPr>
          <p:nvPr>
            <p:ph idx="1"/>
          </p:nvPr>
        </p:nvSpPr>
        <p:spPr>
          <a:xfrm>
            <a:off x="301336" y="1122218"/>
            <a:ext cx="7196744" cy="4919766"/>
          </a:xfrm>
        </p:spPr>
        <p:txBody>
          <a:bodyPr>
            <a:normAutofit/>
          </a:bodyPr>
          <a:lstStyle/>
          <a:p>
            <a:pPr marL="342900" indent="-342900">
              <a:buFont typeface="Arial" panose="020B0604020202020204" pitchFamily="34" charset="0"/>
              <a:buChar char="•"/>
            </a:pPr>
            <a:r>
              <a:rPr lang="en-US" b="1" dirty="0"/>
              <a:t>Microsoft Excel </a:t>
            </a:r>
            <a:r>
              <a:rPr lang="en-US" dirty="0"/>
              <a:t> – A spreadsheet software commonly used by professionals for data entry, computations, and graph plotting. In this project, we used Excel to filter data, perform data cleaning, and create visualizations to gain insights into the movies.</a:t>
            </a:r>
          </a:p>
        </p:txBody>
      </p:sp>
      <p:sp>
        <p:nvSpPr>
          <p:cNvPr id="4" name="Slide Number Placeholder 3">
            <a:extLst>
              <a:ext uri="{FF2B5EF4-FFF2-40B4-BE49-F238E27FC236}">
                <a16:creationId xmlns:a16="http://schemas.microsoft.com/office/drawing/2014/main" id="{D9882E6E-CECA-6ADE-BB86-E29DFA982B20}"/>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40698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Insights</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0" y="83778"/>
            <a:ext cx="11336482" cy="1173522"/>
          </a:xfrm>
        </p:spPr>
        <p:txBody>
          <a:bodyPr/>
          <a:lstStyle/>
          <a:p>
            <a:pPr>
              <a:spcAft>
                <a:spcPts val="600"/>
              </a:spcAft>
            </a:pPr>
            <a:r>
              <a:rPr lang="en-US" sz="2400" b="1" dirty="0"/>
              <a:t>A. Movie Genre Analysis</a:t>
            </a:r>
            <a:br>
              <a:rPr lang="en-US" sz="2400" b="1" dirty="0"/>
            </a:br>
            <a:r>
              <a:rPr lang="en-US" sz="1200" dirty="0"/>
              <a:t>: Analyze the distribution of movie genres and their impact on the IMDB score.</a:t>
            </a:r>
            <a:br>
              <a:rPr lang="en-US" sz="1200" dirty="0"/>
            </a:br>
            <a:r>
              <a:rPr lang="en-US" sz="1200" b="1" dirty="0"/>
              <a:t>Task: </a:t>
            </a:r>
            <a:r>
              <a:rPr lang="en-US" sz="1200" dirty="0"/>
              <a:t>Determine the most common genres of movies in the dataset. Then, for each genre, calculate descriptive statistics (mean, median, mode, range, variance, standard deviation) of the IMDB scores.</a:t>
            </a:r>
            <a:br>
              <a:rPr lang="en-US" sz="2000" dirty="0"/>
            </a:br>
            <a:endParaRPr lang="en-US" sz="2400" dirty="0"/>
          </a:p>
        </p:txBody>
      </p:sp>
      <p:pic>
        <p:nvPicPr>
          <p:cNvPr id="5" name="Content Placeholder 4" descr="A graph with numbers and text&#10;&#10;Description automatically generated">
            <a:extLst>
              <a:ext uri="{FF2B5EF4-FFF2-40B4-BE49-F238E27FC236}">
                <a16:creationId xmlns:a16="http://schemas.microsoft.com/office/drawing/2014/main" id="{78F6B0E2-1825-680E-03C4-F17270F6503E}"/>
              </a:ext>
            </a:extLst>
          </p:cNvPr>
          <p:cNvPicPr>
            <a:picLocks noGrp="1" noChangeAspect="1"/>
          </p:cNvPicPr>
          <p:nvPr>
            <p:ph sz="half" idx="2"/>
          </p:nvPr>
        </p:nvPicPr>
        <p:blipFill>
          <a:blip r:embed="rId3"/>
          <a:stretch>
            <a:fillRect/>
          </a:stretch>
        </p:blipFill>
        <p:spPr>
          <a:xfrm>
            <a:off x="0" y="928688"/>
            <a:ext cx="7429500" cy="5600700"/>
          </a:xfr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6" name="TextBox 5">
            <a:extLst>
              <a:ext uri="{FF2B5EF4-FFF2-40B4-BE49-F238E27FC236}">
                <a16:creationId xmlns:a16="http://schemas.microsoft.com/office/drawing/2014/main" id="{0EFB6192-5C33-7E61-5810-43111A611477}"/>
              </a:ext>
            </a:extLst>
          </p:cNvPr>
          <p:cNvSpPr txBox="1"/>
          <p:nvPr/>
        </p:nvSpPr>
        <p:spPr>
          <a:xfrm>
            <a:off x="8333509" y="1704109"/>
            <a:ext cx="238990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 top performing genres are </a:t>
            </a:r>
            <a:r>
              <a:rPr lang="en-IN" b="1" dirty="0" err="1"/>
              <a:t>drama,comedy,thriller,action,romance,adventure,crime</a:t>
            </a:r>
            <a:endParaRPr lang="en-IN" b="1"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07AE8-03A0-C997-946B-592B7A0D33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9BC98-77A1-20D9-7856-27140984C21B}"/>
              </a:ext>
            </a:extLst>
          </p:cNvPr>
          <p:cNvSpPr>
            <a:spLocks noGrp="1"/>
          </p:cNvSpPr>
          <p:nvPr>
            <p:ph type="title"/>
          </p:nvPr>
        </p:nvSpPr>
        <p:spPr>
          <a:xfrm>
            <a:off x="0" y="83778"/>
            <a:ext cx="11336482" cy="844910"/>
          </a:xfrm>
        </p:spPr>
        <p:txBody>
          <a:bodyPr/>
          <a:lstStyle/>
          <a:p>
            <a:pPr>
              <a:spcAft>
                <a:spcPts val="600"/>
              </a:spcAft>
            </a:pPr>
            <a:r>
              <a:rPr lang="en-US" sz="1800" b="1" dirty="0"/>
              <a:t>B. Movie Duration Analysis: </a:t>
            </a:r>
            <a:br>
              <a:rPr lang="en-US" sz="1800" b="1" dirty="0"/>
            </a:br>
            <a:r>
              <a:rPr lang="en-US" sz="1400" dirty="0"/>
              <a:t>Analyze the distribution of movie durations and its impact on the IMDB score.</a:t>
            </a:r>
            <a:br>
              <a:rPr lang="en-US" sz="1400" dirty="0"/>
            </a:br>
            <a:r>
              <a:rPr lang="en-US" sz="1400" b="1" dirty="0"/>
              <a:t>Task: </a:t>
            </a:r>
            <a:r>
              <a:rPr lang="en-US" sz="1400" dirty="0"/>
              <a:t>Analyze the distribution of movie durations and identify the relationship between movie duration and IMDB score.</a:t>
            </a:r>
            <a:endParaRPr lang="en-US" sz="1600" dirty="0"/>
          </a:p>
        </p:txBody>
      </p:sp>
      <p:sp>
        <p:nvSpPr>
          <p:cNvPr id="23" name="Slide Number Placeholder 22">
            <a:extLst>
              <a:ext uri="{FF2B5EF4-FFF2-40B4-BE49-F238E27FC236}">
                <a16:creationId xmlns:a16="http://schemas.microsoft.com/office/drawing/2014/main" id="{408CF7FD-514D-4603-A3E9-5B48253FD3C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6" name="TextBox 5">
            <a:extLst>
              <a:ext uri="{FF2B5EF4-FFF2-40B4-BE49-F238E27FC236}">
                <a16:creationId xmlns:a16="http://schemas.microsoft.com/office/drawing/2014/main" id="{1B1D9925-4854-41E3-A608-EB2C1A199026}"/>
              </a:ext>
            </a:extLst>
          </p:cNvPr>
          <p:cNvSpPr txBox="1"/>
          <p:nvPr/>
        </p:nvSpPr>
        <p:spPr>
          <a:xfrm>
            <a:off x="8333509" y="1704109"/>
            <a:ext cx="2389909"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t>Most movies are of length 80-150 minute long</a:t>
            </a:r>
          </a:p>
          <a:p>
            <a:pPr marL="285750" indent="-285750">
              <a:buFont typeface="Arial" panose="020B0604020202020204" pitchFamily="34" charset="0"/>
              <a:buChar char="•"/>
            </a:pPr>
            <a:r>
              <a:rPr lang="en-IN" b="1" dirty="0"/>
              <a:t>Movies with higher duration are very less in number</a:t>
            </a:r>
          </a:p>
        </p:txBody>
      </p:sp>
      <p:pic>
        <p:nvPicPr>
          <p:cNvPr id="8" name="Content Placeholder 7" descr="A graph with numbers and a pointy line&#10;&#10;Description automatically generated with medium confidence">
            <a:extLst>
              <a:ext uri="{FF2B5EF4-FFF2-40B4-BE49-F238E27FC236}">
                <a16:creationId xmlns:a16="http://schemas.microsoft.com/office/drawing/2014/main" id="{F6EF938C-1845-5ADA-E0BF-FE3CFF06448C}"/>
              </a:ext>
            </a:extLst>
          </p:cNvPr>
          <p:cNvPicPr>
            <a:picLocks noGrp="1" noChangeAspect="1"/>
          </p:cNvPicPr>
          <p:nvPr>
            <p:ph sz="half" idx="2"/>
          </p:nvPr>
        </p:nvPicPr>
        <p:blipFill>
          <a:blip r:embed="rId3"/>
          <a:stretch>
            <a:fillRect/>
          </a:stretch>
        </p:blipFill>
        <p:spPr>
          <a:xfrm>
            <a:off x="0" y="1015399"/>
            <a:ext cx="8263987" cy="5758823"/>
          </a:xfrm>
        </p:spPr>
      </p:pic>
    </p:spTree>
    <p:extLst>
      <p:ext uri="{BB962C8B-B14F-4D97-AF65-F5344CB8AC3E}">
        <p14:creationId xmlns:p14="http://schemas.microsoft.com/office/powerpoint/2010/main" val="367599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0399B-BCF4-188F-614C-02F98024B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B6061-05D2-ADF3-E1D3-5F99898747C6}"/>
              </a:ext>
            </a:extLst>
          </p:cNvPr>
          <p:cNvSpPr>
            <a:spLocks noGrp="1"/>
          </p:cNvSpPr>
          <p:nvPr>
            <p:ph type="title"/>
          </p:nvPr>
        </p:nvSpPr>
        <p:spPr>
          <a:xfrm>
            <a:off x="0" y="83778"/>
            <a:ext cx="11336482" cy="844910"/>
          </a:xfrm>
        </p:spPr>
        <p:txBody>
          <a:bodyPr/>
          <a:lstStyle/>
          <a:p>
            <a:pPr>
              <a:spcAft>
                <a:spcPts val="600"/>
              </a:spcAft>
            </a:pPr>
            <a:r>
              <a:rPr lang="en-US" sz="1800" b="1" dirty="0"/>
              <a:t>B. Movie Duration Analysis: </a:t>
            </a:r>
            <a:br>
              <a:rPr lang="en-US" sz="1800" b="1" dirty="0"/>
            </a:br>
            <a:r>
              <a:rPr lang="en-US" sz="1400" dirty="0"/>
              <a:t>Analyze the distribution of movie durations and its impact on the IMDB score.</a:t>
            </a:r>
            <a:br>
              <a:rPr lang="en-US" sz="1400" dirty="0"/>
            </a:br>
            <a:r>
              <a:rPr lang="en-US" sz="1400" b="1" dirty="0"/>
              <a:t>Task: </a:t>
            </a:r>
            <a:r>
              <a:rPr lang="en-US" sz="1400" dirty="0"/>
              <a:t>Analyze the distribution of movie durations and identify the relationship between movie duration and IMDB score.</a:t>
            </a:r>
            <a:endParaRPr lang="en-US" sz="1600" dirty="0"/>
          </a:p>
        </p:txBody>
      </p:sp>
      <p:sp>
        <p:nvSpPr>
          <p:cNvPr id="23" name="Slide Number Placeholder 22">
            <a:extLst>
              <a:ext uri="{FF2B5EF4-FFF2-40B4-BE49-F238E27FC236}">
                <a16:creationId xmlns:a16="http://schemas.microsoft.com/office/drawing/2014/main" id="{9994D2CC-C791-23D5-2E07-3C67D34038E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6" name="TextBox 5">
            <a:extLst>
              <a:ext uri="{FF2B5EF4-FFF2-40B4-BE49-F238E27FC236}">
                <a16:creationId xmlns:a16="http://schemas.microsoft.com/office/drawing/2014/main" id="{DC72AA7A-CFF5-EDF0-FD3A-3C75048416ED}"/>
              </a:ext>
            </a:extLst>
          </p:cNvPr>
          <p:cNvSpPr txBox="1"/>
          <p:nvPr/>
        </p:nvSpPr>
        <p:spPr>
          <a:xfrm>
            <a:off x="8343900" y="1704109"/>
            <a:ext cx="2389909" cy="2308324"/>
          </a:xfrm>
          <a:prstGeom prst="rect">
            <a:avLst/>
          </a:prstGeom>
          <a:noFill/>
        </p:spPr>
        <p:txBody>
          <a:bodyPr wrap="square" rtlCol="0">
            <a:spAutoFit/>
          </a:bodyPr>
          <a:lstStyle/>
          <a:p>
            <a:pPr marL="285750" indent="-285750">
              <a:buFont typeface="Arial" panose="020B0604020202020204" pitchFamily="34" charset="0"/>
              <a:buChar char="•"/>
            </a:pPr>
            <a:r>
              <a:rPr lang="en-IN" b="1" dirty="0"/>
              <a:t>Movies with higher duration tends to </a:t>
            </a:r>
            <a:r>
              <a:rPr lang="en-IN" b="1" dirty="0" err="1"/>
              <a:t>haeve</a:t>
            </a:r>
            <a:r>
              <a:rPr lang="en-IN" b="1" dirty="0"/>
              <a:t> higher </a:t>
            </a:r>
            <a:r>
              <a:rPr lang="en-IN" b="1" dirty="0" err="1"/>
              <a:t>imdb</a:t>
            </a:r>
            <a:r>
              <a:rPr lang="en-IN" b="1" dirty="0"/>
              <a:t> score</a:t>
            </a:r>
          </a:p>
          <a:p>
            <a:pPr marL="285750" indent="-285750">
              <a:buFont typeface="Arial" panose="020B0604020202020204" pitchFamily="34" charset="0"/>
              <a:buChar char="•"/>
            </a:pPr>
            <a:r>
              <a:rPr lang="en-IN" b="1" dirty="0"/>
              <a:t>Movies with 150+ min duration are likely to have 5+rating</a:t>
            </a:r>
          </a:p>
        </p:txBody>
      </p:sp>
      <p:pic>
        <p:nvPicPr>
          <p:cNvPr id="7" name="Content Placeholder 6" descr="A graph with white dots&#10;&#10;Description automatically generated">
            <a:extLst>
              <a:ext uri="{FF2B5EF4-FFF2-40B4-BE49-F238E27FC236}">
                <a16:creationId xmlns:a16="http://schemas.microsoft.com/office/drawing/2014/main" id="{C89624DB-D4D1-E660-6F09-035D8A4E59A7}"/>
              </a:ext>
            </a:extLst>
          </p:cNvPr>
          <p:cNvPicPr>
            <a:picLocks noGrp="1" noChangeAspect="1"/>
          </p:cNvPicPr>
          <p:nvPr>
            <p:ph sz="half" idx="2"/>
          </p:nvPr>
        </p:nvPicPr>
        <p:blipFill>
          <a:blip r:embed="rId3"/>
          <a:stretch>
            <a:fillRect/>
          </a:stretch>
        </p:blipFill>
        <p:spPr>
          <a:xfrm>
            <a:off x="147337" y="1045532"/>
            <a:ext cx="7957572" cy="5417613"/>
          </a:xfrm>
        </p:spPr>
      </p:pic>
    </p:spTree>
    <p:extLst>
      <p:ext uri="{BB962C8B-B14F-4D97-AF65-F5344CB8AC3E}">
        <p14:creationId xmlns:p14="http://schemas.microsoft.com/office/powerpoint/2010/main" val="513038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4477C-743B-A303-7DBA-DFCF4E495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BF680-D90F-B39C-CB0C-20529D8FC711}"/>
              </a:ext>
            </a:extLst>
          </p:cNvPr>
          <p:cNvSpPr>
            <a:spLocks noGrp="1"/>
          </p:cNvSpPr>
          <p:nvPr>
            <p:ph type="title"/>
          </p:nvPr>
        </p:nvSpPr>
        <p:spPr>
          <a:xfrm>
            <a:off x="0" y="83778"/>
            <a:ext cx="11336482" cy="844910"/>
          </a:xfrm>
        </p:spPr>
        <p:txBody>
          <a:bodyPr/>
          <a:lstStyle/>
          <a:p>
            <a:pPr>
              <a:spcAft>
                <a:spcPts val="600"/>
              </a:spcAft>
            </a:pPr>
            <a:r>
              <a:rPr lang="en-US" sz="1600" b="1" dirty="0"/>
              <a:t>C. Language Analysis: </a:t>
            </a:r>
            <a:r>
              <a:rPr lang="en-US" sz="1600" dirty="0"/>
              <a:t>Situation: </a:t>
            </a:r>
            <a:br>
              <a:rPr lang="en-US" sz="1600" dirty="0"/>
            </a:br>
            <a:r>
              <a:rPr lang="en-US" sz="1400" dirty="0"/>
              <a:t>Examine the distribution of movies based on their language.</a:t>
            </a:r>
            <a:br>
              <a:rPr lang="en-US" sz="1400" dirty="0"/>
            </a:br>
            <a:r>
              <a:rPr lang="en-US" sz="1400" b="1" dirty="0"/>
              <a:t>Task: </a:t>
            </a:r>
            <a:r>
              <a:rPr lang="en-US" sz="1400" dirty="0"/>
              <a:t>Determine the most common languages used in movies and analyze their impact on the IMDB score using descriptive statistics</a:t>
            </a:r>
            <a:endParaRPr lang="en-US" sz="1600" dirty="0"/>
          </a:p>
        </p:txBody>
      </p:sp>
      <p:sp>
        <p:nvSpPr>
          <p:cNvPr id="23" name="Slide Number Placeholder 22">
            <a:extLst>
              <a:ext uri="{FF2B5EF4-FFF2-40B4-BE49-F238E27FC236}">
                <a16:creationId xmlns:a16="http://schemas.microsoft.com/office/drawing/2014/main" id="{98B0485B-3458-1056-FDBF-B17ABB001A23}"/>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6" name="TextBox 5">
            <a:extLst>
              <a:ext uri="{FF2B5EF4-FFF2-40B4-BE49-F238E27FC236}">
                <a16:creationId xmlns:a16="http://schemas.microsoft.com/office/drawing/2014/main" id="{A88395F4-B32D-C68A-D710-3632344A5FCC}"/>
              </a:ext>
            </a:extLst>
          </p:cNvPr>
          <p:cNvSpPr txBox="1"/>
          <p:nvPr/>
        </p:nvSpPr>
        <p:spPr>
          <a:xfrm>
            <a:off x="8343900" y="1704109"/>
            <a:ext cx="2701635" cy="2308324"/>
          </a:xfrm>
          <a:prstGeom prst="rect">
            <a:avLst/>
          </a:prstGeom>
          <a:noFill/>
        </p:spPr>
        <p:txBody>
          <a:bodyPr wrap="square" rtlCol="0">
            <a:spAutoFit/>
          </a:bodyPr>
          <a:lstStyle/>
          <a:p>
            <a:pPr marL="285750" indent="-285750">
              <a:buFont typeface="Arial" panose="020B0604020202020204" pitchFamily="34" charset="0"/>
              <a:buChar char="•"/>
            </a:pPr>
            <a:r>
              <a:rPr lang="en-IN" b="1" dirty="0"/>
              <a:t>top 5 languages are </a:t>
            </a:r>
            <a:r>
              <a:rPr lang="en-IN" b="1" dirty="0" err="1"/>
              <a:t>English,Spanish,german,cantonese,hindi</a:t>
            </a:r>
            <a:endParaRPr lang="en-IN" b="1" dirty="0"/>
          </a:p>
          <a:p>
            <a:pPr marL="285750" indent="-285750">
              <a:buFont typeface="Arial" panose="020B0604020202020204" pitchFamily="34" charset="0"/>
              <a:buChar char="•"/>
            </a:pPr>
            <a:r>
              <a:rPr lang="en-IN" b="1" dirty="0"/>
              <a:t>Most of movies are made in </a:t>
            </a:r>
            <a:r>
              <a:rPr lang="en-IN" b="1" dirty="0" err="1"/>
              <a:t>usa</a:t>
            </a:r>
            <a:r>
              <a:rPr lang="en-IN" b="1" dirty="0"/>
              <a:t> thus English is most used language in movies </a:t>
            </a:r>
            <a:r>
              <a:rPr lang="en-IN" b="1" dirty="0" err="1"/>
              <a:t>induastry</a:t>
            </a:r>
            <a:endParaRPr lang="en-IN" b="1" dirty="0"/>
          </a:p>
        </p:txBody>
      </p:sp>
      <p:pic>
        <p:nvPicPr>
          <p:cNvPr id="8" name="Picture 7" descr="A graph with numbers and letters&#10;&#10;Description automatically generated">
            <a:extLst>
              <a:ext uri="{FF2B5EF4-FFF2-40B4-BE49-F238E27FC236}">
                <a16:creationId xmlns:a16="http://schemas.microsoft.com/office/drawing/2014/main" id="{C511ADC4-E6E2-D4E7-A514-17F4373FE368}"/>
              </a:ext>
            </a:extLst>
          </p:cNvPr>
          <p:cNvPicPr>
            <a:picLocks noChangeAspect="1"/>
          </p:cNvPicPr>
          <p:nvPr/>
        </p:nvPicPr>
        <p:blipFill>
          <a:blip r:embed="rId3"/>
          <a:stretch>
            <a:fillRect/>
          </a:stretch>
        </p:blipFill>
        <p:spPr>
          <a:xfrm>
            <a:off x="-18893" y="971790"/>
            <a:ext cx="7867459" cy="5802432"/>
          </a:xfrm>
          <a:prstGeom prst="rect">
            <a:avLst/>
          </a:prstGeom>
        </p:spPr>
      </p:pic>
      <p:sp>
        <p:nvSpPr>
          <p:cNvPr id="9" name="TextBox 8">
            <a:extLst>
              <a:ext uri="{FF2B5EF4-FFF2-40B4-BE49-F238E27FC236}">
                <a16:creationId xmlns:a16="http://schemas.microsoft.com/office/drawing/2014/main" id="{C70EC356-59D1-847B-22CA-1D5A80EAA5BA}"/>
              </a:ext>
            </a:extLst>
          </p:cNvPr>
          <p:cNvSpPr txBox="1"/>
          <p:nvPr/>
        </p:nvSpPr>
        <p:spPr>
          <a:xfrm>
            <a:off x="322117" y="1342028"/>
            <a:ext cx="1000992" cy="276999"/>
          </a:xfrm>
          <a:prstGeom prst="rect">
            <a:avLst/>
          </a:prstGeom>
          <a:noFill/>
        </p:spPr>
        <p:txBody>
          <a:bodyPr wrap="square" rtlCol="0">
            <a:spAutoFit/>
          </a:bodyPr>
          <a:lstStyle/>
          <a:p>
            <a:r>
              <a:rPr lang="en-IN" sz="1200" dirty="0">
                <a:solidFill>
                  <a:schemeClr val="bg1"/>
                </a:solidFill>
              </a:rPr>
              <a:t>3564</a:t>
            </a:r>
            <a:endParaRPr lang="en-IN" dirty="0">
              <a:solidFill>
                <a:schemeClr val="bg1"/>
              </a:solidFill>
            </a:endParaRPr>
          </a:p>
        </p:txBody>
      </p:sp>
    </p:spTree>
    <p:extLst>
      <p:ext uri="{BB962C8B-B14F-4D97-AF65-F5344CB8AC3E}">
        <p14:creationId xmlns:p14="http://schemas.microsoft.com/office/powerpoint/2010/main" val="702218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{FA8B1424-C3E6-4073-970F-DC6700DFD529}tf78438558_win32</Template>
  <TotalTime>76</TotalTime>
  <Words>997</Words>
  <Application>Microsoft Office PowerPoint</Application>
  <PresentationFormat>Widescreen</PresentationFormat>
  <Paragraphs>83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 Narrow</vt:lpstr>
      <vt:lpstr>Arial</vt:lpstr>
      <vt:lpstr>Arial Black</vt:lpstr>
      <vt:lpstr>Calibri</vt:lpstr>
      <vt:lpstr>Sabon Next LT</vt:lpstr>
      <vt:lpstr>Custom</vt:lpstr>
      <vt:lpstr>Project 5 IMDB Movie analysis  from Abhishek Aware</vt:lpstr>
      <vt:lpstr>Project Description</vt:lpstr>
      <vt:lpstr>Approach</vt:lpstr>
      <vt:lpstr>Tech Stack Used</vt:lpstr>
      <vt:lpstr>Insights</vt:lpstr>
      <vt:lpstr>A. Movie Genre Analysis : Analyze the distribution of movie genres and their impact on the IMDB score. Task: Determine the most common genres of movies in the dataset. Then, for each genre, calculate descriptive statistics (mean, median, mode, range, variance, standard deviation) of the IMDB scores. </vt:lpstr>
      <vt:lpstr>B. Movie Duration Analysis:  Analyze the distribution of movie durations and its impact on the IMDB score. Task: Analyze the distribution of movie durations and identify the relationship between movie duration and IMDB score.</vt:lpstr>
      <vt:lpstr>B. Movie Duration Analysis:  Analyze the distribution of movie durations and its impact on the IMDB score. Task: Analyze the distribution of movie durations and identify the relationship between movie duration and IMDB score.</vt:lpstr>
      <vt:lpstr>C. Language Analysis: Situation:  Examine the distribution of movies based on their language. Task: Determine the most common languages used in movies and analyze their impact on the IMDB score using descriptive statistics</vt:lpstr>
      <vt:lpstr>C. Language Analysis: Situation:  Examine the distribution of movies based on their language. Task: Determine the most common languages used in movies and analyze their impact on the IMDB score using descriptive statistics</vt:lpstr>
      <vt:lpstr>D. Director Analysis: Influence of directors on movie ratings. Task: Identify the top directors based on their average IMDB score and analyze their contribution to the success of movies using percentile calculations.</vt:lpstr>
      <vt:lpstr>E. Budget Analysis: Explore the relationship between movie budgets and their financial success.Task: Analyze the correlation between movie budgets and gross earnings, and identify the movies with the highest profit margin.</vt:lpstr>
      <vt:lpstr>E. Budget Analysis: Explore the relationship between movie budgets and their financial success.Task: Analyze the correlation between movie budgets and gross earnings, and identify the movies with the highest profit margin.</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aginneq</dc:creator>
  <cp:lastModifiedBy>aginneq</cp:lastModifiedBy>
  <cp:revision>2</cp:revision>
  <dcterms:created xsi:type="dcterms:W3CDTF">2024-10-31T05:12:29Z</dcterms:created>
  <dcterms:modified xsi:type="dcterms:W3CDTF">2024-10-31T06:29:01Z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