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57" r:id="rId3"/>
    <p:sldId id="259" r:id="rId4"/>
    <p:sldId id="261" r:id="rId5"/>
    <p:sldId id="260" r:id="rId6"/>
    <p:sldId id="263"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00AC"/>
    <a:srgbClr val="FF8313"/>
    <a:srgbClr val="C007B4"/>
    <a:srgbClr val="9F0391"/>
    <a:srgbClr val="DF2C0B"/>
    <a:srgbClr val="FFBA1D"/>
    <a:srgbClr val="000000"/>
    <a:srgbClr val="0000CC"/>
    <a:srgbClr val="FF620F"/>
    <a:srgbClr val="DA39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96" autoAdjust="0"/>
  </p:normalViewPr>
  <p:slideViewPr>
    <p:cSldViewPr snapToGrid="0">
      <p:cViewPr varScale="1">
        <p:scale>
          <a:sx n="74" d="100"/>
          <a:sy n="74" d="100"/>
        </p:scale>
        <p:origin x="1013" y="72"/>
      </p:cViewPr>
      <p:guideLst>
        <p:guide orient="horz" pos="2160"/>
        <p:guide pos="384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Users count</c:v>
                </c:pt>
              </c:strCache>
            </c:strRef>
          </c:tx>
          <c:spPr>
            <a:solidFill>
              <a:schemeClr val="accent1"/>
            </a:solidFill>
            <a:ln>
              <a:noFill/>
            </a:ln>
            <a:effectLst>
              <a:glow rad="139700">
                <a:schemeClr val="accent3">
                  <a:satMod val="175000"/>
                  <a:alpha val="40000"/>
                </a:schemeClr>
              </a:glow>
            </a:effectLst>
          </c:spPr>
          <c:invertIfNegative val="0"/>
          <c:dPt>
            <c:idx val="0"/>
            <c:invertIfNegative val="0"/>
            <c:bubble3D val="0"/>
            <c:spPr>
              <a:solidFill>
                <a:srgbClr val="FFBA1D"/>
              </a:solidFill>
              <a:ln>
                <a:solidFill>
                  <a:srgbClr val="FFBA1D"/>
                </a:solidFill>
              </a:ln>
              <a:effectLst>
                <a:glow rad="139700">
                  <a:schemeClr val="accent3">
                    <a:satMod val="175000"/>
                    <a:alpha val="40000"/>
                  </a:schemeClr>
                </a:glow>
              </a:effectLst>
            </c:spPr>
            <c:extLst>
              <c:ext xmlns:c16="http://schemas.microsoft.com/office/drawing/2014/chart" uri="{C3380CC4-5D6E-409C-BE32-E72D297353CC}">
                <c16:uniqueId val="{00000003-711F-4698-B7D1-4BE9BB1AD554}"/>
              </c:ext>
            </c:extLst>
          </c:dPt>
          <c:dPt>
            <c:idx val="1"/>
            <c:invertIfNegative val="0"/>
            <c:bubble3D val="0"/>
            <c:spPr>
              <a:solidFill>
                <a:srgbClr val="FFBA1D"/>
              </a:solidFill>
              <a:ln>
                <a:noFill/>
              </a:ln>
              <a:effectLst>
                <a:glow rad="139700">
                  <a:schemeClr val="accent3">
                    <a:satMod val="175000"/>
                    <a:alpha val="40000"/>
                  </a:schemeClr>
                </a:glow>
              </a:effectLst>
            </c:spPr>
            <c:extLst>
              <c:ext xmlns:c16="http://schemas.microsoft.com/office/drawing/2014/chart" uri="{C3380CC4-5D6E-409C-BE32-E72D297353CC}">
                <c16:uniqueId val="{00000004-711F-4698-B7D1-4BE9BB1AD554}"/>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Thursday</c:v>
                </c:pt>
                <c:pt idx="1">
                  <c:v>Sunday</c:v>
                </c:pt>
                <c:pt idx="2">
                  <c:v>Friday</c:v>
                </c:pt>
                <c:pt idx="3">
                  <c:v>Tuesday</c:v>
                </c:pt>
                <c:pt idx="4">
                  <c:v>Monday</c:v>
                </c:pt>
                <c:pt idx="5">
                  <c:v>Wednesday</c:v>
                </c:pt>
                <c:pt idx="6">
                  <c:v>Saturday</c:v>
                </c:pt>
              </c:strCache>
            </c:strRef>
          </c:cat>
          <c:val>
            <c:numRef>
              <c:f>Sheet1!$B$2:$B$8</c:f>
              <c:numCache>
                <c:formatCode>General</c:formatCode>
                <c:ptCount val="7"/>
                <c:pt idx="0">
                  <c:v>16</c:v>
                </c:pt>
                <c:pt idx="1">
                  <c:v>16</c:v>
                </c:pt>
                <c:pt idx="2">
                  <c:v>15</c:v>
                </c:pt>
                <c:pt idx="3">
                  <c:v>14</c:v>
                </c:pt>
                <c:pt idx="4">
                  <c:v>14</c:v>
                </c:pt>
                <c:pt idx="5">
                  <c:v>13</c:v>
                </c:pt>
                <c:pt idx="6">
                  <c:v>12</c:v>
                </c:pt>
              </c:numCache>
            </c:numRef>
          </c:val>
          <c:extLst>
            <c:ext xmlns:c16="http://schemas.microsoft.com/office/drawing/2014/chart" uri="{C3380CC4-5D6E-409C-BE32-E72D297353CC}">
              <c16:uniqueId val="{00000000-711F-4698-B7D1-4BE9BB1AD554}"/>
            </c:ext>
          </c:extLst>
        </c:ser>
        <c:dLbls>
          <c:dLblPos val="outEnd"/>
          <c:showLegendKey val="0"/>
          <c:showVal val="1"/>
          <c:showCatName val="0"/>
          <c:showSerName val="0"/>
          <c:showPercent val="0"/>
          <c:showBubbleSize val="0"/>
        </c:dLbls>
        <c:gapWidth val="219"/>
        <c:overlap val="-27"/>
        <c:axId val="1251771023"/>
        <c:axId val="1251778703"/>
      </c:barChart>
      <c:catAx>
        <c:axId val="125177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251778703"/>
        <c:crosses val="autoZero"/>
        <c:auto val="1"/>
        <c:lblAlgn val="ctr"/>
        <c:lblOffset val="100"/>
        <c:noMultiLvlLbl val="0"/>
      </c:catAx>
      <c:valAx>
        <c:axId val="1251778703"/>
        <c:scaling>
          <c:orientation val="minMax"/>
        </c:scaling>
        <c:delete val="1"/>
        <c:axPos val="l"/>
        <c:numFmt formatCode="General" sourceLinked="1"/>
        <c:majorTickMark val="none"/>
        <c:minorTickMark val="none"/>
        <c:tickLblPos val="nextTo"/>
        <c:crossAx val="1251771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2889B-C67B-4E4E-95C5-FF11AAF4D357}"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FD8ED-E033-4F4C-9FA0-B9A0F398FF82}" type="slidenum">
              <a:rPr lang="en-IN" smtClean="0"/>
              <a:t>‹#›</a:t>
            </a:fld>
            <a:endParaRPr lang="en-IN"/>
          </a:p>
        </p:txBody>
      </p:sp>
    </p:spTree>
    <p:extLst>
      <p:ext uri="{BB962C8B-B14F-4D97-AF65-F5344CB8AC3E}">
        <p14:creationId xmlns:p14="http://schemas.microsoft.com/office/powerpoint/2010/main" val="196888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3C4858"/>
                </a:solidFill>
                <a:effectLst/>
                <a:latin typeface="inherit"/>
              </a:rPr>
              <a:t>Project Description:</a:t>
            </a:r>
          </a:p>
          <a:p>
            <a:r>
              <a:rPr lang="en-US" b="1" dirty="0">
                <a:solidFill>
                  <a:srgbClr val="3C4858"/>
                </a:solidFill>
                <a:effectLst/>
                <a:latin typeface="inherit"/>
              </a:rPr>
              <a:t>	</a:t>
            </a:r>
            <a:r>
              <a:rPr lang="en-US" dirty="0">
                <a:effectLst/>
              </a:rPr>
              <a:t>Provide a brief overview of the project, explaining its purpose and the approach you will take to handle the tasks and derive insights.</a:t>
            </a:r>
            <a:endParaRPr lang="en-IN" dirty="0"/>
          </a:p>
        </p:txBody>
      </p:sp>
      <p:sp>
        <p:nvSpPr>
          <p:cNvPr id="4" name="Slide Number Placeholder 3"/>
          <p:cNvSpPr>
            <a:spLocks noGrp="1"/>
          </p:cNvSpPr>
          <p:nvPr>
            <p:ph type="sldNum" sz="quarter" idx="5"/>
          </p:nvPr>
        </p:nvSpPr>
        <p:spPr/>
        <p:txBody>
          <a:bodyPr/>
          <a:lstStyle/>
          <a:p>
            <a:fld id="{5CDFD8ED-E033-4F4C-9FA0-B9A0F398FF82}" type="slidenum">
              <a:rPr lang="en-IN" smtClean="0"/>
              <a:t>1</a:t>
            </a:fld>
            <a:endParaRPr lang="en-IN"/>
          </a:p>
        </p:txBody>
      </p:sp>
    </p:spTree>
    <p:extLst>
      <p:ext uri="{BB962C8B-B14F-4D97-AF65-F5344CB8AC3E}">
        <p14:creationId xmlns:p14="http://schemas.microsoft.com/office/powerpoint/2010/main" val="2839867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3C4858"/>
                </a:solidFill>
                <a:effectLst/>
                <a:latin typeface="inherit"/>
              </a:rPr>
              <a:t>Approach:</a:t>
            </a:r>
          </a:p>
          <a:p>
            <a:r>
              <a:rPr lang="en-US" dirty="0">
                <a:effectLst/>
              </a:rPr>
              <a:t>Describe your approach towards the project and how you executed it. Explain the steps you took to analyze the data and find the answers to the questions.</a:t>
            </a:r>
            <a:endParaRPr lang="en-IN" dirty="0"/>
          </a:p>
        </p:txBody>
      </p:sp>
      <p:sp>
        <p:nvSpPr>
          <p:cNvPr id="4" name="Slide Number Placeholder 3"/>
          <p:cNvSpPr>
            <a:spLocks noGrp="1"/>
          </p:cNvSpPr>
          <p:nvPr>
            <p:ph type="sldNum" sz="quarter" idx="5"/>
          </p:nvPr>
        </p:nvSpPr>
        <p:spPr/>
        <p:txBody>
          <a:bodyPr/>
          <a:lstStyle/>
          <a:p>
            <a:fld id="{5CDFD8ED-E033-4F4C-9FA0-B9A0F398FF82}" type="slidenum">
              <a:rPr lang="en-IN" smtClean="0"/>
              <a:t>2</a:t>
            </a:fld>
            <a:endParaRPr lang="en-IN"/>
          </a:p>
        </p:txBody>
      </p:sp>
    </p:spTree>
    <p:extLst>
      <p:ext uri="{BB962C8B-B14F-4D97-AF65-F5344CB8AC3E}">
        <p14:creationId xmlns:p14="http://schemas.microsoft.com/office/powerpoint/2010/main" val="89183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3C4858"/>
                </a:solidFill>
                <a:effectLst/>
                <a:latin typeface="inherit"/>
              </a:rPr>
              <a:t>Tech-Stack Used:</a:t>
            </a:r>
          </a:p>
          <a:p>
            <a:r>
              <a:rPr lang="en-US" dirty="0">
                <a:effectLst/>
              </a:rPr>
              <a:t>Specify the software and versions you used for the project (e.g., MySQL Workbench, SQL Server Management Studio) and briefly explain why you chose them for the project.</a:t>
            </a:r>
            <a:endParaRPr lang="en-IN" dirty="0"/>
          </a:p>
        </p:txBody>
      </p:sp>
      <p:sp>
        <p:nvSpPr>
          <p:cNvPr id="4" name="Slide Number Placeholder 3"/>
          <p:cNvSpPr>
            <a:spLocks noGrp="1"/>
          </p:cNvSpPr>
          <p:nvPr>
            <p:ph type="sldNum" sz="quarter" idx="5"/>
          </p:nvPr>
        </p:nvSpPr>
        <p:spPr/>
        <p:txBody>
          <a:bodyPr/>
          <a:lstStyle/>
          <a:p>
            <a:fld id="{5CDFD8ED-E033-4F4C-9FA0-B9A0F398FF82}" type="slidenum">
              <a:rPr lang="en-IN" smtClean="0"/>
              <a:t>3</a:t>
            </a:fld>
            <a:endParaRPr lang="en-IN"/>
          </a:p>
        </p:txBody>
      </p:sp>
    </p:spTree>
    <p:extLst>
      <p:ext uri="{BB962C8B-B14F-4D97-AF65-F5344CB8AC3E}">
        <p14:creationId xmlns:p14="http://schemas.microsoft.com/office/powerpoint/2010/main" val="2907182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3C4858"/>
                </a:solidFill>
                <a:effectLst/>
                <a:latin typeface="inherit"/>
              </a:rPr>
              <a:t>Insights:</a:t>
            </a:r>
          </a:p>
          <a:p>
            <a:r>
              <a:rPr lang="en-US" dirty="0">
                <a:effectLst/>
              </a:rPr>
              <a:t>Summarize the insights and knowledge you gained while working on the project. Explain the inferences you made from the data, highlighting any significant findings or patterns. Keep the insights concise and relevant to the project.</a:t>
            </a:r>
          </a:p>
          <a:p>
            <a:pPr algn="l">
              <a:buFont typeface="+mj-lt"/>
              <a:buAutoNum type="arabicPeriod"/>
            </a:pPr>
            <a:r>
              <a:rPr lang="en-US" b="1" i="0" dirty="0">
                <a:solidFill>
                  <a:srgbClr val="8492A6"/>
                </a:solidFill>
                <a:effectLst/>
                <a:latin typeface="Manrope"/>
              </a:rPr>
              <a:t>Loyal User Reward:</a:t>
            </a:r>
            <a:r>
              <a:rPr lang="en-US" b="0" i="0" dirty="0">
                <a:solidFill>
                  <a:srgbClr val="8492A6"/>
                </a:solidFill>
                <a:effectLst/>
                <a:latin typeface="Manrope"/>
              </a:rPr>
              <a:t> </a:t>
            </a:r>
          </a:p>
          <a:p>
            <a:pPr algn="l">
              <a:buFont typeface="+mj-lt"/>
              <a:buNone/>
            </a:pPr>
            <a:r>
              <a:rPr lang="en-US" b="0" i="0" dirty="0">
                <a:solidFill>
                  <a:srgbClr val="8492A6"/>
                </a:solidFill>
                <a:effectLst/>
                <a:latin typeface="Manrope"/>
              </a:rPr>
              <a:t>The marketing team wants to reward the most loyal users, i.e., those who have been using the platform for the longest time.</a:t>
            </a:r>
            <a:br>
              <a:rPr lang="en-US" b="0" i="0" dirty="0">
                <a:solidFill>
                  <a:srgbClr val="8492A6"/>
                </a:solidFill>
                <a:effectLst/>
                <a:latin typeface="Manrope"/>
              </a:rPr>
            </a:br>
            <a:r>
              <a:rPr lang="en-US" b="0" i="0" dirty="0">
                <a:solidFill>
                  <a:srgbClr val="8492A6"/>
                </a:solidFill>
                <a:effectLst/>
                <a:latin typeface="Manrope"/>
              </a:rPr>
              <a:t>Your Task: Identify the five oldest users on Instagram from the provided database.</a:t>
            </a:r>
          </a:p>
          <a:p>
            <a:pPr algn="l">
              <a:buFont typeface="+mj-lt"/>
              <a:buNone/>
            </a:pPr>
            <a:r>
              <a:rPr lang="en-US" b="0" i="0" dirty="0">
                <a:solidFill>
                  <a:srgbClr val="8492A6"/>
                </a:solidFill>
                <a:effectLst/>
                <a:latin typeface="Manrope"/>
              </a:rPr>
              <a:t>SQL Query –</a:t>
            </a:r>
          </a:p>
          <a:p>
            <a:pPr algn="l">
              <a:buFont typeface="+mj-lt"/>
              <a:buNone/>
            </a:pPr>
            <a:r>
              <a:rPr lang="en-US" b="0" i="0" dirty="0">
                <a:solidFill>
                  <a:srgbClr val="8492A6"/>
                </a:solidFill>
                <a:effectLst/>
                <a:latin typeface="Manrope"/>
              </a:rPr>
              <a:t>*/</a:t>
            </a:r>
          </a:p>
          <a:p>
            <a:pPr algn="l">
              <a:buFont typeface="+mj-lt"/>
              <a:buNone/>
            </a:pPr>
            <a:r>
              <a:rPr lang="en-US" b="0" i="0" dirty="0">
                <a:solidFill>
                  <a:srgbClr val="8492A6"/>
                </a:solidFill>
                <a:effectLst/>
                <a:latin typeface="Manrope"/>
              </a:rPr>
              <a:t>select </a:t>
            </a:r>
          </a:p>
          <a:p>
            <a:pPr algn="l">
              <a:buFont typeface="+mj-lt"/>
              <a:buNone/>
            </a:pPr>
            <a:r>
              <a:rPr lang="en-US" b="0" i="0" dirty="0">
                <a:solidFill>
                  <a:schemeClr val="accent1"/>
                </a:solidFill>
                <a:effectLst/>
                <a:latin typeface="Manrope"/>
              </a:rPr>
              <a:t>Id, us</a:t>
            </a:r>
            <a:r>
              <a:rPr lang="en-US" b="1" i="0" dirty="0">
                <a:solidFill>
                  <a:schemeClr val="accent1"/>
                </a:solidFill>
                <a:effectLst/>
                <a:latin typeface="Manrope"/>
              </a:rPr>
              <a:t>erna</a:t>
            </a:r>
            <a:r>
              <a:rPr lang="en-US" b="0" i="0" dirty="0">
                <a:solidFill>
                  <a:schemeClr val="accent1"/>
                </a:solidFill>
                <a:effectLst/>
                <a:latin typeface="Manrope"/>
              </a:rPr>
              <a:t>me, rank() over</a:t>
            </a:r>
            <a:r>
              <a:rPr lang="en-US" b="0" i="0" dirty="0">
                <a:solidFill>
                  <a:srgbClr val="8492A6"/>
                </a:solidFill>
                <a:effectLst/>
                <a:latin typeface="Manrope"/>
              </a:rPr>
              <a:t>(order by </a:t>
            </a:r>
            <a:r>
              <a:rPr lang="en-US" b="0" i="0" dirty="0" err="1">
                <a:solidFill>
                  <a:srgbClr val="8492A6"/>
                </a:solidFill>
                <a:effectLst/>
                <a:latin typeface="Manrope"/>
              </a:rPr>
              <a:t>created_at</a:t>
            </a:r>
            <a:r>
              <a:rPr lang="en-US" b="0" i="0" dirty="0">
                <a:solidFill>
                  <a:srgbClr val="8492A6"/>
                </a:solidFill>
                <a:effectLst/>
                <a:latin typeface="Manrope"/>
              </a:rPr>
              <a:t>) as </a:t>
            </a:r>
            <a:r>
              <a:rPr lang="en-US" b="0" i="0" dirty="0" err="1">
                <a:solidFill>
                  <a:srgbClr val="8492A6"/>
                </a:solidFill>
                <a:effectLst/>
                <a:latin typeface="Manrope"/>
              </a:rPr>
              <a:t>rankingfrom</a:t>
            </a:r>
            <a:r>
              <a:rPr lang="en-US" b="0" i="0" dirty="0">
                <a:solidFill>
                  <a:srgbClr val="8492A6"/>
                </a:solidFill>
                <a:effectLst/>
                <a:latin typeface="Manrope"/>
              </a:rPr>
              <a:t> users limit 5;/*</a:t>
            </a:r>
          </a:p>
          <a:p>
            <a:pPr algn="l">
              <a:buFont typeface="+mj-lt"/>
              <a:buNone/>
            </a:pPr>
            <a:r>
              <a:rPr lang="en-US" b="1" i="0" dirty="0">
                <a:solidFill>
                  <a:srgbClr val="8492A6"/>
                </a:solidFill>
                <a:effectLst/>
                <a:latin typeface="Manrope"/>
              </a:rPr>
              <a:t>2.Inactive User Engagement:</a:t>
            </a:r>
            <a:r>
              <a:rPr lang="en-US" b="0" i="0" dirty="0">
                <a:solidFill>
                  <a:srgbClr val="8492A6"/>
                </a:solidFill>
                <a:effectLst/>
                <a:latin typeface="Manrope"/>
              </a:rPr>
              <a:t> </a:t>
            </a:r>
          </a:p>
          <a:p>
            <a:pPr algn="l">
              <a:buFont typeface="+mj-lt"/>
              <a:buNone/>
            </a:pPr>
            <a:r>
              <a:rPr lang="en-US" b="0" i="0" dirty="0">
                <a:solidFill>
                  <a:srgbClr val="8492A6"/>
                </a:solidFill>
                <a:effectLst/>
                <a:latin typeface="Manrope"/>
              </a:rPr>
              <a:t>The team wants to encourage inactive users to start posting by sending them promotional emails.</a:t>
            </a:r>
            <a:br>
              <a:rPr lang="en-US" b="0" i="0" dirty="0">
                <a:solidFill>
                  <a:srgbClr val="8492A6"/>
                </a:solidFill>
                <a:effectLst/>
                <a:latin typeface="Manrope"/>
              </a:rPr>
            </a:br>
            <a:r>
              <a:rPr lang="en-US" b="0" i="0" dirty="0">
                <a:solidFill>
                  <a:srgbClr val="8492A6"/>
                </a:solidFill>
                <a:effectLst/>
                <a:latin typeface="Manrope"/>
              </a:rPr>
              <a:t>Your Task: Identify users who have never posted a single photo on Instagram.</a:t>
            </a:r>
          </a:p>
          <a:p>
            <a:endParaRPr lang="en-IN" dirty="0"/>
          </a:p>
        </p:txBody>
      </p:sp>
      <p:sp>
        <p:nvSpPr>
          <p:cNvPr id="4" name="Slide Number Placeholder 3"/>
          <p:cNvSpPr>
            <a:spLocks noGrp="1"/>
          </p:cNvSpPr>
          <p:nvPr>
            <p:ph type="sldNum" sz="quarter" idx="5"/>
          </p:nvPr>
        </p:nvSpPr>
        <p:spPr/>
        <p:txBody>
          <a:bodyPr/>
          <a:lstStyle/>
          <a:p>
            <a:fld id="{5CDFD8ED-E033-4F4C-9FA0-B9A0F398FF82}" type="slidenum">
              <a:rPr lang="en-IN" smtClean="0"/>
              <a:t>4</a:t>
            </a:fld>
            <a:endParaRPr lang="en-IN"/>
          </a:p>
        </p:txBody>
      </p:sp>
    </p:spTree>
    <p:extLst>
      <p:ext uri="{BB962C8B-B14F-4D97-AF65-F5344CB8AC3E}">
        <p14:creationId xmlns:p14="http://schemas.microsoft.com/office/powerpoint/2010/main" val="2928142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3C4858"/>
                </a:solidFill>
                <a:effectLst/>
                <a:latin typeface="inherit"/>
              </a:rPr>
              <a:t>3.Contest Winner Declaration:</a:t>
            </a:r>
          </a:p>
          <a:p>
            <a:r>
              <a:rPr lang="en-US" b="0" i="0" dirty="0">
                <a:solidFill>
                  <a:srgbClr val="8492A6"/>
                </a:solidFill>
                <a:effectLst/>
                <a:latin typeface="Manrope"/>
              </a:rPr>
              <a:t>The team has organized a contest where the user with the most likes on a single photo wins.</a:t>
            </a:r>
            <a:br>
              <a:rPr lang="en-US" dirty="0"/>
            </a:br>
            <a:r>
              <a:rPr lang="en-US" b="0" i="0" dirty="0">
                <a:solidFill>
                  <a:srgbClr val="8492A6"/>
                </a:solidFill>
                <a:effectLst/>
                <a:latin typeface="Manrope"/>
              </a:rPr>
              <a:t>Your Task: Determine the winner of the contest and provide their details to the team.</a:t>
            </a:r>
          </a:p>
          <a:p>
            <a:endParaRPr lang="en-US" b="0" i="0" dirty="0">
              <a:solidFill>
                <a:srgbClr val="8492A6"/>
              </a:solidFill>
              <a:effectLst/>
              <a:latin typeface="Manrope"/>
            </a:endParaRPr>
          </a:p>
          <a:p>
            <a:r>
              <a:rPr lang="en-US" b="0" i="0" dirty="0">
                <a:solidFill>
                  <a:srgbClr val="8492A6"/>
                </a:solidFill>
                <a:effectLst/>
                <a:latin typeface="Manrope"/>
              </a:rPr>
              <a:t>4.</a:t>
            </a:r>
            <a:r>
              <a:rPr lang="en-US" b="1" i="0" dirty="0">
                <a:solidFill>
                  <a:srgbClr val="8492A6"/>
                </a:solidFill>
                <a:effectLst/>
                <a:latin typeface="Manrope"/>
              </a:rPr>
              <a:t> Hashtag Research:</a:t>
            </a:r>
            <a:r>
              <a:rPr lang="en-US" b="0" i="0" dirty="0">
                <a:solidFill>
                  <a:srgbClr val="8492A6"/>
                </a:solidFill>
                <a:effectLst/>
                <a:latin typeface="Manrope"/>
              </a:rPr>
              <a:t> </a:t>
            </a:r>
          </a:p>
          <a:p>
            <a:r>
              <a:rPr lang="en-US" b="0" i="0" dirty="0">
                <a:solidFill>
                  <a:srgbClr val="8492A6"/>
                </a:solidFill>
                <a:effectLst/>
                <a:latin typeface="Manrope"/>
              </a:rPr>
              <a:t>A partner brand wants to know the most popular hashtags to use in their posts to reach the most people.</a:t>
            </a:r>
            <a:br>
              <a:rPr lang="en-US" dirty="0"/>
            </a:br>
            <a:r>
              <a:rPr lang="en-US" b="0" i="0" dirty="0">
                <a:solidFill>
                  <a:srgbClr val="8492A6"/>
                </a:solidFill>
                <a:effectLst/>
                <a:latin typeface="Manrope"/>
              </a:rPr>
              <a:t>Your Task: Identify and suggest the top five most commonly used hashtags on the platform</a:t>
            </a:r>
            <a:endParaRPr lang="en-IN" dirty="0"/>
          </a:p>
        </p:txBody>
      </p:sp>
      <p:sp>
        <p:nvSpPr>
          <p:cNvPr id="4" name="Slide Number Placeholder 3"/>
          <p:cNvSpPr>
            <a:spLocks noGrp="1"/>
          </p:cNvSpPr>
          <p:nvPr>
            <p:ph type="sldNum" sz="quarter" idx="5"/>
          </p:nvPr>
        </p:nvSpPr>
        <p:spPr/>
        <p:txBody>
          <a:bodyPr/>
          <a:lstStyle/>
          <a:p>
            <a:fld id="{5CDFD8ED-E033-4F4C-9FA0-B9A0F398FF82}" type="slidenum">
              <a:rPr lang="en-IN" smtClean="0"/>
              <a:t>5</a:t>
            </a:fld>
            <a:endParaRPr lang="en-IN"/>
          </a:p>
        </p:txBody>
      </p:sp>
    </p:spTree>
    <p:extLst>
      <p:ext uri="{BB962C8B-B14F-4D97-AF65-F5344CB8AC3E}">
        <p14:creationId xmlns:p14="http://schemas.microsoft.com/office/powerpoint/2010/main" val="400580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8492A6"/>
                </a:solidFill>
                <a:effectLst/>
                <a:latin typeface="Manrope"/>
              </a:rPr>
              <a:t>5.Ad Campaign Launch:</a:t>
            </a:r>
          </a:p>
          <a:p>
            <a:pPr algn="l">
              <a:buFont typeface="+mj-lt"/>
              <a:buNone/>
            </a:pPr>
            <a:r>
              <a:rPr lang="en-US" b="0" i="0" dirty="0">
                <a:solidFill>
                  <a:srgbClr val="8492A6"/>
                </a:solidFill>
                <a:effectLst/>
                <a:latin typeface="Manrope"/>
              </a:rPr>
              <a:t> The team wants to know the best day of the week to launch ads.</a:t>
            </a:r>
            <a:br>
              <a:rPr lang="en-US" b="0" i="0" dirty="0">
                <a:solidFill>
                  <a:srgbClr val="8492A6"/>
                </a:solidFill>
                <a:effectLst/>
                <a:latin typeface="Manrope"/>
              </a:rPr>
            </a:br>
            <a:r>
              <a:rPr lang="en-US" b="0" i="0" dirty="0">
                <a:solidFill>
                  <a:srgbClr val="8492A6"/>
                </a:solidFill>
                <a:effectLst/>
                <a:latin typeface="Manrope"/>
              </a:rPr>
              <a:t>Your Task: Determine the day of the week when most users register on Instagram. Provide insights on when to schedule an ad campaign.</a:t>
            </a:r>
          </a:p>
        </p:txBody>
      </p:sp>
      <p:sp>
        <p:nvSpPr>
          <p:cNvPr id="4" name="Slide Number Placeholder 3"/>
          <p:cNvSpPr>
            <a:spLocks noGrp="1"/>
          </p:cNvSpPr>
          <p:nvPr>
            <p:ph type="sldNum" sz="quarter" idx="5"/>
          </p:nvPr>
        </p:nvSpPr>
        <p:spPr/>
        <p:txBody>
          <a:bodyPr/>
          <a:lstStyle/>
          <a:p>
            <a:fld id="{5CDFD8ED-E033-4F4C-9FA0-B9A0F398FF82}" type="slidenum">
              <a:rPr lang="en-IN" smtClean="0"/>
              <a:t>6</a:t>
            </a:fld>
            <a:endParaRPr lang="en-IN"/>
          </a:p>
        </p:txBody>
      </p:sp>
    </p:spTree>
    <p:extLst>
      <p:ext uri="{BB962C8B-B14F-4D97-AF65-F5344CB8AC3E}">
        <p14:creationId xmlns:p14="http://schemas.microsoft.com/office/powerpoint/2010/main" val="1344300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8492A6"/>
                </a:solidFill>
                <a:effectLst/>
                <a:latin typeface="Manrope"/>
              </a:rPr>
              <a:t>B) Investor Metrics:</a:t>
            </a:r>
            <a:endParaRPr lang="en-US" b="0" i="0" dirty="0">
              <a:solidFill>
                <a:srgbClr val="8492A6"/>
              </a:solidFill>
              <a:effectLst/>
              <a:latin typeface="Manrope"/>
            </a:endParaRPr>
          </a:p>
          <a:p>
            <a:pPr algn="l">
              <a:buFont typeface="+mj-lt"/>
              <a:buAutoNum type="arabicPeriod"/>
            </a:pPr>
            <a:r>
              <a:rPr lang="en-US" b="1" i="0" dirty="0">
                <a:solidFill>
                  <a:srgbClr val="8492A6"/>
                </a:solidFill>
                <a:effectLst/>
                <a:latin typeface="Manrope"/>
              </a:rPr>
              <a:t>User Engagement:</a:t>
            </a:r>
            <a:r>
              <a:rPr lang="en-US" b="0" i="0" dirty="0">
                <a:solidFill>
                  <a:srgbClr val="8492A6"/>
                </a:solidFill>
                <a:effectLst/>
                <a:latin typeface="Manrope"/>
              </a:rPr>
              <a:t> </a:t>
            </a:r>
          </a:p>
          <a:p>
            <a:pPr algn="l">
              <a:buFont typeface="+mj-lt"/>
              <a:buNone/>
            </a:pPr>
            <a:r>
              <a:rPr lang="en-US" b="0" i="0" dirty="0">
                <a:solidFill>
                  <a:srgbClr val="8492A6"/>
                </a:solidFill>
                <a:effectLst/>
                <a:latin typeface="Manrope"/>
              </a:rPr>
              <a:t>Investors want to know if users are still active and posting on Instagram or if they are making fewer posts.</a:t>
            </a:r>
            <a:br>
              <a:rPr lang="en-US" b="0" i="0" dirty="0">
                <a:solidFill>
                  <a:srgbClr val="8492A6"/>
                </a:solidFill>
                <a:effectLst/>
                <a:latin typeface="Manrope"/>
              </a:rPr>
            </a:br>
            <a:r>
              <a:rPr lang="en-US" b="0" i="0" dirty="0">
                <a:solidFill>
                  <a:srgbClr val="8492A6"/>
                </a:solidFill>
                <a:effectLst/>
                <a:latin typeface="Manrope"/>
              </a:rPr>
              <a:t>Your Task: Calculate the average number of posts per user on Instagram. Also, provide the total number of photos on Instagram divided by the total number of users.</a:t>
            </a:r>
          </a:p>
          <a:p>
            <a:pPr algn="l">
              <a:buFont typeface="+mj-lt"/>
              <a:buNone/>
            </a:pPr>
            <a:r>
              <a:rPr lang="en-US" b="1" i="0" dirty="0">
                <a:solidFill>
                  <a:srgbClr val="8492A6"/>
                </a:solidFill>
                <a:effectLst/>
                <a:latin typeface="Manrope"/>
              </a:rPr>
              <a:t>2.Bots &amp; Fake Accounts:</a:t>
            </a:r>
            <a:r>
              <a:rPr lang="en-US" b="0" i="0" dirty="0">
                <a:solidFill>
                  <a:srgbClr val="8492A6"/>
                </a:solidFill>
                <a:effectLst/>
                <a:latin typeface="Manrope"/>
              </a:rPr>
              <a:t> </a:t>
            </a:r>
          </a:p>
          <a:p>
            <a:pPr algn="l">
              <a:buFont typeface="+mj-lt"/>
              <a:buNone/>
            </a:pPr>
            <a:r>
              <a:rPr lang="en-US" b="0" i="0" dirty="0">
                <a:solidFill>
                  <a:srgbClr val="8492A6"/>
                </a:solidFill>
                <a:effectLst/>
                <a:latin typeface="Manrope"/>
              </a:rPr>
              <a:t>Investors want to know if the platform is crowded with fake and dummy accounts.</a:t>
            </a:r>
            <a:br>
              <a:rPr lang="en-US" b="0" i="0" dirty="0">
                <a:solidFill>
                  <a:srgbClr val="8492A6"/>
                </a:solidFill>
                <a:effectLst/>
                <a:latin typeface="Manrope"/>
              </a:rPr>
            </a:br>
            <a:r>
              <a:rPr lang="en-US" b="0" i="0" dirty="0">
                <a:solidFill>
                  <a:srgbClr val="8492A6"/>
                </a:solidFill>
                <a:effectLst/>
                <a:latin typeface="Manrope"/>
              </a:rPr>
              <a:t>Your Task: Identify users (potential bots) who have liked every single photo on the site, as this is not typically possible for a normal user.</a:t>
            </a:r>
          </a:p>
        </p:txBody>
      </p:sp>
      <p:sp>
        <p:nvSpPr>
          <p:cNvPr id="4" name="Slide Number Placeholder 3"/>
          <p:cNvSpPr>
            <a:spLocks noGrp="1"/>
          </p:cNvSpPr>
          <p:nvPr>
            <p:ph type="sldNum" sz="quarter" idx="5"/>
          </p:nvPr>
        </p:nvSpPr>
        <p:spPr/>
        <p:txBody>
          <a:bodyPr/>
          <a:lstStyle/>
          <a:p>
            <a:fld id="{5CDFD8ED-E033-4F4C-9FA0-B9A0F398FF82}" type="slidenum">
              <a:rPr lang="en-IN" smtClean="0"/>
              <a:t>7</a:t>
            </a:fld>
            <a:endParaRPr lang="en-IN"/>
          </a:p>
        </p:txBody>
      </p:sp>
    </p:spTree>
    <p:extLst>
      <p:ext uri="{BB962C8B-B14F-4D97-AF65-F5344CB8AC3E}">
        <p14:creationId xmlns:p14="http://schemas.microsoft.com/office/powerpoint/2010/main" val="1340004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8492A6"/>
                </a:solidFill>
                <a:effectLst/>
                <a:latin typeface="Manrope"/>
              </a:rPr>
              <a:t>2.Bots &amp; Fake Accounts:</a:t>
            </a:r>
            <a:r>
              <a:rPr lang="en-US" b="0" i="0" dirty="0">
                <a:solidFill>
                  <a:srgbClr val="8492A6"/>
                </a:solidFill>
                <a:effectLst/>
                <a:latin typeface="Manrope"/>
              </a:rPr>
              <a:t> </a:t>
            </a:r>
          </a:p>
          <a:p>
            <a:pPr algn="l">
              <a:buFont typeface="+mj-lt"/>
              <a:buNone/>
            </a:pPr>
            <a:r>
              <a:rPr lang="en-US" b="0" i="0" dirty="0">
                <a:solidFill>
                  <a:srgbClr val="8492A6"/>
                </a:solidFill>
                <a:effectLst/>
                <a:latin typeface="Manrope"/>
              </a:rPr>
              <a:t>Investors want to know if the platform is crowded with fake and dummy accounts.</a:t>
            </a:r>
            <a:br>
              <a:rPr lang="en-US" b="0" i="0" dirty="0">
                <a:solidFill>
                  <a:srgbClr val="8492A6"/>
                </a:solidFill>
                <a:effectLst/>
                <a:latin typeface="Manrope"/>
              </a:rPr>
            </a:br>
            <a:r>
              <a:rPr lang="en-US" b="0" i="0" dirty="0">
                <a:solidFill>
                  <a:srgbClr val="8492A6"/>
                </a:solidFill>
                <a:effectLst/>
                <a:latin typeface="Manrope"/>
              </a:rPr>
              <a:t>Your Task: Identify users (potential bots) who have liked every single photo on the site, as this is not typically possible for a normal user.</a:t>
            </a:r>
          </a:p>
          <a:p>
            <a:pPr algn="l"/>
            <a:endParaRPr lang="en-US" b="0" i="0" dirty="0">
              <a:solidFill>
                <a:srgbClr val="8492A6"/>
              </a:solidFill>
              <a:effectLst/>
              <a:latin typeface="Manrope"/>
            </a:endParaRPr>
          </a:p>
        </p:txBody>
      </p:sp>
      <p:sp>
        <p:nvSpPr>
          <p:cNvPr id="4" name="Slide Number Placeholder 3"/>
          <p:cNvSpPr>
            <a:spLocks noGrp="1"/>
          </p:cNvSpPr>
          <p:nvPr>
            <p:ph type="sldNum" sz="quarter" idx="5"/>
          </p:nvPr>
        </p:nvSpPr>
        <p:spPr/>
        <p:txBody>
          <a:bodyPr/>
          <a:lstStyle/>
          <a:p>
            <a:fld id="{5CDFD8ED-E033-4F4C-9FA0-B9A0F398FF82}" type="slidenum">
              <a:rPr lang="en-IN" smtClean="0"/>
              <a:t>8</a:t>
            </a:fld>
            <a:endParaRPr lang="en-IN"/>
          </a:p>
        </p:txBody>
      </p:sp>
    </p:spTree>
    <p:extLst>
      <p:ext uri="{BB962C8B-B14F-4D97-AF65-F5344CB8AC3E}">
        <p14:creationId xmlns:p14="http://schemas.microsoft.com/office/powerpoint/2010/main" val="359380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dirty="0">
                <a:solidFill>
                  <a:srgbClr val="3C4858"/>
                </a:solidFill>
                <a:effectLst/>
                <a:latin typeface="inherit"/>
              </a:rPr>
              <a:t>Result</a:t>
            </a:r>
          </a:p>
          <a:p>
            <a:pPr algn="l">
              <a:buFont typeface="+mj-lt"/>
              <a:buNone/>
            </a:pPr>
            <a:r>
              <a:rPr lang="en-US" dirty="0">
                <a:effectLst/>
              </a:rPr>
              <a:t>State the achievements you accomplished through the project and how it has benefited you or provided valuable information. Share your thoughts on the impact of the analysis and the insights derived from it.</a:t>
            </a:r>
            <a:endParaRPr lang="en-US" b="0" i="0" dirty="0">
              <a:solidFill>
                <a:srgbClr val="8492A6"/>
              </a:solidFill>
              <a:effectLst/>
              <a:latin typeface="Manrope"/>
            </a:endParaRPr>
          </a:p>
        </p:txBody>
      </p:sp>
      <p:sp>
        <p:nvSpPr>
          <p:cNvPr id="4" name="Slide Number Placeholder 3"/>
          <p:cNvSpPr>
            <a:spLocks noGrp="1"/>
          </p:cNvSpPr>
          <p:nvPr>
            <p:ph type="sldNum" sz="quarter" idx="5"/>
          </p:nvPr>
        </p:nvSpPr>
        <p:spPr/>
        <p:txBody>
          <a:bodyPr/>
          <a:lstStyle/>
          <a:p>
            <a:fld id="{5CDFD8ED-E033-4F4C-9FA0-B9A0F398FF82}" type="slidenum">
              <a:rPr lang="en-IN" smtClean="0"/>
              <a:t>9</a:t>
            </a:fld>
            <a:endParaRPr lang="en-IN"/>
          </a:p>
        </p:txBody>
      </p:sp>
    </p:spTree>
    <p:extLst>
      <p:ext uri="{BB962C8B-B14F-4D97-AF65-F5344CB8AC3E}">
        <p14:creationId xmlns:p14="http://schemas.microsoft.com/office/powerpoint/2010/main" val="175983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2ADE-2E4C-5674-DCB8-7F6CEC1AF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99CADC-E5A1-6051-2647-75205BA1E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893430-C01B-5029-3E97-214DC4AF06EB}"/>
              </a:ext>
            </a:extLst>
          </p:cNvPr>
          <p:cNvSpPr>
            <a:spLocks noGrp="1"/>
          </p:cNvSpPr>
          <p:nvPr>
            <p:ph type="dt" sz="half" idx="10"/>
          </p:nvPr>
        </p:nvSpPr>
        <p:spPr/>
        <p:txBody>
          <a:bodyPr/>
          <a:lstStyle/>
          <a:p>
            <a:fld id="{36BA2D43-5DCF-42D2-9DB8-25F8736F3C19}" type="datetimeFigureOut">
              <a:rPr lang="en-IN" smtClean="0"/>
              <a:t>28-09-2024</a:t>
            </a:fld>
            <a:endParaRPr lang="en-IN"/>
          </a:p>
        </p:txBody>
      </p:sp>
      <p:sp>
        <p:nvSpPr>
          <p:cNvPr id="5" name="Footer Placeholder 4">
            <a:extLst>
              <a:ext uri="{FF2B5EF4-FFF2-40B4-BE49-F238E27FC236}">
                <a16:creationId xmlns:a16="http://schemas.microsoft.com/office/drawing/2014/main" id="{8C7FF109-D4FE-ECFF-B4F9-DF3D8A626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14AE0-4E11-284E-16FA-D0D90471103A}"/>
              </a:ext>
            </a:extLst>
          </p:cNvPr>
          <p:cNvSpPr>
            <a:spLocks noGrp="1"/>
          </p:cNvSpPr>
          <p:nvPr>
            <p:ph type="sldNum" sz="quarter" idx="12"/>
          </p:nvPr>
        </p:nvSpPr>
        <p:spPr/>
        <p:txBody>
          <a:bodyPr/>
          <a:lstStyle/>
          <a:p>
            <a:fld id="{F1B0AE28-CDFF-4468-B542-F502EC42E08D}" type="slidenum">
              <a:rPr lang="en-IN" smtClean="0"/>
              <a:t>‹#›</a:t>
            </a:fld>
            <a:endParaRPr lang="en-IN"/>
          </a:p>
        </p:txBody>
      </p:sp>
    </p:spTree>
    <p:extLst>
      <p:ext uri="{BB962C8B-B14F-4D97-AF65-F5344CB8AC3E}">
        <p14:creationId xmlns:p14="http://schemas.microsoft.com/office/powerpoint/2010/main" val="242119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E0AB-6719-C9F0-067B-64257387DD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69D5B8-E40C-21AD-C1CF-34B0D3585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8CB23F-6BC5-8F29-4DB4-7EBFEC2C605D}"/>
              </a:ext>
            </a:extLst>
          </p:cNvPr>
          <p:cNvSpPr>
            <a:spLocks noGrp="1"/>
          </p:cNvSpPr>
          <p:nvPr>
            <p:ph type="dt" sz="half" idx="10"/>
          </p:nvPr>
        </p:nvSpPr>
        <p:spPr/>
        <p:txBody>
          <a:bodyPr/>
          <a:lstStyle/>
          <a:p>
            <a:fld id="{36BA2D43-5DCF-42D2-9DB8-25F8736F3C19}" type="datetimeFigureOut">
              <a:rPr lang="en-IN" smtClean="0"/>
              <a:t>28-09-2024</a:t>
            </a:fld>
            <a:endParaRPr lang="en-IN"/>
          </a:p>
        </p:txBody>
      </p:sp>
      <p:sp>
        <p:nvSpPr>
          <p:cNvPr id="5" name="Footer Placeholder 4">
            <a:extLst>
              <a:ext uri="{FF2B5EF4-FFF2-40B4-BE49-F238E27FC236}">
                <a16:creationId xmlns:a16="http://schemas.microsoft.com/office/drawing/2014/main" id="{BA95E959-EA5C-9D86-90B5-BF51CBF071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E391C-974A-60B2-E12A-5C8E4F1449BA}"/>
              </a:ext>
            </a:extLst>
          </p:cNvPr>
          <p:cNvSpPr>
            <a:spLocks noGrp="1"/>
          </p:cNvSpPr>
          <p:nvPr>
            <p:ph type="sldNum" sz="quarter" idx="12"/>
          </p:nvPr>
        </p:nvSpPr>
        <p:spPr/>
        <p:txBody>
          <a:bodyPr/>
          <a:lstStyle/>
          <a:p>
            <a:fld id="{F1B0AE28-CDFF-4468-B542-F502EC42E08D}" type="slidenum">
              <a:rPr lang="en-IN" smtClean="0"/>
              <a:t>‹#›</a:t>
            </a:fld>
            <a:endParaRPr lang="en-IN"/>
          </a:p>
        </p:txBody>
      </p:sp>
    </p:spTree>
    <p:extLst>
      <p:ext uri="{BB962C8B-B14F-4D97-AF65-F5344CB8AC3E}">
        <p14:creationId xmlns:p14="http://schemas.microsoft.com/office/powerpoint/2010/main" val="51574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7457FD-C229-EECF-C730-581EEF6110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7DE3B8-D677-8BF4-FFFF-62314D0D50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74B56-FBD1-D28C-6825-F0A80FD2E62F}"/>
              </a:ext>
            </a:extLst>
          </p:cNvPr>
          <p:cNvSpPr>
            <a:spLocks noGrp="1"/>
          </p:cNvSpPr>
          <p:nvPr>
            <p:ph type="dt" sz="half" idx="10"/>
          </p:nvPr>
        </p:nvSpPr>
        <p:spPr/>
        <p:txBody>
          <a:bodyPr/>
          <a:lstStyle/>
          <a:p>
            <a:fld id="{36BA2D43-5DCF-42D2-9DB8-25F8736F3C19}" type="datetimeFigureOut">
              <a:rPr lang="en-IN" smtClean="0"/>
              <a:t>28-09-2024</a:t>
            </a:fld>
            <a:endParaRPr lang="en-IN"/>
          </a:p>
        </p:txBody>
      </p:sp>
      <p:sp>
        <p:nvSpPr>
          <p:cNvPr id="5" name="Footer Placeholder 4">
            <a:extLst>
              <a:ext uri="{FF2B5EF4-FFF2-40B4-BE49-F238E27FC236}">
                <a16:creationId xmlns:a16="http://schemas.microsoft.com/office/drawing/2014/main" id="{C5DE3614-9D51-4A8A-EDFF-232F635EB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DC142-BB09-0359-E47B-7857902666DD}"/>
              </a:ext>
            </a:extLst>
          </p:cNvPr>
          <p:cNvSpPr>
            <a:spLocks noGrp="1"/>
          </p:cNvSpPr>
          <p:nvPr>
            <p:ph type="sldNum" sz="quarter" idx="12"/>
          </p:nvPr>
        </p:nvSpPr>
        <p:spPr/>
        <p:txBody>
          <a:bodyPr/>
          <a:lstStyle/>
          <a:p>
            <a:fld id="{F1B0AE28-CDFF-4468-B542-F502EC42E08D}" type="slidenum">
              <a:rPr lang="en-IN" smtClean="0"/>
              <a:t>‹#›</a:t>
            </a:fld>
            <a:endParaRPr lang="en-IN"/>
          </a:p>
        </p:txBody>
      </p:sp>
    </p:spTree>
    <p:extLst>
      <p:ext uri="{BB962C8B-B14F-4D97-AF65-F5344CB8AC3E}">
        <p14:creationId xmlns:p14="http://schemas.microsoft.com/office/powerpoint/2010/main" val="344871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A25C-948C-E776-2797-B37D2DEABE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729E60-C859-B44F-C0DE-5FE467D15D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89825F-0F5A-F991-C117-5AB79D76107F}"/>
              </a:ext>
            </a:extLst>
          </p:cNvPr>
          <p:cNvSpPr>
            <a:spLocks noGrp="1"/>
          </p:cNvSpPr>
          <p:nvPr>
            <p:ph type="dt" sz="half" idx="10"/>
          </p:nvPr>
        </p:nvSpPr>
        <p:spPr/>
        <p:txBody>
          <a:bodyPr/>
          <a:lstStyle/>
          <a:p>
            <a:fld id="{36BA2D43-5DCF-42D2-9DB8-25F8736F3C19}" type="datetimeFigureOut">
              <a:rPr lang="en-IN" smtClean="0"/>
              <a:t>28-09-2024</a:t>
            </a:fld>
            <a:endParaRPr lang="en-IN"/>
          </a:p>
        </p:txBody>
      </p:sp>
      <p:sp>
        <p:nvSpPr>
          <p:cNvPr id="5" name="Footer Placeholder 4">
            <a:extLst>
              <a:ext uri="{FF2B5EF4-FFF2-40B4-BE49-F238E27FC236}">
                <a16:creationId xmlns:a16="http://schemas.microsoft.com/office/drawing/2014/main" id="{DB2A11F2-4B98-0153-D7A9-FBB65977DB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92CC5-AE5A-DED4-8CAC-1A491991B41D}"/>
              </a:ext>
            </a:extLst>
          </p:cNvPr>
          <p:cNvSpPr>
            <a:spLocks noGrp="1"/>
          </p:cNvSpPr>
          <p:nvPr>
            <p:ph type="sldNum" sz="quarter" idx="12"/>
          </p:nvPr>
        </p:nvSpPr>
        <p:spPr/>
        <p:txBody>
          <a:bodyPr/>
          <a:lstStyle/>
          <a:p>
            <a:fld id="{F1B0AE28-CDFF-4468-B542-F502EC42E08D}" type="slidenum">
              <a:rPr lang="en-IN" smtClean="0"/>
              <a:t>‹#›</a:t>
            </a:fld>
            <a:endParaRPr lang="en-IN"/>
          </a:p>
        </p:txBody>
      </p:sp>
    </p:spTree>
    <p:extLst>
      <p:ext uri="{BB962C8B-B14F-4D97-AF65-F5344CB8AC3E}">
        <p14:creationId xmlns:p14="http://schemas.microsoft.com/office/powerpoint/2010/main" val="207560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30C4-67B3-10CB-BC94-A7F2D4EBB9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60CEB0-A95A-BF43-FEA2-172C95DDC6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15D72-1F53-4F7A-3532-452F94FAD68D}"/>
              </a:ext>
            </a:extLst>
          </p:cNvPr>
          <p:cNvSpPr>
            <a:spLocks noGrp="1"/>
          </p:cNvSpPr>
          <p:nvPr>
            <p:ph type="dt" sz="half" idx="10"/>
          </p:nvPr>
        </p:nvSpPr>
        <p:spPr/>
        <p:txBody>
          <a:bodyPr/>
          <a:lstStyle/>
          <a:p>
            <a:fld id="{36BA2D43-5DCF-42D2-9DB8-25F8736F3C19}" type="datetimeFigureOut">
              <a:rPr lang="en-IN" smtClean="0"/>
              <a:t>28-09-2024</a:t>
            </a:fld>
            <a:endParaRPr lang="en-IN"/>
          </a:p>
        </p:txBody>
      </p:sp>
      <p:sp>
        <p:nvSpPr>
          <p:cNvPr id="5" name="Footer Placeholder 4">
            <a:extLst>
              <a:ext uri="{FF2B5EF4-FFF2-40B4-BE49-F238E27FC236}">
                <a16:creationId xmlns:a16="http://schemas.microsoft.com/office/drawing/2014/main" id="{DEBD3805-8EE9-E959-9CE5-92546FFE2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14074-45D5-7AF4-E7C2-6D9575BB9CC1}"/>
              </a:ext>
            </a:extLst>
          </p:cNvPr>
          <p:cNvSpPr>
            <a:spLocks noGrp="1"/>
          </p:cNvSpPr>
          <p:nvPr>
            <p:ph type="sldNum" sz="quarter" idx="12"/>
          </p:nvPr>
        </p:nvSpPr>
        <p:spPr/>
        <p:txBody>
          <a:bodyPr/>
          <a:lstStyle/>
          <a:p>
            <a:fld id="{F1B0AE28-CDFF-4468-B542-F502EC42E08D}" type="slidenum">
              <a:rPr lang="en-IN" smtClean="0"/>
              <a:t>‹#›</a:t>
            </a:fld>
            <a:endParaRPr lang="en-IN"/>
          </a:p>
        </p:txBody>
      </p:sp>
    </p:spTree>
    <p:extLst>
      <p:ext uri="{BB962C8B-B14F-4D97-AF65-F5344CB8AC3E}">
        <p14:creationId xmlns:p14="http://schemas.microsoft.com/office/powerpoint/2010/main" val="302793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7662-CD3F-C8F7-ED74-23BFC30564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DA4800-DF95-A07E-C8FB-2E1424B569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1782BD-E64A-4172-936F-F393D3675A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EBA9F2-C620-26E8-025A-62E105A7F9B9}"/>
              </a:ext>
            </a:extLst>
          </p:cNvPr>
          <p:cNvSpPr>
            <a:spLocks noGrp="1"/>
          </p:cNvSpPr>
          <p:nvPr>
            <p:ph type="dt" sz="half" idx="10"/>
          </p:nvPr>
        </p:nvSpPr>
        <p:spPr/>
        <p:txBody>
          <a:bodyPr/>
          <a:lstStyle/>
          <a:p>
            <a:fld id="{36BA2D43-5DCF-42D2-9DB8-25F8736F3C19}" type="datetimeFigureOut">
              <a:rPr lang="en-IN" smtClean="0"/>
              <a:t>28-09-2024</a:t>
            </a:fld>
            <a:endParaRPr lang="en-IN"/>
          </a:p>
        </p:txBody>
      </p:sp>
      <p:sp>
        <p:nvSpPr>
          <p:cNvPr id="6" name="Footer Placeholder 5">
            <a:extLst>
              <a:ext uri="{FF2B5EF4-FFF2-40B4-BE49-F238E27FC236}">
                <a16:creationId xmlns:a16="http://schemas.microsoft.com/office/drawing/2014/main" id="{DE619DF7-7502-8939-958E-207EADE8B8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A6D554-DC8A-ADAD-0C50-BBD16A3930A3}"/>
              </a:ext>
            </a:extLst>
          </p:cNvPr>
          <p:cNvSpPr>
            <a:spLocks noGrp="1"/>
          </p:cNvSpPr>
          <p:nvPr>
            <p:ph type="sldNum" sz="quarter" idx="12"/>
          </p:nvPr>
        </p:nvSpPr>
        <p:spPr/>
        <p:txBody>
          <a:bodyPr/>
          <a:lstStyle/>
          <a:p>
            <a:fld id="{F1B0AE28-CDFF-4468-B542-F502EC42E08D}" type="slidenum">
              <a:rPr lang="en-IN" smtClean="0"/>
              <a:t>‹#›</a:t>
            </a:fld>
            <a:endParaRPr lang="en-IN"/>
          </a:p>
        </p:txBody>
      </p:sp>
    </p:spTree>
    <p:extLst>
      <p:ext uri="{BB962C8B-B14F-4D97-AF65-F5344CB8AC3E}">
        <p14:creationId xmlns:p14="http://schemas.microsoft.com/office/powerpoint/2010/main" val="12093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20D9-8BA2-2CA9-8033-D4C25542A7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A6F450-DDF6-19E8-336E-CDDDA590EC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72265-6ABB-D9EC-CCF8-474BA608AB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D35C66-B46B-7786-356B-81256A017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053C7F-096C-0043-DAEA-94814257E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6D7B11-3588-5C6F-26FE-2267CEFDFA3A}"/>
              </a:ext>
            </a:extLst>
          </p:cNvPr>
          <p:cNvSpPr>
            <a:spLocks noGrp="1"/>
          </p:cNvSpPr>
          <p:nvPr>
            <p:ph type="dt" sz="half" idx="10"/>
          </p:nvPr>
        </p:nvSpPr>
        <p:spPr/>
        <p:txBody>
          <a:bodyPr/>
          <a:lstStyle/>
          <a:p>
            <a:fld id="{36BA2D43-5DCF-42D2-9DB8-25F8736F3C19}" type="datetimeFigureOut">
              <a:rPr lang="en-IN" smtClean="0"/>
              <a:t>28-09-2024</a:t>
            </a:fld>
            <a:endParaRPr lang="en-IN"/>
          </a:p>
        </p:txBody>
      </p:sp>
      <p:sp>
        <p:nvSpPr>
          <p:cNvPr id="8" name="Footer Placeholder 7">
            <a:extLst>
              <a:ext uri="{FF2B5EF4-FFF2-40B4-BE49-F238E27FC236}">
                <a16:creationId xmlns:a16="http://schemas.microsoft.com/office/drawing/2014/main" id="{E295B07B-8564-FBBE-115E-6A537AB8DF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39DB25-140C-1E44-923F-BC84CD2C6072}"/>
              </a:ext>
            </a:extLst>
          </p:cNvPr>
          <p:cNvSpPr>
            <a:spLocks noGrp="1"/>
          </p:cNvSpPr>
          <p:nvPr>
            <p:ph type="sldNum" sz="quarter" idx="12"/>
          </p:nvPr>
        </p:nvSpPr>
        <p:spPr/>
        <p:txBody>
          <a:bodyPr/>
          <a:lstStyle/>
          <a:p>
            <a:fld id="{F1B0AE28-CDFF-4468-B542-F502EC42E08D}" type="slidenum">
              <a:rPr lang="en-IN" smtClean="0"/>
              <a:t>‹#›</a:t>
            </a:fld>
            <a:endParaRPr lang="en-IN"/>
          </a:p>
        </p:txBody>
      </p:sp>
    </p:spTree>
    <p:extLst>
      <p:ext uri="{BB962C8B-B14F-4D97-AF65-F5344CB8AC3E}">
        <p14:creationId xmlns:p14="http://schemas.microsoft.com/office/powerpoint/2010/main" val="81356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2EAD-BD34-9156-69A2-4B841021D7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8DFDCB-97F4-3083-B0CA-0E522B527BA1}"/>
              </a:ext>
            </a:extLst>
          </p:cNvPr>
          <p:cNvSpPr>
            <a:spLocks noGrp="1"/>
          </p:cNvSpPr>
          <p:nvPr>
            <p:ph type="dt" sz="half" idx="10"/>
          </p:nvPr>
        </p:nvSpPr>
        <p:spPr/>
        <p:txBody>
          <a:bodyPr/>
          <a:lstStyle/>
          <a:p>
            <a:fld id="{36BA2D43-5DCF-42D2-9DB8-25F8736F3C19}" type="datetimeFigureOut">
              <a:rPr lang="en-IN" smtClean="0"/>
              <a:t>28-09-2024</a:t>
            </a:fld>
            <a:endParaRPr lang="en-IN"/>
          </a:p>
        </p:txBody>
      </p:sp>
      <p:sp>
        <p:nvSpPr>
          <p:cNvPr id="4" name="Footer Placeholder 3">
            <a:extLst>
              <a:ext uri="{FF2B5EF4-FFF2-40B4-BE49-F238E27FC236}">
                <a16:creationId xmlns:a16="http://schemas.microsoft.com/office/drawing/2014/main" id="{5905B276-C2C6-4E6C-D462-3245E40A18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2A4B98-A377-76E5-A018-4FAD15AF37A7}"/>
              </a:ext>
            </a:extLst>
          </p:cNvPr>
          <p:cNvSpPr>
            <a:spLocks noGrp="1"/>
          </p:cNvSpPr>
          <p:nvPr>
            <p:ph type="sldNum" sz="quarter" idx="12"/>
          </p:nvPr>
        </p:nvSpPr>
        <p:spPr/>
        <p:txBody>
          <a:bodyPr/>
          <a:lstStyle/>
          <a:p>
            <a:fld id="{F1B0AE28-CDFF-4468-B542-F502EC42E08D}" type="slidenum">
              <a:rPr lang="en-IN" smtClean="0"/>
              <a:t>‹#›</a:t>
            </a:fld>
            <a:endParaRPr lang="en-IN"/>
          </a:p>
        </p:txBody>
      </p:sp>
    </p:spTree>
    <p:extLst>
      <p:ext uri="{BB962C8B-B14F-4D97-AF65-F5344CB8AC3E}">
        <p14:creationId xmlns:p14="http://schemas.microsoft.com/office/powerpoint/2010/main" val="72801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7E94B7-AC14-A98A-53BE-8085D3B8DE33}"/>
              </a:ext>
            </a:extLst>
          </p:cNvPr>
          <p:cNvSpPr>
            <a:spLocks noGrp="1"/>
          </p:cNvSpPr>
          <p:nvPr>
            <p:ph type="dt" sz="half" idx="10"/>
          </p:nvPr>
        </p:nvSpPr>
        <p:spPr/>
        <p:txBody>
          <a:bodyPr/>
          <a:lstStyle/>
          <a:p>
            <a:fld id="{36BA2D43-5DCF-42D2-9DB8-25F8736F3C19}" type="datetimeFigureOut">
              <a:rPr lang="en-IN" smtClean="0"/>
              <a:t>28-09-2024</a:t>
            </a:fld>
            <a:endParaRPr lang="en-IN"/>
          </a:p>
        </p:txBody>
      </p:sp>
      <p:sp>
        <p:nvSpPr>
          <p:cNvPr id="3" name="Footer Placeholder 2">
            <a:extLst>
              <a:ext uri="{FF2B5EF4-FFF2-40B4-BE49-F238E27FC236}">
                <a16:creationId xmlns:a16="http://schemas.microsoft.com/office/drawing/2014/main" id="{2F4ADBA3-BC40-649B-F58F-EA6488162A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711CF7-A4AF-3353-ABD7-63B172E3FC4D}"/>
              </a:ext>
            </a:extLst>
          </p:cNvPr>
          <p:cNvSpPr>
            <a:spLocks noGrp="1"/>
          </p:cNvSpPr>
          <p:nvPr>
            <p:ph type="sldNum" sz="quarter" idx="12"/>
          </p:nvPr>
        </p:nvSpPr>
        <p:spPr/>
        <p:txBody>
          <a:bodyPr/>
          <a:lstStyle/>
          <a:p>
            <a:fld id="{F1B0AE28-CDFF-4468-B542-F502EC42E08D}" type="slidenum">
              <a:rPr lang="en-IN" smtClean="0"/>
              <a:t>‹#›</a:t>
            </a:fld>
            <a:endParaRPr lang="en-IN"/>
          </a:p>
        </p:txBody>
      </p:sp>
    </p:spTree>
    <p:extLst>
      <p:ext uri="{BB962C8B-B14F-4D97-AF65-F5344CB8AC3E}">
        <p14:creationId xmlns:p14="http://schemas.microsoft.com/office/powerpoint/2010/main" val="378741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8807-F17C-5B96-FA76-82BF0A6F2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370897-E9FF-15F4-F6A5-4C7AA5933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F3767F-DAC7-EAB2-5D68-8741A97B4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59E0C-8CA9-F592-94CB-D9CFC4F7A724}"/>
              </a:ext>
            </a:extLst>
          </p:cNvPr>
          <p:cNvSpPr>
            <a:spLocks noGrp="1"/>
          </p:cNvSpPr>
          <p:nvPr>
            <p:ph type="dt" sz="half" idx="10"/>
          </p:nvPr>
        </p:nvSpPr>
        <p:spPr/>
        <p:txBody>
          <a:bodyPr/>
          <a:lstStyle/>
          <a:p>
            <a:fld id="{36BA2D43-5DCF-42D2-9DB8-25F8736F3C19}" type="datetimeFigureOut">
              <a:rPr lang="en-IN" smtClean="0"/>
              <a:t>28-09-2024</a:t>
            </a:fld>
            <a:endParaRPr lang="en-IN"/>
          </a:p>
        </p:txBody>
      </p:sp>
      <p:sp>
        <p:nvSpPr>
          <p:cNvPr id="6" name="Footer Placeholder 5">
            <a:extLst>
              <a:ext uri="{FF2B5EF4-FFF2-40B4-BE49-F238E27FC236}">
                <a16:creationId xmlns:a16="http://schemas.microsoft.com/office/drawing/2014/main" id="{63BDD585-B9C1-E53B-6B19-D214A5DE81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70EF9A-038D-DE17-BDD0-4BBF2CA7B738}"/>
              </a:ext>
            </a:extLst>
          </p:cNvPr>
          <p:cNvSpPr>
            <a:spLocks noGrp="1"/>
          </p:cNvSpPr>
          <p:nvPr>
            <p:ph type="sldNum" sz="quarter" idx="12"/>
          </p:nvPr>
        </p:nvSpPr>
        <p:spPr/>
        <p:txBody>
          <a:bodyPr/>
          <a:lstStyle/>
          <a:p>
            <a:fld id="{F1B0AE28-CDFF-4468-B542-F502EC42E08D}" type="slidenum">
              <a:rPr lang="en-IN" smtClean="0"/>
              <a:t>‹#›</a:t>
            </a:fld>
            <a:endParaRPr lang="en-IN"/>
          </a:p>
        </p:txBody>
      </p:sp>
    </p:spTree>
    <p:extLst>
      <p:ext uri="{BB962C8B-B14F-4D97-AF65-F5344CB8AC3E}">
        <p14:creationId xmlns:p14="http://schemas.microsoft.com/office/powerpoint/2010/main" val="2122117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57BF-C626-FD87-AE57-15F76CA34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6B263D-05F3-8394-662F-BF953C761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D7F863-0267-32C7-87A8-8D36334E6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409CAE-7341-556C-634D-3142E25BB1B4}"/>
              </a:ext>
            </a:extLst>
          </p:cNvPr>
          <p:cNvSpPr>
            <a:spLocks noGrp="1"/>
          </p:cNvSpPr>
          <p:nvPr>
            <p:ph type="dt" sz="half" idx="10"/>
          </p:nvPr>
        </p:nvSpPr>
        <p:spPr/>
        <p:txBody>
          <a:bodyPr/>
          <a:lstStyle/>
          <a:p>
            <a:fld id="{36BA2D43-5DCF-42D2-9DB8-25F8736F3C19}" type="datetimeFigureOut">
              <a:rPr lang="en-IN" smtClean="0"/>
              <a:t>28-09-2024</a:t>
            </a:fld>
            <a:endParaRPr lang="en-IN"/>
          </a:p>
        </p:txBody>
      </p:sp>
      <p:sp>
        <p:nvSpPr>
          <p:cNvPr id="6" name="Footer Placeholder 5">
            <a:extLst>
              <a:ext uri="{FF2B5EF4-FFF2-40B4-BE49-F238E27FC236}">
                <a16:creationId xmlns:a16="http://schemas.microsoft.com/office/drawing/2014/main" id="{C3782B56-31BB-DD70-5DFD-AC2ED612D0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35F5AD-3F87-B4BC-24E6-33EA0D233B29}"/>
              </a:ext>
            </a:extLst>
          </p:cNvPr>
          <p:cNvSpPr>
            <a:spLocks noGrp="1"/>
          </p:cNvSpPr>
          <p:nvPr>
            <p:ph type="sldNum" sz="quarter" idx="12"/>
          </p:nvPr>
        </p:nvSpPr>
        <p:spPr/>
        <p:txBody>
          <a:bodyPr/>
          <a:lstStyle/>
          <a:p>
            <a:fld id="{F1B0AE28-CDFF-4468-B542-F502EC42E08D}" type="slidenum">
              <a:rPr lang="en-IN" smtClean="0"/>
              <a:t>‹#›</a:t>
            </a:fld>
            <a:endParaRPr lang="en-IN"/>
          </a:p>
        </p:txBody>
      </p:sp>
    </p:spTree>
    <p:extLst>
      <p:ext uri="{BB962C8B-B14F-4D97-AF65-F5344CB8AC3E}">
        <p14:creationId xmlns:p14="http://schemas.microsoft.com/office/powerpoint/2010/main" val="4197129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72567-FDF6-360B-278E-E6CED5F8C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AF35A7-8894-3A55-B9A7-665704D946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F7490C-C266-D01A-2A6D-4235E28B0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BA2D43-5DCF-42D2-9DB8-25F8736F3C19}" type="datetimeFigureOut">
              <a:rPr lang="en-IN" smtClean="0"/>
              <a:t>28-09-2024</a:t>
            </a:fld>
            <a:endParaRPr lang="en-IN"/>
          </a:p>
        </p:txBody>
      </p:sp>
      <p:sp>
        <p:nvSpPr>
          <p:cNvPr id="5" name="Footer Placeholder 4">
            <a:extLst>
              <a:ext uri="{FF2B5EF4-FFF2-40B4-BE49-F238E27FC236}">
                <a16:creationId xmlns:a16="http://schemas.microsoft.com/office/drawing/2014/main" id="{7A317675-B42B-EF24-E79D-B4683D00BB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B92F9F1-E69A-3770-20D1-40006C0598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B0AE28-CDFF-4468-B542-F502EC42E08D}" type="slidenum">
              <a:rPr lang="en-IN" smtClean="0"/>
              <a:t>‹#›</a:t>
            </a:fld>
            <a:endParaRPr lang="en-IN"/>
          </a:p>
        </p:txBody>
      </p:sp>
    </p:spTree>
    <p:extLst>
      <p:ext uri="{BB962C8B-B14F-4D97-AF65-F5344CB8AC3E}">
        <p14:creationId xmlns:p14="http://schemas.microsoft.com/office/powerpoint/2010/main" val="2483244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image" Target="../media/image1.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tmp"/><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2.tmp"/></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tm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915B784A-34D1-0179-32E1-A3ABFB995425}"/>
              </a:ext>
            </a:extLst>
          </p:cNvPr>
          <p:cNvPicPr>
            <a:picLocks noChangeAspect="1"/>
          </p:cNvPicPr>
          <p:nvPr/>
        </p:nvPicPr>
        <p:blipFill>
          <a:blip r:embed="rId3">
            <a:extLst>
              <a:ext uri="{28A0092B-C50C-407E-A947-70E740481C1C}">
                <a14:useLocalDpi xmlns:a14="http://schemas.microsoft.com/office/drawing/2010/main" val="0"/>
              </a:ext>
            </a:extLst>
          </a:blip>
          <a:srcRect r="78838" b="82615"/>
          <a:stretch/>
        </p:blipFill>
        <p:spPr>
          <a:xfrm>
            <a:off x="0" y="0"/>
            <a:ext cx="2797090" cy="1330027"/>
          </a:xfrm>
          <a:prstGeom prst="rect">
            <a:avLst/>
          </a:prstGeom>
          <a:solidFill>
            <a:srgbClr val="000000"/>
          </a:solidFill>
        </p:spPr>
      </p:pic>
      <p:grpSp>
        <p:nvGrpSpPr>
          <p:cNvPr id="8" name="Group 7">
            <a:extLst>
              <a:ext uri="{FF2B5EF4-FFF2-40B4-BE49-F238E27FC236}">
                <a16:creationId xmlns:a16="http://schemas.microsoft.com/office/drawing/2014/main" id="{658F1A31-2E13-99D6-0D83-51325A59CD7A}"/>
              </a:ext>
            </a:extLst>
          </p:cNvPr>
          <p:cNvGrpSpPr/>
          <p:nvPr/>
        </p:nvGrpSpPr>
        <p:grpSpPr>
          <a:xfrm>
            <a:off x="0" y="2035277"/>
            <a:ext cx="12192000" cy="2939846"/>
            <a:chOff x="0" y="2035277"/>
            <a:chExt cx="12192000" cy="2939846"/>
          </a:xfrm>
        </p:grpSpPr>
        <p:sp>
          <p:nvSpPr>
            <p:cNvPr id="4" name="Rectangle: Rounded Corners 3">
              <a:extLst>
                <a:ext uri="{FF2B5EF4-FFF2-40B4-BE49-F238E27FC236}">
                  <a16:creationId xmlns:a16="http://schemas.microsoft.com/office/drawing/2014/main" id="{99803D31-A070-7186-29D2-CE876F4BB307}"/>
                </a:ext>
              </a:extLst>
            </p:cNvPr>
            <p:cNvSpPr/>
            <p:nvPr/>
          </p:nvSpPr>
          <p:spPr>
            <a:xfrm>
              <a:off x="0" y="2035277"/>
              <a:ext cx="12192000" cy="2939846"/>
            </a:xfrm>
            <a:prstGeom prst="roundRect">
              <a:avLst/>
            </a:prstGeom>
            <a:solidFill>
              <a:srgbClr val="FFAF1A"/>
            </a:solidFill>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1C75ED15-FBE2-5F32-26CA-16EDD009046A}"/>
                </a:ext>
              </a:extLst>
            </p:cNvPr>
            <p:cNvSpPr txBox="1"/>
            <p:nvPr/>
          </p:nvSpPr>
          <p:spPr>
            <a:xfrm>
              <a:off x="230870" y="2705725"/>
              <a:ext cx="5132439" cy="1446550"/>
            </a:xfrm>
            <a:prstGeom prst="rect">
              <a:avLst/>
            </a:prstGeom>
            <a:noFill/>
          </p:spPr>
          <p:txBody>
            <a:bodyPr wrap="square" rtlCol="0">
              <a:spAutoFit/>
            </a:bodyPr>
            <a:lstStyle/>
            <a:p>
              <a:r>
                <a:rPr lang="en-IN" sz="4400" b="1" i="0" dirty="0">
                  <a:gradFill>
                    <a:gsLst>
                      <a:gs pos="13000">
                        <a:srgbClr val="E90022"/>
                      </a:gs>
                      <a:gs pos="49000">
                        <a:srgbClr val="CF0674"/>
                      </a:gs>
                      <a:gs pos="100000">
                        <a:srgbClr val="BE01AD"/>
                      </a:gs>
                    </a:gsLst>
                    <a:lin ang="0" scaled="1"/>
                  </a:gradFill>
                  <a:effectLst/>
                  <a:latin typeface="Antique Olive Std Nord" panose="020B0A070405040B0204" pitchFamily="34" charset="0"/>
                  <a:cs typeface="Angsana New" panose="020B0502040204020203" pitchFamily="18" charset="-34"/>
                </a:rPr>
                <a:t>Project</a:t>
              </a:r>
              <a:r>
                <a:rPr lang="en-IN" sz="4400" b="1" i="0" dirty="0">
                  <a:solidFill>
                    <a:schemeClr val="bg1">
                      <a:lumMod val="95000"/>
                    </a:schemeClr>
                  </a:solidFill>
                  <a:effectLst/>
                  <a:latin typeface="Antique Olive Std Nord" panose="020B0A070405040B0204" pitchFamily="34" charset="0"/>
                  <a:cs typeface="Angsana New" panose="020B0502040204020203" pitchFamily="18" charset="-34"/>
                </a:rPr>
                <a:t> </a:t>
              </a:r>
              <a:r>
                <a:rPr lang="en-IN" sz="4400" b="1" i="0" dirty="0">
                  <a:gradFill>
                    <a:gsLst>
                      <a:gs pos="13000">
                        <a:srgbClr val="E90022"/>
                      </a:gs>
                      <a:gs pos="49000">
                        <a:srgbClr val="CF0674"/>
                      </a:gs>
                      <a:gs pos="100000">
                        <a:srgbClr val="BE01AD"/>
                      </a:gs>
                    </a:gsLst>
                    <a:lin ang="0" scaled="1"/>
                  </a:gradFill>
                  <a:effectLst/>
                  <a:latin typeface="Antique Olive Std Nord" panose="020B0A070405040B0204" pitchFamily="34" charset="0"/>
                  <a:cs typeface="Angsana New" panose="020B0502040204020203" pitchFamily="18" charset="-34"/>
                </a:rPr>
                <a:t>Description</a:t>
              </a:r>
              <a:endParaRPr lang="en-IN" sz="4400" dirty="0">
                <a:gradFill>
                  <a:gsLst>
                    <a:gs pos="13000">
                      <a:srgbClr val="E90022"/>
                    </a:gs>
                    <a:gs pos="49000">
                      <a:srgbClr val="CF0674"/>
                    </a:gs>
                    <a:gs pos="100000">
                      <a:srgbClr val="BE01AD"/>
                    </a:gs>
                  </a:gsLst>
                  <a:lin ang="0" scaled="1"/>
                </a:gradFill>
                <a:latin typeface="Antique Olive Std Nord" panose="020B0A070405040B0204" pitchFamily="34" charset="0"/>
                <a:cs typeface="Angsana New" panose="020B0502040204020203" pitchFamily="18" charset="-34"/>
              </a:endParaRPr>
            </a:p>
          </p:txBody>
        </p:sp>
        <p:sp>
          <p:nvSpPr>
            <p:cNvPr id="7" name="TextBox 6">
              <a:extLst>
                <a:ext uri="{FF2B5EF4-FFF2-40B4-BE49-F238E27FC236}">
                  <a16:creationId xmlns:a16="http://schemas.microsoft.com/office/drawing/2014/main" id="{82AFCA58-0700-2961-81BB-C9D8D94F70BE}"/>
                </a:ext>
              </a:extLst>
            </p:cNvPr>
            <p:cNvSpPr txBox="1"/>
            <p:nvPr/>
          </p:nvSpPr>
          <p:spPr>
            <a:xfrm>
              <a:off x="5363309" y="2585884"/>
              <a:ext cx="6307581"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User</a:t>
              </a:r>
              <a:r>
                <a:rPr lang="en-US" b="0" i="0" dirty="0">
                  <a:solidFill>
                    <a:srgbClr val="8492A6"/>
                  </a:solidFill>
                  <a:effectLst/>
                  <a:latin typeface="Manrope"/>
                </a:rPr>
                <a:t> </a:t>
              </a:r>
              <a:r>
                <a:rPr lang="en-US" dirty="0"/>
                <a:t>analysis involves tracking how users engage with a digital product, such as a software application or a mobile app</a:t>
              </a:r>
              <a:r>
                <a:rPr lang="en-US" b="0" i="0" dirty="0">
                  <a:solidFill>
                    <a:srgbClr val="8492A6"/>
                  </a:solidFill>
                  <a:effectLst/>
                  <a:latin typeface="Manrope"/>
                </a:rPr>
                <a:t>.</a:t>
              </a:r>
            </a:p>
            <a:p>
              <a:pPr marL="285750" indent="-285750">
                <a:buFont typeface="Wingdings" panose="05000000000000000000" pitchFamily="2" charset="2"/>
                <a:buChar char="v"/>
              </a:pPr>
              <a:r>
                <a:rPr lang="en-US" dirty="0"/>
                <a:t>User analysis involves tracking how users engage with a digital product, such as a software application or a mobile app.</a:t>
              </a:r>
              <a:endParaRPr lang="en-IN" dirty="0"/>
            </a:p>
          </p:txBody>
        </p:sp>
      </p:grpSp>
    </p:spTree>
    <p:extLst>
      <p:ext uri="{BB962C8B-B14F-4D97-AF65-F5344CB8AC3E}">
        <p14:creationId xmlns:p14="http://schemas.microsoft.com/office/powerpoint/2010/main" val="277272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Isosceles Triangle 6">
            <a:extLst>
              <a:ext uri="{FF2B5EF4-FFF2-40B4-BE49-F238E27FC236}">
                <a16:creationId xmlns:a16="http://schemas.microsoft.com/office/drawing/2014/main" id="{DE35B9FB-1D59-F87A-4D7C-31E53D87D21A}"/>
              </a:ext>
            </a:extLst>
          </p:cNvPr>
          <p:cNvSpPr/>
          <p:nvPr/>
        </p:nvSpPr>
        <p:spPr>
          <a:xfrm rot="3886031">
            <a:off x="594394" y="-2921864"/>
            <a:ext cx="6178279" cy="10355546"/>
          </a:xfrm>
          <a:custGeom>
            <a:avLst/>
            <a:gdLst>
              <a:gd name="connsiteX0" fmla="*/ 0 w 7366203"/>
              <a:gd name="connsiteY0" fmla="*/ 10944260 h 10944260"/>
              <a:gd name="connsiteX1" fmla="*/ 3683102 w 7366203"/>
              <a:gd name="connsiteY1" fmla="*/ 0 h 10944260"/>
              <a:gd name="connsiteX2" fmla="*/ 7366203 w 7366203"/>
              <a:gd name="connsiteY2" fmla="*/ 10944260 h 10944260"/>
              <a:gd name="connsiteX3" fmla="*/ 0 w 7366203"/>
              <a:gd name="connsiteY3" fmla="*/ 10944260 h 10944260"/>
              <a:gd name="connsiteX0" fmla="*/ 0 w 7366203"/>
              <a:gd name="connsiteY0" fmla="*/ 10944260 h 10944260"/>
              <a:gd name="connsiteX1" fmla="*/ 3683102 w 7366203"/>
              <a:gd name="connsiteY1" fmla="*/ 0 h 10944260"/>
              <a:gd name="connsiteX2" fmla="*/ 7023018 w 7366203"/>
              <a:gd name="connsiteY2" fmla="*/ 10015016 h 10944260"/>
              <a:gd name="connsiteX3" fmla="*/ 7366203 w 7366203"/>
              <a:gd name="connsiteY3" fmla="*/ 10944260 h 10944260"/>
              <a:gd name="connsiteX4" fmla="*/ 0 w 7366203"/>
              <a:gd name="connsiteY4" fmla="*/ 10944260 h 10944260"/>
              <a:gd name="connsiteX0" fmla="*/ 0 w 7023018"/>
              <a:gd name="connsiteY0" fmla="*/ 10944260 h 10944260"/>
              <a:gd name="connsiteX1" fmla="*/ 3683102 w 7023018"/>
              <a:gd name="connsiteY1" fmla="*/ 0 h 10944260"/>
              <a:gd name="connsiteX2" fmla="*/ 7023018 w 7023018"/>
              <a:gd name="connsiteY2" fmla="*/ 10015016 h 10944260"/>
              <a:gd name="connsiteX3" fmla="*/ 6677545 w 7023018"/>
              <a:gd name="connsiteY3" fmla="*/ 10939824 h 10944260"/>
              <a:gd name="connsiteX4" fmla="*/ 0 w 7023018"/>
              <a:gd name="connsiteY4" fmla="*/ 10944260 h 10944260"/>
              <a:gd name="connsiteX0" fmla="*/ 0 w 7059780"/>
              <a:gd name="connsiteY0" fmla="*/ 10944260 h 10944260"/>
              <a:gd name="connsiteX1" fmla="*/ 3683102 w 7059780"/>
              <a:gd name="connsiteY1" fmla="*/ 0 h 10944260"/>
              <a:gd name="connsiteX2" fmla="*/ 7059780 w 7059780"/>
              <a:gd name="connsiteY2" fmla="*/ 10032341 h 10944260"/>
              <a:gd name="connsiteX3" fmla="*/ 6677545 w 7059780"/>
              <a:gd name="connsiteY3" fmla="*/ 10939824 h 10944260"/>
              <a:gd name="connsiteX4" fmla="*/ 0 w 7059780"/>
              <a:gd name="connsiteY4" fmla="*/ 10944260 h 10944260"/>
              <a:gd name="connsiteX0" fmla="*/ 0 w 7059780"/>
              <a:gd name="connsiteY0" fmla="*/ 10944260 h 10945800"/>
              <a:gd name="connsiteX1" fmla="*/ 3683102 w 7059780"/>
              <a:gd name="connsiteY1" fmla="*/ 0 h 10945800"/>
              <a:gd name="connsiteX2" fmla="*/ 7059780 w 7059780"/>
              <a:gd name="connsiteY2" fmla="*/ 10032341 h 10945800"/>
              <a:gd name="connsiteX3" fmla="*/ 6677545 w 7059780"/>
              <a:gd name="connsiteY3" fmla="*/ 10939824 h 10945800"/>
              <a:gd name="connsiteX4" fmla="*/ 6281118 w 7059780"/>
              <a:gd name="connsiteY4" fmla="*/ 10945800 h 10945800"/>
              <a:gd name="connsiteX5" fmla="*/ 0 w 7059780"/>
              <a:gd name="connsiteY5" fmla="*/ 10944260 h 10945800"/>
              <a:gd name="connsiteX0" fmla="*/ 0 w 6178279"/>
              <a:gd name="connsiteY0" fmla="*/ 8394512 h 10945800"/>
              <a:gd name="connsiteX1" fmla="*/ 2801601 w 6178279"/>
              <a:gd name="connsiteY1" fmla="*/ 0 h 10945800"/>
              <a:gd name="connsiteX2" fmla="*/ 6178279 w 6178279"/>
              <a:gd name="connsiteY2" fmla="*/ 10032341 h 10945800"/>
              <a:gd name="connsiteX3" fmla="*/ 5796044 w 6178279"/>
              <a:gd name="connsiteY3" fmla="*/ 10939824 h 10945800"/>
              <a:gd name="connsiteX4" fmla="*/ 5399617 w 6178279"/>
              <a:gd name="connsiteY4" fmla="*/ 10945800 h 10945800"/>
              <a:gd name="connsiteX5" fmla="*/ 0 w 6178279"/>
              <a:gd name="connsiteY5" fmla="*/ 8394512 h 10945800"/>
              <a:gd name="connsiteX0" fmla="*/ 0 w 6178279"/>
              <a:gd name="connsiteY0" fmla="*/ 8394512 h 10945800"/>
              <a:gd name="connsiteX1" fmla="*/ 2801601 w 6178279"/>
              <a:gd name="connsiteY1" fmla="*/ 0 h 10945800"/>
              <a:gd name="connsiteX2" fmla="*/ 3046515 w 6178279"/>
              <a:gd name="connsiteY2" fmla="*/ 638109 h 10945800"/>
              <a:gd name="connsiteX3" fmla="*/ 6178279 w 6178279"/>
              <a:gd name="connsiteY3" fmla="*/ 10032341 h 10945800"/>
              <a:gd name="connsiteX4" fmla="*/ 5796044 w 6178279"/>
              <a:gd name="connsiteY4" fmla="*/ 10939824 h 10945800"/>
              <a:gd name="connsiteX5" fmla="*/ 5399617 w 6178279"/>
              <a:gd name="connsiteY5" fmla="*/ 10945800 h 10945800"/>
              <a:gd name="connsiteX6" fmla="*/ 0 w 6178279"/>
              <a:gd name="connsiteY6" fmla="*/ 8394512 h 10945800"/>
              <a:gd name="connsiteX0" fmla="*/ 0 w 6178279"/>
              <a:gd name="connsiteY0" fmla="*/ 8482932 h 11034220"/>
              <a:gd name="connsiteX1" fmla="*/ 2792727 w 6178279"/>
              <a:gd name="connsiteY1" fmla="*/ 0 h 11034220"/>
              <a:gd name="connsiteX2" fmla="*/ 3046515 w 6178279"/>
              <a:gd name="connsiteY2" fmla="*/ 726529 h 11034220"/>
              <a:gd name="connsiteX3" fmla="*/ 6178279 w 6178279"/>
              <a:gd name="connsiteY3" fmla="*/ 10120761 h 11034220"/>
              <a:gd name="connsiteX4" fmla="*/ 5796044 w 6178279"/>
              <a:gd name="connsiteY4" fmla="*/ 11028244 h 11034220"/>
              <a:gd name="connsiteX5" fmla="*/ 5399617 w 6178279"/>
              <a:gd name="connsiteY5" fmla="*/ 11034220 h 11034220"/>
              <a:gd name="connsiteX6" fmla="*/ 0 w 6178279"/>
              <a:gd name="connsiteY6" fmla="*/ 8482932 h 11034220"/>
              <a:gd name="connsiteX0" fmla="*/ 0 w 6178279"/>
              <a:gd name="connsiteY0" fmla="*/ 8482932 h 11034220"/>
              <a:gd name="connsiteX1" fmla="*/ 1492201 w 6178279"/>
              <a:gd name="connsiteY1" fmla="*/ 3953209 h 11034220"/>
              <a:gd name="connsiteX2" fmla="*/ 2792727 w 6178279"/>
              <a:gd name="connsiteY2" fmla="*/ 0 h 11034220"/>
              <a:gd name="connsiteX3" fmla="*/ 3046515 w 6178279"/>
              <a:gd name="connsiteY3" fmla="*/ 726529 h 11034220"/>
              <a:gd name="connsiteX4" fmla="*/ 6178279 w 6178279"/>
              <a:gd name="connsiteY4" fmla="*/ 10120761 h 11034220"/>
              <a:gd name="connsiteX5" fmla="*/ 5796044 w 6178279"/>
              <a:gd name="connsiteY5" fmla="*/ 11028244 h 11034220"/>
              <a:gd name="connsiteX6" fmla="*/ 5399617 w 6178279"/>
              <a:gd name="connsiteY6" fmla="*/ 11034220 h 11034220"/>
              <a:gd name="connsiteX7" fmla="*/ 0 w 6178279"/>
              <a:gd name="connsiteY7" fmla="*/ 8482932 h 11034220"/>
              <a:gd name="connsiteX0" fmla="*/ 0 w 6178279"/>
              <a:gd name="connsiteY0" fmla="*/ 7756403 h 10307691"/>
              <a:gd name="connsiteX1" fmla="*/ 1492201 w 6178279"/>
              <a:gd name="connsiteY1" fmla="*/ 3226680 h 10307691"/>
              <a:gd name="connsiteX2" fmla="*/ 2356809 w 6178279"/>
              <a:gd name="connsiteY2" fmla="*/ 1342457 h 10307691"/>
              <a:gd name="connsiteX3" fmla="*/ 3046515 w 6178279"/>
              <a:gd name="connsiteY3" fmla="*/ 0 h 10307691"/>
              <a:gd name="connsiteX4" fmla="*/ 6178279 w 6178279"/>
              <a:gd name="connsiteY4" fmla="*/ 9394232 h 10307691"/>
              <a:gd name="connsiteX5" fmla="*/ 5796044 w 6178279"/>
              <a:gd name="connsiteY5" fmla="*/ 10301715 h 10307691"/>
              <a:gd name="connsiteX6" fmla="*/ 5399617 w 6178279"/>
              <a:gd name="connsiteY6" fmla="*/ 10307691 h 10307691"/>
              <a:gd name="connsiteX7" fmla="*/ 0 w 6178279"/>
              <a:gd name="connsiteY7" fmla="*/ 7756403 h 10307691"/>
              <a:gd name="connsiteX0" fmla="*/ 0 w 6178279"/>
              <a:gd name="connsiteY0" fmla="*/ 7804258 h 10355546"/>
              <a:gd name="connsiteX1" fmla="*/ 1492201 w 6178279"/>
              <a:gd name="connsiteY1" fmla="*/ 3274535 h 10355546"/>
              <a:gd name="connsiteX2" fmla="*/ 2356809 w 6178279"/>
              <a:gd name="connsiteY2" fmla="*/ 1390312 h 10355546"/>
              <a:gd name="connsiteX3" fmla="*/ 3052219 w 6178279"/>
              <a:gd name="connsiteY3" fmla="*/ 0 h 10355546"/>
              <a:gd name="connsiteX4" fmla="*/ 6178279 w 6178279"/>
              <a:gd name="connsiteY4" fmla="*/ 9442087 h 10355546"/>
              <a:gd name="connsiteX5" fmla="*/ 5796044 w 6178279"/>
              <a:gd name="connsiteY5" fmla="*/ 10349570 h 10355546"/>
              <a:gd name="connsiteX6" fmla="*/ 5399617 w 6178279"/>
              <a:gd name="connsiteY6" fmla="*/ 10355546 h 10355546"/>
              <a:gd name="connsiteX7" fmla="*/ 0 w 6178279"/>
              <a:gd name="connsiteY7" fmla="*/ 7804258 h 1035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8279" h="10355546">
                <a:moveTo>
                  <a:pt x="0" y="7804258"/>
                </a:moveTo>
                <a:lnTo>
                  <a:pt x="1492201" y="3274535"/>
                </a:lnTo>
                <a:lnTo>
                  <a:pt x="2356809" y="1390312"/>
                </a:lnTo>
                <a:lnTo>
                  <a:pt x="3052219" y="0"/>
                </a:lnTo>
                <a:lnTo>
                  <a:pt x="6178279" y="9442087"/>
                </a:lnTo>
                <a:lnTo>
                  <a:pt x="5796044" y="10349570"/>
                </a:lnTo>
                <a:lnTo>
                  <a:pt x="5399617" y="10355546"/>
                </a:lnTo>
                <a:lnTo>
                  <a:pt x="0" y="7804258"/>
                </a:lnTo>
                <a:close/>
              </a:path>
            </a:pathLst>
          </a:custGeom>
          <a:solidFill>
            <a:srgbClr val="FF8713"/>
          </a:solidFill>
          <a:ln>
            <a:solidFill>
              <a:srgbClr val="CF067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ntique Olive Std Nord" panose="020B0A070405040B0204" pitchFamily="34" charset="0"/>
            </a:endParaRPr>
          </a:p>
        </p:txBody>
      </p:sp>
      <p:sp>
        <p:nvSpPr>
          <p:cNvPr id="9" name="Rectangle: Rounded Corners 8">
            <a:extLst>
              <a:ext uri="{FF2B5EF4-FFF2-40B4-BE49-F238E27FC236}">
                <a16:creationId xmlns:a16="http://schemas.microsoft.com/office/drawing/2014/main" id="{9069986D-5A95-1073-A98F-E16A7A84F201}"/>
              </a:ext>
            </a:extLst>
          </p:cNvPr>
          <p:cNvSpPr/>
          <p:nvPr/>
        </p:nvSpPr>
        <p:spPr>
          <a:xfrm>
            <a:off x="2987040" y="1600589"/>
            <a:ext cx="6217920" cy="1310640"/>
          </a:xfrm>
          <a:prstGeom prst="roundRect">
            <a:avLst/>
          </a:prstGeom>
          <a:noFill/>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ln w="15875">
                  <a:solidFill>
                    <a:schemeClr val="accent1">
                      <a:shade val="15000"/>
                    </a:schemeClr>
                  </a:solidFill>
                </a:ln>
                <a:gradFill>
                  <a:gsLst>
                    <a:gs pos="13000">
                      <a:srgbClr val="E90022"/>
                    </a:gs>
                    <a:gs pos="49000">
                      <a:srgbClr val="CF0674"/>
                    </a:gs>
                    <a:gs pos="100000">
                      <a:srgbClr val="BE01AD"/>
                    </a:gs>
                  </a:gsLst>
                  <a:lin ang="0" scaled="1"/>
                </a:gradFill>
                <a:latin typeface="Antique Olive Std Nord" panose="020B0A070405040B0204" pitchFamily="34" charset="0"/>
              </a:rPr>
              <a:t>Approach</a:t>
            </a:r>
          </a:p>
        </p:txBody>
      </p:sp>
      <p:sp>
        <p:nvSpPr>
          <p:cNvPr id="10" name="TextBox 9">
            <a:extLst>
              <a:ext uri="{FF2B5EF4-FFF2-40B4-BE49-F238E27FC236}">
                <a16:creationId xmlns:a16="http://schemas.microsoft.com/office/drawing/2014/main" id="{BEE6219E-3B84-9F10-EB26-0420099A3AAC}"/>
              </a:ext>
            </a:extLst>
          </p:cNvPr>
          <p:cNvSpPr txBox="1"/>
          <p:nvPr/>
        </p:nvSpPr>
        <p:spPr>
          <a:xfrm>
            <a:off x="6096001" y="4074289"/>
            <a:ext cx="5629154" cy="2308324"/>
          </a:xfrm>
          <a:prstGeom prst="rect">
            <a:avLst/>
          </a:prstGeom>
          <a:noFill/>
        </p:spPr>
        <p:txBody>
          <a:bodyPr wrap="square" rtlCol="0">
            <a:spAutoFit/>
          </a:bodyPr>
          <a:lstStyle/>
          <a:p>
            <a:pPr marL="342900" indent="-342900">
              <a:buFont typeface="+mj-lt"/>
              <a:buAutoNum type="arabicPeriod"/>
            </a:pPr>
            <a:r>
              <a:rPr lang="en-IN" dirty="0">
                <a:solidFill>
                  <a:schemeClr val="bg1"/>
                </a:solidFill>
              </a:rPr>
              <a:t>Firstly  we imported data to MySQL workbench</a:t>
            </a:r>
          </a:p>
          <a:p>
            <a:pPr marL="342900" indent="-342900">
              <a:buFont typeface="+mj-lt"/>
              <a:buAutoNum type="arabicPeriod"/>
            </a:pPr>
            <a:r>
              <a:rPr lang="en-IN" dirty="0">
                <a:solidFill>
                  <a:schemeClr val="bg1"/>
                </a:solidFill>
              </a:rPr>
              <a:t>Then we did study of our data ,Knowing which table contains what information their data types,</a:t>
            </a:r>
            <a:br>
              <a:rPr lang="en-IN" dirty="0">
                <a:solidFill>
                  <a:schemeClr val="bg1"/>
                </a:solidFill>
              </a:rPr>
            </a:br>
            <a:r>
              <a:rPr lang="en-IN" dirty="0">
                <a:solidFill>
                  <a:schemeClr val="bg1"/>
                </a:solidFill>
              </a:rPr>
              <a:t>how tables are connected that is schema of tables</a:t>
            </a:r>
          </a:p>
          <a:p>
            <a:pPr marL="342900" indent="-342900">
              <a:buFont typeface="+mj-lt"/>
              <a:buAutoNum type="arabicPeriod"/>
            </a:pPr>
            <a:r>
              <a:rPr lang="en-IN" dirty="0">
                <a:solidFill>
                  <a:schemeClr val="bg1"/>
                </a:solidFill>
              </a:rPr>
              <a:t>Then to answer board members we chose tables </a:t>
            </a:r>
            <a:br>
              <a:rPr lang="en-IN" dirty="0">
                <a:solidFill>
                  <a:schemeClr val="bg1"/>
                </a:solidFill>
              </a:rPr>
            </a:br>
            <a:r>
              <a:rPr lang="en-IN" dirty="0">
                <a:solidFill>
                  <a:schemeClr val="bg1"/>
                </a:solidFill>
              </a:rPr>
              <a:t>for analysis as Users, Photo, Likes, Tags, </a:t>
            </a:r>
            <a:r>
              <a:rPr lang="en-IN" dirty="0" err="1">
                <a:solidFill>
                  <a:schemeClr val="bg1"/>
                </a:solidFill>
              </a:rPr>
              <a:t>Photo_tags</a:t>
            </a:r>
            <a:r>
              <a:rPr lang="en-IN" dirty="0">
                <a:solidFill>
                  <a:schemeClr val="bg1"/>
                </a:solidFill>
              </a:rPr>
              <a:t>.</a:t>
            </a:r>
          </a:p>
          <a:p>
            <a:pPr marL="342900" indent="-342900">
              <a:buFont typeface="+mj-lt"/>
              <a:buAutoNum type="arabicPeriod"/>
            </a:pPr>
            <a:r>
              <a:rPr lang="en-IN" dirty="0">
                <a:solidFill>
                  <a:schemeClr val="bg1"/>
                </a:solidFill>
              </a:rPr>
              <a:t>Then we did analysis on above tables. </a:t>
            </a:r>
          </a:p>
        </p:txBody>
      </p:sp>
      <p:pic>
        <p:nvPicPr>
          <p:cNvPr id="2" name="Picture 1" descr="A screenshot of a computer&#10;&#10;Description automatically generated">
            <a:extLst>
              <a:ext uri="{FF2B5EF4-FFF2-40B4-BE49-F238E27FC236}">
                <a16:creationId xmlns:a16="http://schemas.microsoft.com/office/drawing/2014/main" id="{7079D3DE-8E70-C923-746A-B795B5407C18}"/>
              </a:ext>
            </a:extLst>
          </p:cNvPr>
          <p:cNvPicPr>
            <a:picLocks noChangeAspect="1"/>
          </p:cNvPicPr>
          <p:nvPr/>
        </p:nvPicPr>
        <p:blipFill>
          <a:blip r:embed="rId3">
            <a:extLst>
              <a:ext uri="{28A0092B-C50C-407E-A947-70E740481C1C}">
                <a14:useLocalDpi xmlns:a14="http://schemas.microsoft.com/office/drawing/2010/main" val="0"/>
              </a:ext>
            </a:extLst>
          </a:blip>
          <a:srcRect r="78838" b="82615"/>
          <a:stretch/>
        </p:blipFill>
        <p:spPr>
          <a:xfrm>
            <a:off x="9394910" y="-742"/>
            <a:ext cx="2797090" cy="1330027"/>
          </a:xfrm>
          <a:prstGeom prst="rect">
            <a:avLst/>
          </a:prstGeom>
          <a:solidFill>
            <a:srgbClr val="000000"/>
          </a:solidFill>
        </p:spPr>
      </p:pic>
    </p:spTree>
    <p:extLst>
      <p:ext uri="{BB962C8B-B14F-4D97-AF65-F5344CB8AC3E}">
        <p14:creationId xmlns:p14="http://schemas.microsoft.com/office/powerpoint/2010/main" val="2707534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AB8717C-B69C-6B51-3797-4DB99B5DEF53}"/>
              </a:ext>
            </a:extLst>
          </p:cNvPr>
          <p:cNvSpPr/>
          <p:nvPr/>
        </p:nvSpPr>
        <p:spPr>
          <a:xfrm>
            <a:off x="8032831" y="1770927"/>
            <a:ext cx="3611301" cy="88912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ardrop 1">
            <a:extLst>
              <a:ext uri="{FF2B5EF4-FFF2-40B4-BE49-F238E27FC236}">
                <a16:creationId xmlns:a16="http://schemas.microsoft.com/office/drawing/2014/main" id="{53ED703B-6AEC-2E18-F8E1-25ADA99C74D3}"/>
              </a:ext>
            </a:extLst>
          </p:cNvPr>
          <p:cNvSpPr/>
          <p:nvPr/>
        </p:nvSpPr>
        <p:spPr>
          <a:xfrm flipH="1">
            <a:off x="0" y="0"/>
            <a:ext cx="7234178" cy="6858000"/>
          </a:xfrm>
          <a:prstGeom prst="teardrop">
            <a:avLst/>
          </a:prstGeom>
          <a:solidFill>
            <a:srgbClr val="FF620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gradFill>
                  <a:gsLst>
                    <a:gs pos="13000">
                      <a:srgbClr val="E90022"/>
                    </a:gs>
                    <a:gs pos="49000">
                      <a:srgbClr val="CF0674"/>
                    </a:gs>
                    <a:gs pos="100000">
                      <a:srgbClr val="BE01AD"/>
                    </a:gs>
                  </a:gsLst>
                  <a:lin ang="0" scaled="1"/>
                </a:gradFill>
                <a:effectLst/>
                <a:latin typeface="Antique Olive Std Nord" panose="020B0A070405040B0204" pitchFamily="34" charset="0"/>
              </a:rPr>
              <a:t>Tech-Stack Used</a:t>
            </a:r>
            <a:endParaRPr lang="en-IN" sz="4400" dirty="0">
              <a:gradFill>
                <a:gsLst>
                  <a:gs pos="13000">
                    <a:srgbClr val="E90022"/>
                  </a:gs>
                  <a:gs pos="49000">
                    <a:srgbClr val="CF0674"/>
                  </a:gs>
                  <a:gs pos="100000">
                    <a:srgbClr val="BE01AD"/>
                  </a:gs>
                </a:gsLst>
                <a:lin ang="0" scaled="1"/>
              </a:gradFill>
              <a:latin typeface="Antique Olive Std Nord" panose="020B0A070405040B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59CF3295-4E0D-F33B-2896-41F7E93CE2B0}"/>
              </a:ext>
            </a:extLst>
          </p:cNvPr>
          <p:cNvPicPr>
            <a:picLocks noChangeAspect="1"/>
          </p:cNvPicPr>
          <p:nvPr/>
        </p:nvPicPr>
        <p:blipFill>
          <a:blip r:embed="rId3">
            <a:extLst>
              <a:ext uri="{28A0092B-C50C-407E-A947-70E740481C1C}">
                <a14:useLocalDpi xmlns:a14="http://schemas.microsoft.com/office/drawing/2010/main" val="0"/>
              </a:ext>
            </a:extLst>
          </a:blip>
          <a:srcRect r="78838" b="82615"/>
          <a:stretch/>
        </p:blipFill>
        <p:spPr>
          <a:xfrm>
            <a:off x="9394910" y="0"/>
            <a:ext cx="2797090" cy="1330027"/>
          </a:xfrm>
          <a:prstGeom prst="rect">
            <a:avLst/>
          </a:prstGeom>
          <a:solidFill>
            <a:srgbClr val="000000"/>
          </a:solidFill>
        </p:spPr>
      </p:pic>
      <p:sp>
        <p:nvSpPr>
          <p:cNvPr id="14" name="Oval 13">
            <a:extLst>
              <a:ext uri="{FF2B5EF4-FFF2-40B4-BE49-F238E27FC236}">
                <a16:creationId xmlns:a16="http://schemas.microsoft.com/office/drawing/2014/main" id="{38C84B46-9ED2-4C70-6E9E-DFA0F48393A4}"/>
              </a:ext>
            </a:extLst>
          </p:cNvPr>
          <p:cNvSpPr/>
          <p:nvPr/>
        </p:nvSpPr>
        <p:spPr>
          <a:xfrm>
            <a:off x="7060557" y="1330027"/>
            <a:ext cx="1944548" cy="1766202"/>
          </a:xfrm>
          <a:prstGeom prst="ellipse">
            <a:avLst/>
          </a:prstGeom>
          <a:blipFill>
            <a:blip r:embed="rId4"/>
            <a:stretch>
              <a:fillRect/>
            </a:stretch>
          </a:blip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84D99031-D952-56BF-7B9A-F9CDA1CCDF6C}"/>
              </a:ext>
            </a:extLst>
          </p:cNvPr>
          <p:cNvSpPr/>
          <p:nvPr/>
        </p:nvSpPr>
        <p:spPr>
          <a:xfrm>
            <a:off x="8187163" y="3657167"/>
            <a:ext cx="3456970" cy="889127"/>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9E59D316-3FF5-3EDE-9640-D03A8F40B685}"/>
              </a:ext>
            </a:extLst>
          </p:cNvPr>
          <p:cNvSpPr/>
          <p:nvPr/>
        </p:nvSpPr>
        <p:spPr>
          <a:xfrm>
            <a:off x="7060557" y="3218630"/>
            <a:ext cx="1944548" cy="1766202"/>
          </a:xfrm>
          <a:prstGeom prst="ellipse">
            <a:avLst/>
          </a:prstGeom>
          <a:blipFill>
            <a:blip r:embed="rId4"/>
            <a:stretch>
              <a:fillRect/>
            </a:stretch>
          </a:blip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7C8E5FC8-3D56-DABB-C70B-F2591C1A2504}"/>
              </a:ext>
            </a:extLst>
          </p:cNvPr>
          <p:cNvSpPr txBox="1"/>
          <p:nvPr/>
        </p:nvSpPr>
        <p:spPr>
          <a:xfrm>
            <a:off x="9086127" y="2028462"/>
            <a:ext cx="2118167" cy="369332"/>
          </a:xfrm>
          <a:prstGeom prst="rect">
            <a:avLst/>
          </a:prstGeom>
          <a:noFill/>
        </p:spPr>
        <p:txBody>
          <a:bodyPr wrap="square" rtlCol="0">
            <a:spAutoFit/>
          </a:bodyPr>
          <a:lstStyle/>
          <a:p>
            <a:r>
              <a:rPr lang="en-US" dirty="0">
                <a:solidFill>
                  <a:schemeClr val="bg1"/>
                </a:solidFill>
                <a:effectLst/>
              </a:rPr>
              <a:t>MySQL</a:t>
            </a:r>
            <a:r>
              <a:rPr lang="en-US" dirty="0">
                <a:effectLst/>
              </a:rPr>
              <a:t> </a:t>
            </a:r>
            <a:r>
              <a:rPr lang="en-US" dirty="0">
                <a:solidFill>
                  <a:schemeClr val="bg1"/>
                </a:solidFill>
                <a:effectLst/>
              </a:rPr>
              <a:t>Workbench</a:t>
            </a:r>
            <a:endParaRPr lang="en-IN" dirty="0">
              <a:solidFill>
                <a:schemeClr val="bg1"/>
              </a:solidFill>
            </a:endParaRPr>
          </a:p>
        </p:txBody>
      </p:sp>
      <p:sp>
        <p:nvSpPr>
          <p:cNvPr id="20" name="TextBox 19">
            <a:extLst>
              <a:ext uri="{FF2B5EF4-FFF2-40B4-BE49-F238E27FC236}">
                <a16:creationId xmlns:a16="http://schemas.microsoft.com/office/drawing/2014/main" id="{5420209B-43AA-C539-9869-60EFE42294B7}"/>
              </a:ext>
            </a:extLst>
          </p:cNvPr>
          <p:cNvSpPr txBox="1"/>
          <p:nvPr/>
        </p:nvSpPr>
        <p:spPr>
          <a:xfrm>
            <a:off x="9086127" y="3796067"/>
            <a:ext cx="2233915" cy="646331"/>
          </a:xfrm>
          <a:prstGeom prst="rect">
            <a:avLst/>
          </a:prstGeom>
          <a:noFill/>
        </p:spPr>
        <p:txBody>
          <a:bodyPr wrap="square" rtlCol="0">
            <a:spAutoFit/>
          </a:bodyPr>
          <a:lstStyle/>
          <a:p>
            <a:r>
              <a:rPr lang="en-US" dirty="0">
                <a:solidFill>
                  <a:schemeClr val="bg1"/>
                </a:solidFill>
                <a:effectLst/>
              </a:rPr>
              <a:t>SQL Server Management Studio</a:t>
            </a:r>
            <a:endParaRPr lang="en-IN" dirty="0">
              <a:solidFill>
                <a:schemeClr val="bg1"/>
              </a:solidFill>
            </a:endParaRPr>
          </a:p>
        </p:txBody>
      </p:sp>
    </p:spTree>
    <p:extLst>
      <p:ext uri="{BB962C8B-B14F-4D97-AF65-F5344CB8AC3E}">
        <p14:creationId xmlns:p14="http://schemas.microsoft.com/office/powerpoint/2010/main" val="351820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B149FEDE-48D4-4610-DA80-E8EEDC090774}"/>
              </a:ext>
            </a:extLst>
          </p:cNvPr>
          <p:cNvSpPr/>
          <p:nvPr/>
        </p:nvSpPr>
        <p:spPr>
          <a:xfrm>
            <a:off x="-742673" y="-1"/>
            <a:ext cx="5486399" cy="6857999"/>
          </a:xfrm>
          <a:prstGeom prst="parallelogram">
            <a:avLst/>
          </a:prstGeom>
          <a:solidFill>
            <a:srgbClr val="DF2C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FFBA1D"/>
                </a:solidFill>
                <a:effectLst/>
                <a:latin typeface="Antique Olive Std Nord" panose="020B0A070405040B0204" pitchFamily="34" charset="0"/>
              </a:rPr>
              <a:t>Insights</a:t>
            </a:r>
          </a:p>
          <a:p>
            <a:pPr algn="ctr"/>
            <a:r>
              <a:rPr lang="en-US" sz="2400" b="1" dirty="0">
                <a:solidFill>
                  <a:srgbClr val="FFBA1D"/>
                </a:solidFill>
                <a:latin typeface="Antique Olive Std Nord" panose="020B0A070405040B0204" pitchFamily="34" charset="0"/>
              </a:rPr>
              <a:t>Marketing Analysis</a:t>
            </a:r>
            <a:endParaRPr lang="en-IN" sz="1050" dirty="0">
              <a:solidFill>
                <a:srgbClr val="FFBA1D"/>
              </a:solidFill>
              <a:latin typeface="Antique Olive Std Nord" panose="020B0A070405040B0204" pitchFamily="34" charset="0"/>
            </a:endParaRPr>
          </a:p>
        </p:txBody>
      </p:sp>
      <p:sp>
        <p:nvSpPr>
          <p:cNvPr id="2" name="Rectangle: Rounded Corners 1">
            <a:extLst>
              <a:ext uri="{FF2B5EF4-FFF2-40B4-BE49-F238E27FC236}">
                <a16:creationId xmlns:a16="http://schemas.microsoft.com/office/drawing/2014/main" id="{C587787A-2BE9-900A-62C1-DCC807871FC1}"/>
              </a:ext>
            </a:extLst>
          </p:cNvPr>
          <p:cNvSpPr/>
          <p:nvPr/>
        </p:nvSpPr>
        <p:spPr>
          <a:xfrm>
            <a:off x="3829258" y="393538"/>
            <a:ext cx="7238035" cy="3035460"/>
          </a:xfrm>
          <a:prstGeom prst="round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A025D9C0-7BAA-BC7E-D770-38D09F229D1F}"/>
              </a:ext>
            </a:extLst>
          </p:cNvPr>
          <p:cNvSpPr/>
          <p:nvPr/>
        </p:nvSpPr>
        <p:spPr>
          <a:xfrm>
            <a:off x="3229074" y="3790326"/>
            <a:ext cx="7238035" cy="2908139"/>
          </a:xfrm>
          <a:prstGeom prst="round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6ABD6614-FE08-A057-FA42-717884E26AE2}"/>
              </a:ext>
            </a:extLst>
          </p:cNvPr>
          <p:cNvSpPr/>
          <p:nvPr/>
        </p:nvSpPr>
        <p:spPr>
          <a:xfrm>
            <a:off x="3829258" y="393538"/>
            <a:ext cx="7238035" cy="3035460"/>
          </a:xfrm>
          <a:prstGeom prst="roundRect">
            <a:avLst/>
          </a:prstGeom>
          <a:solidFill>
            <a:srgbClr val="000000">
              <a:alpha val="7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49000B3-4F72-1D66-487E-5513A3D4B9F2}"/>
              </a:ext>
            </a:extLst>
          </p:cNvPr>
          <p:cNvSpPr txBox="1"/>
          <p:nvPr/>
        </p:nvSpPr>
        <p:spPr>
          <a:xfrm>
            <a:off x="4137774" y="549803"/>
            <a:ext cx="6146158" cy="400110"/>
          </a:xfrm>
          <a:prstGeom prst="rect">
            <a:avLst/>
          </a:prstGeom>
          <a:noFill/>
        </p:spPr>
        <p:txBody>
          <a:bodyPr wrap="square" rtlCol="0">
            <a:spAutoFit/>
          </a:bodyPr>
          <a:lstStyle/>
          <a:p>
            <a:r>
              <a:rPr lang="en-IN" sz="2000" dirty="0">
                <a:solidFill>
                  <a:srgbClr val="92D050"/>
                </a:solidFill>
              </a:rPr>
              <a:t>1.</a:t>
            </a:r>
            <a:r>
              <a:rPr lang="en-IN" sz="2000" b="1" u="sng" dirty="0">
                <a:solidFill>
                  <a:srgbClr val="92D050"/>
                </a:solidFill>
                <a:effectLst>
                  <a:outerShdw blurRad="38100" dist="38100" dir="2700000" algn="tl">
                    <a:srgbClr val="000000">
                      <a:alpha val="43137"/>
                    </a:srgbClr>
                  </a:outerShdw>
                </a:effectLst>
              </a:rPr>
              <a:t>Loyal User Reward</a:t>
            </a:r>
            <a:r>
              <a:rPr lang="en-IN" sz="2000" dirty="0">
                <a:solidFill>
                  <a:schemeClr val="bg1"/>
                </a:solidFill>
              </a:rPr>
              <a:t>: five oldest users on Instagram</a:t>
            </a:r>
          </a:p>
        </p:txBody>
      </p:sp>
      <p:graphicFrame>
        <p:nvGraphicFramePr>
          <p:cNvPr id="13" name="Table 12">
            <a:extLst>
              <a:ext uri="{FF2B5EF4-FFF2-40B4-BE49-F238E27FC236}">
                <a16:creationId xmlns:a16="http://schemas.microsoft.com/office/drawing/2014/main" id="{460AE08B-2E34-D057-303A-43C1BAE8BDBF}"/>
              </a:ext>
            </a:extLst>
          </p:cNvPr>
          <p:cNvGraphicFramePr>
            <a:graphicFrameLocks noGrp="1"/>
          </p:cNvGraphicFramePr>
          <p:nvPr>
            <p:extLst>
              <p:ext uri="{D42A27DB-BD31-4B8C-83A1-F6EECF244321}">
                <p14:modId xmlns:p14="http://schemas.microsoft.com/office/powerpoint/2010/main" val="2599367098"/>
              </p:ext>
            </p:extLst>
          </p:nvPr>
        </p:nvGraphicFramePr>
        <p:xfrm>
          <a:off x="4743726" y="1006063"/>
          <a:ext cx="4934255" cy="2065299"/>
        </p:xfrm>
        <a:graphic>
          <a:graphicData uri="http://schemas.openxmlformats.org/drawingml/2006/table">
            <a:tbl>
              <a:tblPr/>
              <a:tblGrid>
                <a:gridCol w="4934255">
                  <a:extLst>
                    <a:ext uri="{9D8B030D-6E8A-4147-A177-3AD203B41FA5}">
                      <a16:colId xmlns:a16="http://schemas.microsoft.com/office/drawing/2014/main" val="4026628924"/>
                    </a:ext>
                  </a:extLst>
                </a:gridCol>
              </a:tblGrid>
              <a:tr h="2065299">
                <a:tc>
                  <a:txBody>
                    <a:bodyPr/>
                    <a:lstStyle/>
                    <a:p>
                      <a:pPr marL="457200" indent="-457200">
                        <a:buFont typeface="+mj-lt"/>
                        <a:buAutoNum type="arabicPeriod"/>
                      </a:pPr>
                      <a:r>
                        <a:rPr lang="en-IN" sz="2000" dirty="0">
                          <a:solidFill>
                            <a:schemeClr val="bg1"/>
                          </a:solidFill>
                        </a:rPr>
                        <a:t>Darby_Herzog</a:t>
                      </a:r>
                    </a:p>
                    <a:p>
                      <a:pPr marL="457200" indent="-457200">
                        <a:buFont typeface="+mj-lt"/>
                        <a:buAutoNum type="arabicPeriod"/>
                      </a:pPr>
                      <a:r>
                        <a:rPr lang="en-IN" sz="2000" dirty="0">
                          <a:solidFill>
                            <a:schemeClr val="bg1"/>
                          </a:solidFill>
                        </a:rPr>
                        <a:t>Emilio_Bernier52</a:t>
                      </a:r>
                    </a:p>
                    <a:p>
                      <a:pPr marL="457200" indent="-457200">
                        <a:buFont typeface="+mj-lt"/>
                        <a:buAutoNum type="arabicPeriod"/>
                      </a:pPr>
                      <a:r>
                        <a:rPr lang="en-IN" sz="2000" dirty="0">
                          <a:solidFill>
                            <a:schemeClr val="bg1"/>
                          </a:solidFill>
                        </a:rPr>
                        <a:t>Elenor88</a:t>
                      </a:r>
                    </a:p>
                    <a:p>
                      <a:pPr marL="457200" indent="-457200">
                        <a:buFont typeface="+mj-lt"/>
                        <a:buAutoNum type="arabicPeriod"/>
                      </a:pPr>
                      <a:r>
                        <a:rPr lang="en-IN" sz="2000" dirty="0">
                          <a:solidFill>
                            <a:schemeClr val="bg1"/>
                          </a:solidFill>
                        </a:rPr>
                        <a:t>Nicole71</a:t>
                      </a:r>
                    </a:p>
                    <a:p>
                      <a:pPr marL="457200" indent="-457200">
                        <a:buFont typeface="+mj-lt"/>
                        <a:buAutoNum type="arabicPeriod"/>
                      </a:pPr>
                      <a:r>
                        <a:rPr lang="en-IN" sz="2000" dirty="0">
                          <a:solidFill>
                            <a:schemeClr val="bg1"/>
                          </a:solidFill>
                        </a:rPr>
                        <a:t>Jordyn.Jacobson2</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16474000"/>
                  </a:ext>
                </a:extLst>
              </a:tr>
            </a:tbl>
          </a:graphicData>
        </a:graphic>
      </p:graphicFrame>
      <p:grpSp>
        <p:nvGrpSpPr>
          <p:cNvPr id="7" name="Group 6">
            <a:extLst>
              <a:ext uri="{FF2B5EF4-FFF2-40B4-BE49-F238E27FC236}">
                <a16:creationId xmlns:a16="http://schemas.microsoft.com/office/drawing/2014/main" id="{26E76F0F-4606-561B-5580-1C1148FDEB13}"/>
              </a:ext>
            </a:extLst>
          </p:cNvPr>
          <p:cNvGrpSpPr/>
          <p:nvPr/>
        </p:nvGrpSpPr>
        <p:grpSpPr>
          <a:xfrm>
            <a:off x="3229073" y="3760049"/>
            <a:ext cx="7238035" cy="3154099"/>
            <a:chOff x="4953962" y="3703901"/>
            <a:chExt cx="7238035" cy="3154099"/>
          </a:xfrm>
        </p:grpSpPr>
        <p:sp>
          <p:nvSpPr>
            <p:cNvPr id="10" name="Rectangle: Rounded Corners 9">
              <a:extLst>
                <a:ext uri="{FF2B5EF4-FFF2-40B4-BE49-F238E27FC236}">
                  <a16:creationId xmlns:a16="http://schemas.microsoft.com/office/drawing/2014/main" id="{729ABC13-A630-B7B9-D2F5-F3D5B8AD137B}"/>
                </a:ext>
              </a:extLst>
            </p:cNvPr>
            <p:cNvSpPr/>
            <p:nvPr/>
          </p:nvSpPr>
          <p:spPr>
            <a:xfrm>
              <a:off x="4953962" y="3703903"/>
              <a:ext cx="7238035" cy="3154097"/>
            </a:xfrm>
            <a:prstGeom prst="roundRect">
              <a:avLst/>
            </a:prstGeom>
            <a:solidFill>
              <a:srgbClr val="00000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F054D6A5-A44D-3F67-030B-D3B9845335D3}"/>
                </a:ext>
              </a:extLst>
            </p:cNvPr>
            <p:cNvSpPr txBox="1"/>
            <p:nvPr/>
          </p:nvSpPr>
          <p:spPr>
            <a:xfrm>
              <a:off x="5131565" y="3703901"/>
              <a:ext cx="6983389" cy="400110"/>
            </a:xfrm>
            <a:prstGeom prst="rect">
              <a:avLst/>
            </a:prstGeom>
            <a:noFill/>
          </p:spPr>
          <p:txBody>
            <a:bodyPr wrap="square" rtlCol="0">
              <a:spAutoFit/>
            </a:bodyPr>
            <a:lstStyle/>
            <a:p>
              <a:r>
                <a:rPr lang="en-IN" sz="2000" dirty="0">
                  <a:solidFill>
                    <a:srgbClr val="92D050"/>
                  </a:solidFill>
                </a:rPr>
                <a:t>2.</a:t>
              </a:r>
              <a:r>
                <a:rPr lang="en-IN" sz="2000" b="1" u="sng" dirty="0">
                  <a:solidFill>
                    <a:srgbClr val="92D050"/>
                  </a:solidFill>
                  <a:effectLst>
                    <a:outerShdw blurRad="38100" dist="38100" dir="2700000" algn="tl">
                      <a:srgbClr val="000000">
                        <a:alpha val="43137"/>
                      </a:srgbClr>
                    </a:outerShdw>
                  </a:effectLst>
                </a:rPr>
                <a:t> Inactive Users</a:t>
              </a:r>
              <a:r>
                <a:rPr lang="en-IN" sz="2000" dirty="0">
                  <a:solidFill>
                    <a:schemeClr val="bg1"/>
                  </a:solidFill>
                </a:rPr>
                <a:t>: </a:t>
              </a:r>
              <a:r>
                <a:rPr lang="en-US" sz="2000" dirty="0">
                  <a:solidFill>
                    <a:schemeClr val="bg1"/>
                  </a:solidFill>
                </a:rPr>
                <a:t>users who have never posted a single photo</a:t>
              </a:r>
              <a:endParaRPr lang="en-IN" sz="2000" dirty="0">
                <a:solidFill>
                  <a:schemeClr val="bg1"/>
                </a:solidFill>
              </a:endParaRPr>
            </a:p>
          </p:txBody>
        </p:sp>
      </p:grpSp>
      <p:graphicFrame>
        <p:nvGraphicFramePr>
          <p:cNvPr id="8" name="Table 7">
            <a:extLst>
              <a:ext uri="{FF2B5EF4-FFF2-40B4-BE49-F238E27FC236}">
                <a16:creationId xmlns:a16="http://schemas.microsoft.com/office/drawing/2014/main" id="{773E2DBF-05ED-3A08-2927-1B0F29F6E5A9}"/>
              </a:ext>
            </a:extLst>
          </p:cNvPr>
          <p:cNvGraphicFramePr>
            <a:graphicFrameLocks noGrp="1"/>
          </p:cNvGraphicFramePr>
          <p:nvPr>
            <p:extLst>
              <p:ext uri="{D42A27DB-BD31-4B8C-83A1-F6EECF244321}">
                <p14:modId xmlns:p14="http://schemas.microsoft.com/office/powerpoint/2010/main" val="1103902842"/>
              </p:ext>
            </p:extLst>
          </p:nvPr>
        </p:nvGraphicFramePr>
        <p:xfrm>
          <a:off x="3775011" y="4174014"/>
          <a:ext cx="6146160" cy="2427999"/>
        </p:xfrm>
        <a:graphic>
          <a:graphicData uri="http://schemas.openxmlformats.org/drawingml/2006/table">
            <a:tbl>
              <a:tblPr bandRow="1">
                <a:tableStyleId>{5C22544A-7EE6-4342-B048-85BDC9FD1C3A}</a:tableStyleId>
              </a:tblPr>
              <a:tblGrid>
                <a:gridCol w="1536540">
                  <a:extLst>
                    <a:ext uri="{9D8B030D-6E8A-4147-A177-3AD203B41FA5}">
                      <a16:colId xmlns:a16="http://schemas.microsoft.com/office/drawing/2014/main" val="2813134851"/>
                    </a:ext>
                  </a:extLst>
                </a:gridCol>
                <a:gridCol w="1536540">
                  <a:extLst>
                    <a:ext uri="{9D8B030D-6E8A-4147-A177-3AD203B41FA5}">
                      <a16:colId xmlns:a16="http://schemas.microsoft.com/office/drawing/2014/main" val="3593566"/>
                    </a:ext>
                  </a:extLst>
                </a:gridCol>
                <a:gridCol w="1460821">
                  <a:extLst>
                    <a:ext uri="{9D8B030D-6E8A-4147-A177-3AD203B41FA5}">
                      <a16:colId xmlns:a16="http://schemas.microsoft.com/office/drawing/2014/main" val="2775688968"/>
                    </a:ext>
                  </a:extLst>
                </a:gridCol>
                <a:gridCol w="1612259">
                  <a:extLst>
                    <a:ext uri="{9D8B030D-6E8A-4147-A177-3AD203B41FA5}">
                      <a16:colId xmlns:a16="http://schemas.microsoft.com/office/drawing/2014/main" val="1458868528"/>
                    </a:ext>
                  </a:extLst>
                </a:gridCol>
              </a:tblGrid>
              <a:tr h="346857">
                <a:tc>
                  <a:txBody>
                    <a:bodyPr/>
                    <a:lstStyle/>
                    <a:p>
                      <a:pPr algn="l" fontAlgn="ctr"/>
                      <a:r>
                        <a:rPr lang="en-IN" sz="1400" b="0" i="0" u="none" strike="noStrike" dirty="0" err="1">
                          <a:solidFill>
                            <a:schemeClr val="bg1"/>
                          </a:solidFill>
                          <a:effectLst/>
                          <a:latin typeface="Aptos Narrow" panose="020B0004020202020204" pitchFamily="34" charset="0"/>
                        </a:rPr>
                        <a:t>Aniya_Hackett</a:t>
                      </a:r>
                      <a:endParaRPr lang="en-IN" sz="1400" b="0" i="0" u="none" strike="noStrike" dirty="0">
                        <a:solidFill>
                          <a:schemeClr val="bg1"/>
                        </a:solidFill>
                        <a:effectLst/>
                        <a:latin typeface="Aptos Narrow" panose="020B00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Ollie_Ledner37</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Mike.Auer39</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dirty="0">
                          <a:solidFill>
                            <a:schemeClr val="bg1"/>
                          </a:solidFill>
                          <a:effectLst/>
                          <a:latin typeface="Aptos Narrow" panose="020B0004020202020204" pitchFamily="34" charset="0"/>
                        </a:rPr>
                        <a:t>Esther.Zulauf61</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89614169"/>
                  </a:ext>
                </a:extLst>
              </a:tr>
              <a:tr h="346857">
                <a:tc>
                  <a:txBody>
                    <a:bodyPr/>
                    <a:lstStyle/>
                    <a:p>
                      <a:pPr algn="l" fontAlgn="ctr"/>
                      <a:r>
                        <a:rPr lang="en-IN" sz="1400" b="0" i="0" u="none" strike="noStrike">
                          <a:solidFill>
                            <a:schemeClr val="bg1"/>
                          </a:solidFill>
                          <a:effectLst/>
                          <a:latin typeface="Aptos Narrow" panose="020B0004020202020204" pitchFamily="34" charset="0"/>
                        </a:rPr>
                        <a:t>Kasandra_Homenick</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Mckenna17</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Franco_Keebler64</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Bartholome.Bernhard</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7797033"/>
                  </a:ext>
                </a:extLst>
              </a:tr>
              <a:tr h="346857">
                <a:tc>
                  <a:txBody>
                    <a:bodyPr/>
                    <a:lstStyle/>
                    <a:p>
                      <a:pPr algn="l" fontAlgn="ctr"/>
                      <a:r>
                        <a:rPr lang="en-IN" sz="1400" b="0" i="0" u="none" strike="noStrike">
                          <a:solidFill>
                            <a:schemeClr val="bg1"/>
                          </a:solidFill>
                          <a:effectLst/>
                          <a:latin typeface="Aptos Narrow" panose="020B0004020202020204" pitchFamily="34" charset="0"/>
                        </a:rPr>
                        <a:t>Jaclyn81</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David.Osinski47</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Nia_Haag</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Jessyca_West</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9248029"/>
                  </a:ext>
                </a:extLst>
              </a:tr>
              <a:tr h="346857">
                <a:tc>
                  <a:txBody>
                    <a:bodyPr/>
                    <a:lstStyle/>
                    <a:p>
                      <a:pPr algn="l" fontAlgn="ctr"/>
                      <a:r>
                        <a:rPr lang="en-IN" sz="1400" b="0" i="0" u="none" strike="noStrike">
                          <a:solidFill>
                            <a:schemeClr val="bg1"/>
                          </a:solidFill>
                          <a:effectLst/>
                          <a:latin typeface="Aptos Narrow" panose="020B0004020202020204" pitchFamily="34" charset="0"/>
                        </a:rPr>
                        <a:t>Rocio33</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Morgan.Kassulke</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Hulda.Macejkovic</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Esmeralda.Mraz57</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5611280"/>
                  </a:ext>
                </a:extLst>
              </a:tr>
              <a:tr h="346857">
                <a:tc>
                  <a:txBody>
                    <a:bodyPr/>
                    <a:lstStyle/>
                    <a:p>
                      <a:pPr algn="l" fontAlgn="ctr"/>
                      <a:r>
                        <a:rPr lang="en-IN" sz="1400" b="0" i="0" u="none" strike="noStrike">
                          <a:solidFill>
                            <a:schemeClr val="bg1"/>
                          </a:solidFill>
                          <a:effectLst/>
                          <a:latin typeface="Aptos Narrow" panose="020B0004020202020204" pitchFamily="34" charset="0"/>
                        </a:rPr>
                        <a:t>Maxwell.Halvorson</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Linnea59</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Leslie67</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dirty="0">
                          <a:solidFill>
                            <a:schemeClr val="bg1"/>
                          </a:solidFill>
                          <a:effectLst/>
                          <a:latin typeface="Aptos Narrow" panose="020B0004020202020204" pitchFamily="34" charset="0"/>
                        </a:rPr>
                        <a:t>Bethany20</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1686775"/>
                  </a:ext>
                </a:extLst>
              </a:tr>
              <a:tr h="346857">
                <a:tc>
                  <a:txBody>
                    <a:bodyPr/>
                    <a:lstStyle/>
                    <a:p>
                      <a:pPr algn="l" fontAlgn="ctr"/>
                      <a:r>
                        <a:rPr lang="en-IN" sz="1400" b="0" i="0" u="none" strike="noStrike">
                          <a:solidFill>
                            <a:schemeClr val="bg1"/>
                          </a:solidFill>
                          <a:effectLst/>
                          <a:latin typeface="Aptos Narrow" panose="020B0004020202020204" pitchFamily="34" charset="0"/>
                        </a:rPr>
                        <a:t>Tierra.Trantow</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Duane60</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Janelle.Nikolaus81</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IN" sz="1100" b="0" i="0" u="none" strike="noStrike" dirty="0">
                        <a:solidFill>
                          <a:schemeClr val="bg1"/>
                        </a:solidFill>
                        <a:effectLst/>
                        <a:latin typeface="Aptos Narrow" panose="020B0004020202020204" pitchFamily="34" charset="0"/>
                      </a:endParaRP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8349863"/>
                  </a:ext>
                </a:extLst>
              </a:tr>
              <a:tr h="346857">
                <a:tc>
                  <a:txBody>
                    <a:bodyPr/>
                    <a:lstStyle/>
                    <a:p>
                      <a:pPr algn="l" fontAlgn="ctr"/>
                      <a:r>
                        <a:rPr lang="en-IN" sz="1400" b="0" i="0" u="none" strike="noStrike">
                          <a:solidFill>
                            <a:schemeClr val="bg1"/>
                          </a:solidFill>
                          <a:effectLst/>
                          <a:latin typeface="Aptos Narrow" panose="020B0004020202020204" pitchFamily="34" charset="0"/>
                        </a:rPr>
                        <a:t>Pearl7</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a:solidFill>
                            <a:schemeClr val="bg1"/>
                          </a:solidFill>
                          <a:effectLst/>
                          <a:latin typeface="Aptos Narrow" panose="020B0004020202020204" pitchFamily="34" charset="0"/>
                        </a:rPr>
                        <a:t>Julien_Schmidt</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400" b="0" i="0" u="none" strike="noStrike" dirty="0" err="1">
                          <a:solidFill>
                            <a:schemeClr val="bg1"/>
                          </a:solidFill>
                          <a:effectLst/>
                          <a:latin typeface="Aptos Narrow" panose="020B0004020202020204" pitchFamily="34" charset="0"/>
                        </a:rPr>
                        <a:t>Darby_Herzog</a:t>
                      </a:r>
                      <a:endParaRPr lang="en-IN" sz="1400" b="0" i="0" u="none" strike="noStrike" dirty="0">
                        <a:solidFill>
                          <a:schemeClr val="bg1"/>
                        </a:solidFill>
                        <a:effectLst/>
                        <a:latin typeface="Aptos Narrow" panose="020B00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IN" sz="1100" b="0" i="0" u="none" strike="noStrike" dirty="0">
                        <a:solidFill>
                          <a:schemeClr val="bg1"/>
                        </a:solidFill>
                        <a:effectLst/>
                        <a:latin typeface="Aptos Narrow" panose="020B0004020202020204" pitchFamily="34" charset="0"/>
                      </a:endParaRP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16372674"/>
                  </a:ext>
                </a:extLst>
              </a:tr>
            </a:tbl>
          </a:graphicData>
        </a:graphic>
      </p:graphicFrame>
      <p:pic>
        <p:nvPicPr>
          <p:cNvPr id="12" name="Picture 11" descr="A screenshot of a computer&#10;&#10;Description automatically generated">
            <a:extLst>
              <a:ext uri="{FF2B5EF4-FFF2-40B4-BE49-F238E27FC236}">
                <a16:creationId xmlns:a16="http://schemas.microsoft.com/office/drawing/2014/main" id="{E411CE5F-F12E-CBAC-7C1C-686694597051}"/>
              </a:ext>
            </a:extLst>
          </p:cNvPr>
          <p:cNvPicPr>
            <a:picLocks noChangeAspect="1"/>
          </p:cNvPicPr>
          <p:nvPr/>
        </p:nvPicPr>
        <p:blipFill>
          <a:blip r:embed="rId5">
            <a:extLst>
              <a:ext uri="{28A0092B-C50C-407E-A947-70E740481C1C}">
                <a14:useLocalDpi xmlns:a14="http://schemas.microsoft.com/office/drawing/2010/main" val="0"/>
              </a:ext>
            </a:extLst>
          </a:blip>
          <a:srcRect r="78838" b="82615"/>
          <a:stretch/>
        </p:blipFill>
        <p:spPr>
          <a:xfrm>
            <a:off x="0" y="0"/>
            <a:ext cx="1168413" cy="555585"/>
          </a:xfrm>
          <a:prstGeom prst="rect">
            <a:avLst/>
          </a:prstGeom>
          <a:solidFill>
            <a:srgbClr val="000000"/>
          </a:solidFill>
        </p:spPr>
      </p:pic>
      <p:pic>
        <p:nvPicPr>
          <p:cNvPr id="14" name="Picture 13" descr="A close up of a logo&#10;&#10;Description automatically generated">
            <a:extLst>
              <a:ext uri="{FF2B5EF4-FFF2-40B4-BE49-F238E27FC236}">
                <a16:creationId xmlns:a16="http://schemas.microsoft.com/office/drawing/2014/main" id="{8676D966-D23C-65F7-2B58-8289BFA647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2051" y="1662758"/>
            <a:ext cx="4488569" cy="556308"/>
          </a:xfrm>
          <a:prstGeom prst="rect">
            <a:avLst/>
          </a:prstGeom>
        </p:spPr>
      </p:pic>
      <p:pic>
        <p:nvPicPr>
          <p:cNvPr id="17" name="Picture 16" descr="A screenshot of a computer program&#10;&#10;Description automatically generated">
            <a:extLst>
              <a:ext uri="{FF2B5EF4-FFF2-40B4-BE49-F238E27FC236}">
                <a16:creationId xmlns:a16="http://schemas.microsoft.com/office/drawing/2014/main" id="{95795BEB-ED04-F416-0081-4A4E328F18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21171" y="4113492"/>
            <a:ext cx="2149448" cy="2427998"/>
          </a:xfrm>
          <a:prstGeom prst="rect">
            <a:avLst/>
          </a:prstGeom>
        </p:spPr>
      </p:pic>
    </p:spTree>
    <p:extLst>
      <p:ext uri="{BB962C8B-B14F-4D97-AF65-F5344CB8AC3E}">
        <p14:creationId xmlns:p14="http://schemas.microsoft.com/office/powerpoint/2010/main" val="15353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F091779-0288-6EAC-6783-1F4965AED03C}"/>
              </a:ext>
            </a:extLst>
          </p:cNvPr>
          <p:cNvGrpSpPr/>
          <p:nvPr/>
        </p:nvGrpSpPr>
        <p:grpSpPr>
          <a:xfrm>
            <a:off x="833378" y="3602620"/>
            <a:ext cx="11447362" cy="2746855"/>
            <a:chOff x="833378" y="3602620"/>
            <a:chExt cx="11447362" cy="2746855"/>
          </a:xfrm>
        </p:grpSpPr>
        <p:sp>
          <p:nvSpPr>
            <p:cNvPr id="14" name="Rectangle 6">
              <a:extLst>
                <a:ext uri="{FF2B5EF4-FFF2-40B4-BE49-F238E27FC236}">
                  <a16:creationId xmlns:a16="http://schemas.microsoft.com/office/drawing/2014/main" id="{967482DB-CC30-BBE1-6A12-F013A3E611D8}"/>
                </a:ext>
              </a:extLst>
            </p:cNvPr>
            <p:cNvSpPr/>
            <p:nvPr/>
          </p:nvSpPr>
          <p:spPr>
            <a:xfrm>
              <a:off x="833378" y="3602620"/>
              <a:ext cx="11447362" cy="2511706"/>
            </a:xfrm>
            <a:custGeom>
              <a:avLst/>
              <a:gdLst>
                <a:gd name="connsiteX0" fmla="*/ 0 w 12442785"/>
                <a:gd name="connsiteY0" fmla="*/ 0 h 2488556"/>
                <a:gd name="connsiteX1" fmla="*/ 12442785 w 12442785"/>
                <a:gd name="connsiteY1" fmla="*/ 0 h 2488556"/>
                <a:gd name="connsiteX2" fmla="*/ 12442785 w 12442785"/>
                <a:gd name="connsiteY2" fmla="*/ 2488556 h 2488556"/>
                <a:gd name="connsiteX3" fmla="*/ 0 w 12442785"/>
                <a:gd name="connsiteY3" fmla="*/ 2488556 h 2488556"/>
                <a:gd name="connsiteX4" fmla="*/ 0 w 12442785"/>
                <a:gd name="connsiteY4" fmla="*/ 0 h 2488556"/>
                <a:gd name="connsiteX0" fmla="*/ 1423686 w 12442785"/>
                <a:gd name="connsiteY0" fmla="*/ 11574 h 2488556"/>
                <a:gd name="connsiteX1" fmla="*/ 12442785 w 12442785"/>
                <a:gd name="connsiteY1" fmla="*/ 0 h 2488556"/>
                <a:gd name="connsiteX2" fmla="*/ 12442785 w 12442785"/>
                <a:gd name="connsiteY2" fmla="*/ 2488556 h 2488556"/>
                <a:gd name="connsiteX3" fmla="*/ 0 w 12442785"/>
                <a:gd name="connsiteY3" fmla="*/ 2488556 h 2488556"/>
                <a:gd name="connsiteX4" fmla="*/ 1423686 w 12442785"/>
                <a:gd name="connsiteY4" fmla="*/ 11574 h 2488556"/>
                <a:gd name="connsiteX0" fmla="*/ 486136 w 11505235"/>
                <a:gd name="connsiteY0" fmla="*/ 11574 h 2488556"/>
                <a:gd name="connsiteX1" fmla="*/ 11505235 w 11505235"/>
                <a:gd name="connsiteY1" fmla="*/ 0 h 2488556"/>
                <a:gd name="connsiteX2" fmla="*/ 11505235 w 11505235"/>
                <a:gd name="connsiteY2" fmla="*/ 2488556 h 2488556"/>
                <a:gd name="connsiteX3" fmla="*/ 0 w 11505235"/>
                <a:gd name="connsiteY3" fmla="*/ 2488556 h 2488556"/>
                <a:gd name="connsiteX4" fmla="*/ 486136 w 11505235"/>
                <a:gd name="connsiteY4" fmla="*/ 11574 h 2488556"/>
                <a:gd name="connsiteX0" fmla="*/ 590308 w 11505235"/>
                <a:gd name="connsiteY0" fmla="*/ 11574 h 2488556"/>
                <a:gd name="connsiteX1" fmla="*/ 11505235 w 11505235"/>
                <a:gd name="connsiteY1" fmla="*/ 0 h 2488556"/>
                <a:gd name="connsiteX2" fmla="*/ 11505235 w 11505235"/>
                <a:gd name="connsiteY2" fmla="*/ 2488556 h 2488556"/>
                <a:gd name="connsiteX3" fmla="*/ 0 w 11505235"/>
                <a:gd name="connsiteY3" fmla="*/ 2488556 h 2488556"/>
                <a:gd name="connsiteX4" fmla="*/ 590308 w 11505235"/>
                <a:gd name="connsiteY4" fmla="*/ 11574 h 2488556"/>
                <a:gd name="connsiteX0" fmla="*/ 532435 w 11447362"/>
                <a:gd name="connsiteY0" fmla="*/ 11574 h 2511706"/>
                <a:gd name="connsiteX1" fmla="*/ 11447362 w 11447362"/>
                <a:gd name="connsiteY1" fmla="*/ 0 h 2511706"/>
                <a:gd name="connsiteX2" fmla="*/ 11447362 w 11447362"/>
                <a:gd name="connsiteY2" fmla="*/ 2488556 h 2511706"/>
                <a:gd name="connsiteX3" fmla="*/ 0 w 11447362"/>
                <a:gd name="connsiteY3" fmla="*/ 2511706 h 2511706"/>
                <a:gd name="connsiteX4" fmla="*/ 532435 w 11447362"/>
                <a:gd name="connsiteY4" fmla="*/ 11574 h 2511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362" h="2511706">
                  <a:moveTo>
                    <a:pt x="532435" y="11574"/>
                  </a:moveTo>
                  <a:lnTo>
                    <a:pt x="11447362" y="0"/>
                  </a:lnTo>
                  <a:lnTo>
                    <a:pt x="11447362" y="2488556"/>
                  </a:lnTo>
                  <a:lnTo>
                    <a:pt x="0" y="2511706"/>
                  </a:lnTo>
                  <a:lnTo>
                    <a:pt x="532435" y="11574"/>
                  </a:lnTo>
                  <a:close/>
                </a:path>
              </a:pathLst>
            </a:custGeom>
            <a:gradFill flip="none" rotWithShape="1">
              <a:gsLst>
                <a:gs pos="17000">
                  <a:srgbClr val="000000"/>
                </a:gs>
                <a:gs pos="100000">
                  <a:schemeClr val="bg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a:extLst>
                <a:ext uri="{FF2B5EF4-FFF2-40B4-BE49-F238E27FC236}">
                  <a16:creationId xmlns:a16="http://schemas.microsoft.com/office/drawing/2014/main" id="{346993AF-3AC9-9295-DA02-63DAF96D9913}"/>
                </a:ext>
              </a:extLst>
            </p:cNvPr>
            <p:cNvGrpSpPr/>
            <p:nvPr/>
          </p:nvGrpSpPr>
          <p:grpSpPr>
            <a:xfrm>
              <a:off x="5964759" y="3923818"/>
              <a:ext cx="4996466" cy="2425657"/>
              <a:chOff x="5964759" y="3923818"/>
              <a:chExt cx="4996466" cy="2425657"/>
            </a:xfrm>
          </p:grpSpPr>
          <p:sp>
            <p:nvSpPr>
              <p:cNvPr id="15" name="TextBox 14">
                <a:extLst>
                  <a:ext uri="{FF2B5EF4-FFF2-40B4-BE49-F238E27FC236}">
                    <a16:creationId xmlns:a16="http://schemas.microsoft.com/office/drawing/2014/main" id="{F43C0D36-3A41-620B-08B7-C5559B0A4965}"/>
                  </a:ext>
                </a:extLst>
              </p:cNvPr>
              <p:cNvSpPr txBox="1"/>
              <p:nvPr/>
            </p:nvSpPr>
            <p:spPr>
              <a:xfrm>
                <a:off x="5964759" y="3923818"/>
                <a:ext cx="4996466" cy="584775"/>
              </a:xfrm>
              <a:prstGeom prst="rect">
                <a:avLst/>
              </a:prstGeom>
              <a:noFill/>
            </p:spPr>
            <p:txBody>
              <a:bodyPr wrap="square" rtlCol="0">
                <a:spAutoFit/>
              </a:bodyPr>
              <a:lstStyle/>
              <a:p>
                <a:r>
                  <a:rPr lang="en-IN" sz="3200" b="1" u="sng" dirty="0">
                    <a:solidFill>
                      <a:srgbClr val="00B050"/>
                    </a:solidFill>
                  </a:rPr>
                  <a:t>4.Hashtag Research</a:t>
                </a:r>
              </a:p>
            </p:txBody>
          </p:sp>
          <p:sp>
            <p:nvSpPr>
              <p:cNvPr id="16" name="TextBox 15">
                <a:extLst>
                  <a:ext uri="{FF2B5EF4-FFF2-40B4-BE49-F238E27FC236}">
                    <a16:creationId xmlns:a16="http://schemas.microsoft.com/office/drawing/2014/main" id="{11950CA5-28C4-AEC1-646A-13415F1B19DB}"/>
                  </a:ext>
                </a:extLst>
              </p:cNvPr>
              <p:cNvSpPr txBox="1"/>
              <p:nvPr/>
            </p:nvSpPr>
            <p:spPr>
              <a:xfrm>
                <a:off x="5964759" y="4595149"/>
                <a:ext cx="1813428" cy="1754326"/>
              </a:xfrm>
              <a:prstGeom prst="rect">
                <a:avLst/>
              </a:prstGeom>
              <a:noFill/>
            </p:spPr>
            <p:txBody>
              <a:bodyPr wrap="square" rtlCol="0">
                <a:spAutoFit/>
              </a:bodyPr>
              <a:lstStyle/>
              <a:p>
                <a:pPr marL="285750" indent="-285750">
                  <a:lnSpc>
                    <a:spcPct val="150000"/>
                  </a:lnSpc>
                  <a:buFont typeface="Aptos" panose="020B0004020202020204" pitchFamily="34" charset="0"/>
                  <a:buChar char="#"/>
                </a:pPr>
                <a:r>
                  <a:rPr lang="en-IN" sz="2000" b="1" dirty="0">
                    <a:solidFill>
                      <a:schemeClr val="bg1"/>
                    </a:solidFill>
                  </a:rPr>
                  <a:t>Smile</a:t>
                </a:r>
              </a:p>
              <a:p>
                <a:pPr marL="285750" indent="-285750">
                  <a:lnSpc>
                    <a:spcPct val="150000"/>
                  </a:lnSpc>
                  <a:buFont typeface="Aptos" panose="020B0004020202020204" pitchFamily="34" charset="0"/>
                  <a:buChar char="#"/>
                </a:pPr>
                <a:r>
                  <a:rPr lang="en-IN" sz="2000" b="1" dirty="0">
                    <a:solidFill>
                      <a:schemeClr val="bg1"/>
                    </a:solidFill>
                  </a:rPr>
                  <a:t>Beach</a:t>
                </a:r>
              </a:p>
              <a:p>
                <a:pPr marL="285750" indent="-285750">
                  <a:lnSpc>
                    <a:spcPct val="150000"/>
                  </a:lnSpc>
                  <a:buFont typeface="Aptos" panose="020B0004020202020204" pitchFamily="34" charset="0"/>
                  <a:buChar char="#"/>
                </a:pPr>
                <a:r>
                  <a:rPr lang="en-IN" sz="2000" b="1" dirty="0">
                    <a:solidFill>
                      <a:schemeClr val="bg1"/>
                    </a:solidFill>
                  </a:rPr>
                  <a:t>Party</a:t>
                </a:r>
              </a:p>
              <a:p>
                <a:pPr marL="285750" indent="-285750">
                  <a:buFont typeface="Aptos" panose="020B0004020202020204" pitchFamily="34" charset="0"/>
                  <a:buChar char="#"/>
                </a:pPr>
                <a:endParaRPr lang="en-IN" dirty="0">
                  <a:solidFill>
                    <a:schemeClr val="bg1"/>
                  </a:solidFill>
                </a:endParaRPr>
              </a:p>
            </p:txBody>
          </p:sp>
          <p:sp>
            <p:nvSpPr>
              <p:cNvPr id="17" name="TextBox 16">
                <a:extLst>
                  <a:ext uri="{FF2B5EF4-FFF2-40B4-BE49-F238E27FC236}">
                    <a16:creationId xmlns:a16="http://schemas.microsoft.com/office/drawing/2014/main" id="{9786DC30-5B95-B553-F72F-BC3DED28ADF5}"/>
                  </a:ext>
                </a:extLst>
              </p:cNvPr>
              <p:cNvSpPr txBox="1"/>
              <p:nvPr/>
            </p:nvSpPr>
            <p:spPr>
              <a:xfrm>
                <a:off x="7674107" y="4595149"/>
                <a:ext cx="1813428" cy="1432956"/>
              </a:xfrm>
              <a:prstGeom prst="rect">
                <a:avLst/>
              </a:prstGeom>
              <a:noFill/>
            </p:spPr>
            <p:txBody>
              <a:bodyPr wrap="square" rtlCol="0">
                <a:spAutoFit/>
              </a:bodyPr>
              <a:lstStyle/>
              <a:p>
                <a:pPr marL="285750" indent="-285750">
                  <a:lnSpc>
                    <a:spcPct val="150000"/>
                  </a:lnSpc>
                  <a:buFont typeface="Aptos" panose="020B0004020202020204" pitchFamily="34" charset="0"/>
                  <a:buChar char="#"/>
                </a:pPr>
                <a:r>
                  <a:rPr lang="en-IN" sz="2000" b="1" dirty="0">
                    <a:solidFill>
                      <a:schemeClr val="bg1"/>
                    </a:solidFill>
                  </a:rPr>
                  <a:t>Fun</a:t>
                </a:r>
              </a:p>
              <a:p>
                <a:pPr marL="285750" indent="-285750">
                  <a:lnSpc>
                    <a:spcPct val="150000"/>
                  </a:lnSpc>
                  <a:buFont typeface="Aptos" panose="020B0004020202020204" pitchFamily="34" charset="0"/>
                  <a:buChar char="#"/>
                </a:pPr>
                <a:r>
                  <a:rPr lang="en-IN" sz="2000" b="1" dirty="0">
                    <a:solidFill>
                      <a:schemeClr val="bg1"/>
                    </a:solidFill>
                  </a:rPr>
                  <a:t>Concert</a:t>
                </a:r>
              </a:p>
              <a:p>
                <a:pPr marL="285750" indent="-285750">
                  <a:lnSpc>
                    <a:spcPct val="150000"/>
                  </a:lnSpc>
                  <a:buFont typeface="Aptos" panose="020B0004020202020204" pitchFamily="34" charset="0"/>
                  <a:buChar char="#"/>
                </a:pPr>
                <a:endParaRPr lang="en-IN" sz="2000" b="1" dirty="0">
                  <a:solidFill>
                    <a:schemeClr val="bg1"/>
                  </a:solidFill>
                </a:endParaRPr>
              </a:p>
            </p:txBody>
          </p:sp>
        </p:grpSp>
      </p:grpSp>
      <p:sp>
        <p:nvSpPr>
          <p:cNvPr id="7" name="Rectangle 6">
            <a:extLst>
              <a:ext uri="{FF2B5EF4-FFF2-40B4-BE49-F238E27FC236}">
                <a16:creationId xmlns:a16="http://schemas.microsoft.com/office/drawing/2014/main" id="{3429354E-CFAD-193A-2269-3B22E1BC3AE6}"/>
              </a:ext>
            </a:extLst>
          </p:cNvPr>
          <p:cNvSpPr/>
          <p:nvPr/>
        </p:nvSpPr>
        <p:spPr>
          <a:xfrm>
            <a:off x="833378" y="347241"/>
            <a:ext cx="11447362" cy="2511706"/>
          </a:xfrm>
          <a:custGeom>
            <a:avLst/>
            <a:gdLst>
              <a:gd name="connsiteX0" fmla="*/ 0 w 12442785"/>
              <a:gd name="connsiteY0" fmla="*/ 0 h 2488556"/>
              <a:gd name="connsiteX1" fmla="*/ 12442785 w 12442785"/>
              <a:gd name="connsiteY1" fmla="*/ 0 h 2488556"/>
              <a:gd name="connsiteX2" fmla="*/ 12442785 w 12442785"/>
              <a:gd name="connsiteY2" fmla="*/ 2488556 h 2488556"/>
              <a:gd name="connsiteX3" fmla="*/ 0 w 12442785"/>
              <a:gd name="connsiteY3" fmla="*/ 2488556 h 2488556"/>
              <a:gd name="connsiteX4" fmla="*/ 0 w 12442785"/>
              <a:gd name="connsiteY4" fmla="*/ 0 h 2488556"/>
              <a:gd name="connsiteX0" fmla="*/ 1423686 w 12442785"/>
              <a:gd name="connsiteY0" fmla="*/ 11574 h 2488556"/>
              <a:gd name="connsiteX1" fmla="*/ 12442785 w 12442785"/>
              <a:gd name="connsiteY1" fmla="*/ 0 h 2488556"/>
              <a:gd name="connsiteX2" fmla="*/ 12442785 w 12442785"/>
              <a:gd name="connsiteY2" fmla="*/ 2488556 h 2488556"/>
              <a:gd name="connsiteX3" fmla="*/ 0 w 12442785"/>
              <a:gd name="connsiteY3" fmla="*/ 2488556 h 2488556"/>
              <a:gd name="connsiteX4" fmla="*/ 1423686 w 12442785"/>
              <a:gd name="connsiteY4" fmla="*/ 11574 h 2488556"/>
              <a:gd name="connsiteX0" fmla="*/ 486136 w 11505235"/>
              <a:gd name="connsiteY0" fmla="*/ 11574 h 2488556"/>
              <a:gd name="connsiteX1" fmla="*/ 11505235 w 11505235"/>
              <a:gd name="connsiteY1" fmla="*/ 0 h 2488556"/>
              <a:gd name="connsiteX2" fmla="*/ 11505235 w 11505235"/>
              <a:gd name="connsiteY2" fmla="*/ 2488556 h 2488556"/>
              <a:gd name="connsiteX3" fmla="*/ 0 w 11505235"/>
              <a:gd name="connsiteY3" fmla="*/ 2488556 h 2488556"/>
              <a:gd name="connsiteX4" fmla="*/ 486136 w 11505235"/>
              <a:gd name="connsiteY4" fmla="*/ 11574 h 2488556"/>
              <a:gd name="connsiteX0" fmla="*/ 590308 w 11505235"/>
              <a:gd name="connsiteY0" fmla="*/ 11574 h 2488556"/>
              <a:gd name="connsiteX1" fmla="*/ 11505235 w 11505235"/>
              <a:gd name="connsiteY1" fmla="*/ 0 h 2488556"/>
              <a:gd name="connsiteX2" fmla="*/ 11505235 w 11505235"/>
              <a:gd name="connsiteY2" fmla="*/ 2488556 h 2488556"/>
              <a:gd name="connsiteX3" fmla="*/ 0 w 11505235"/>
              <a:gd name="connsiteY3" fmla="*/ 2488556 h 2488556"/>
              <a:gd name="connsiteX4" fmla="*/ 590308 w 11505235"/>
              <a:gd name="connsiteY4" fmla="*/ 11574 h 2488556"/>
              <a:gd name="connsiteX0" fmla="*/ 532435 w 11447362"/>
              <a:gd name="connsiteY0" fmla="*/ 11574 h 2511706"/>
              <a:gd name="connsiteX1" fmla="*/ 11447362 w 11447362"/>
              <a:gd name="connsiteY1" fmla="*/ 0 h 2511706"/>
              <a:gd name="connsiteX2" fmla="*/ 11447362 w 11447362"/>
              <a:gd name="connsiteY2" fmla="*/ 2488556 h 2511706"/>
              <a:gd name="connsiteX3" fmla="*/ 0 w 11447362"/>
              <a:gd name="connsiteY3" fmla="*/ 2511706 h 2511706"/>
              <a:gd name="connsiteX4" fmla="*/ 532435 w 11447362"/>
              <a:gd name="connsiteY4" fmla="*/ 11574 h 2511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362" h="2511706">
                <a:moveTo>
                  <a:pt x="532435" y="11574"/>
                </a:moveTo>
                <a:lnTo>
                  <a:pt x="11447362" y="0"/>
                </a:lnTo>
                <a:lnTo>
                  <a:pt x="11447362" y="2488556"/>
                </a:lnTo>
                <a:lnTo>
                  <a:pt x="0" y="2511706"/>
                </a:lnTo>
                <a:lnTo>
                  <a:pt x="532435" y="11574"/>
                </a:lnTo>
                <a:close/>
              </a:path>
            </a:pathLst>
          </a:custGeom>
          <a:gradFill flip="none" rotWithShape="1">
            <a:gsLst>
              <a:gs pos="17000">
                <a:srgbClr val="000000"/>
              </a:gs>
              <a:gs pos="100000">
                <a:schemeClr val="bg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7D6B05A-18F5-993F-F54F-37A9C135BF31}"/>
              </a:ext>
            </a:extLst>
          </p:cNvPr>
          <p:cNvSpPr/>
          <p:nvPr/>
        </p:nvSpPr>
        <p:spPr>
          <a:xfrm>
            <a:off x="4757195" y="0"/>
            <a:ext cx="7697164" cy="21476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u="sng" dirty="0">
                <a:solidFill>
                  <a:srgbClr val="00B050"/>
                </a:solidFill>
              </a:rPr>
              <a:t>3. Contest Winner Declaration</a:t>
            </a:r>
          </a:p>
        </p:txBody>
      </p:sp>
      <p:sp>
        <p:nvSpPr>
          <p:cNvPr id="5" name="Parallelogram 4">
            <a:extLst>
              <a:ext uri="{FF2B5EF4-FFF2-40B4-BE49-F238E27FC236}">
                <a16:creationId xmlns:a16="http://schemas.microsoft.com/office/drawing/2014/main" id="{B149FEDE-48D4-4610-DA80-E8EEDC090774}"/>
              </a:ext>
            </a:extLst>
          </p:cNvPr>
          <p:cNvSpPr/>
          <p:nvPr/>
        </p:nvSpPr>
        <p:spPr>
          <a:xfrm>
            <a:off x="0" y="0"/>
            <a:ext cx="5486399" cy="6857999"/>
          </a:xfrm>
          <a:prstGeom prst="parallelogram">
            <a:avLst/>
          </a:prstGeom>
          <a:solidFill>
            <a:srgbClr val="DF2C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FFBA1D"/>
                </a:solidFill>
                <a:effectLst/>
                <a:latin typeface="Antique Olive Std Nord" panose="020B0A070405040B0204" pitchFamily="34" charset="0"/>
              </a:rPr>
              <a:t>Insights</a:t>
            </a:r>
          </a:p>
          <a:p>
            <a:pPr algn="ctr"/>
            <a:r>
              <a:rPr lang="en-US" sz="2400" b="1" dirty="0">
                <a:solidFill>
                  <a:srgbClr val="FFBA1D"/>
                </a:solidFill>
                <a:latin typeface="Antique Olive Std Nord" panose="020B0A070405040B0204" pitchFamily="34" charset="0"/>
              </a:rPr>
              <a:t>Marketing Analysis</a:t>
            </a:r>
            <a:endParaRPr lang="en-IN" sz="1050" dirty="0">
              <a:solidFill>
                <a:srgbClr val="FFBA1D"/>
              </a:solidFill>
              <a:latin typeface="Antique Olive Std Nord" panose="020B0A070405040B0204" pitchFamily="34" charset="0"/>
            </a:endParaRPr>
          </a:p>
        </p:txBody>
      </p:sp>
      <p:sp>
        <p:nvSpPr>
          <p:cNvPr id="3" name="TextBox 2">
            <a:extLst>
              <a:ext uri="{FF2B5EF4-FFF2-40B4-BE49-F238E27FC236}">
                <a16:creationId xmlns:a16="http://schemas.microsoft.com/office/drawing/2014/main" id="{D1950EC0-C32E-4172-8EFC-1278EA63DF7B}"/>
              </a:ext>
            </a:extLst>
          </p:cNvPr>
          <p:cNvSpPr txBox="1"/>
          <p:nvPr/>
        </p:nvSpPr>
        <p:spPr>
          <a:xfrm>
            <a:off x="5837622" y="1480498"/>
            <a:ext cx="5486399" cy="923330"/>
          </a:xfrm>
          <a:prstGeom prst="rect">
            <a:avLst/>
          </a:prstGeom>
          <a:noFill/>
        </p:spPr>
        <p:txBody>
          <a:bodyPr wrap="square" rtlCol="0">
            <a:spAutoFit/>
          </a:bodyPr>
          <a:lstStyle/>
          <a:p>
            <a:r>
              <a:rPr lang="en-IN" dirty="0">
                <a:solidFill>
                  <a:schemeClr val="bg1"/>
                </a:solidFill>
              </a:rPr>
              <a:t>User Name – </a:t>
            </a:r>
            <a:r>
              <a:rPr lang="en-IN" b="1" dirty="0">
                <a:solidFill>
                  <a:srgbClr val="FFBA1D"/>
                </a:solidFill>
              </a:rPr>
              <a:t>Zack_Kemmer93</a:t>
            </a:r>
          </a:p>
          <a:p>
            <a:r>
              <a:rPr lang="en-IN" dirty="0">
                <a:solidFill>
                  <a:schemeClr val="bg1"/>
                </a:solidFill>
              </a:rPr>
              <a:t>User Id – </a:t>
            </a:r>
            <a:r>
              <a:rPr lang="en-IN" b="1" dirty="0">
                <a:solidFill>
                  <a:srgbClr val="FFBA1D"/>
                </a:solidFill>
              </a:rPr>
              <a:t>52</a:t>
            </a:r>
          </a:p>
          <a:p>
            <a:r>
              <a:rPr lang="en-IN" dirty="0">
                <a:solidFill>
                  <a:schemeClr val="bg1"/>
                </a:solidFill>
              </a:rPr>
              <a:t>Account created date- </a:t>
            </a:r>
            <a:r>
              <a:rPr lang="en-IN" b="1" dirty="0">
                <a:solidFill>
                  <a:srgbClr val="FFBA1D"/>
                </a:solidFill>
              </a:rPr>
              <a:t>2017-01-01 05:58:22</a:t>
            </a:r>
          </a:p>
        </p:txBody>
      </p:sp>
      <p:grpSp>
        <p:nvGrpSpPr>
          <p:cNvPr id="12" name="Group 11">
            <a:extLst>
              <a:ext uri="{FF2B5EF4-FFF2-40B4-BE49-F238E27FC236}">
                <a16:creationId xmlns:a16="http://schemas.microsoft.com/office/drawing/2014/main" id="{ED852C68-D35F-C8DA-D876-18E36E1331AF}"/>
              </a:ext>
            </a:extLst>
          </p:cNvPr>
          <p:cNvGrpSpPr/>
          <p:nvPr/>
        </p:nvGrpSpPr>
        <p:grpSpPr>
          <a:xfrm>
            <a:off x="3926925" y="1433138"/>
            <a:ext cx="2037833" cy="3878490"/>
            <a:chOff x="4517503" y="1542133"/>
            <a:chExt cx="1297053" cy="3573930"/>
          </a:xfrm>
        </p:grpSpPr>
        <p:pic>
          <p:nvPicPr>
            <p:cNvPr id="9" name="Graphic 8" descr="Hashtag with solid fill">
              <a:extLst>
                <a:ext uri="{FF2B5EF4-FFF2-40B4-BE49-F238E27FC236}">
                  <a16:creationId xmlns:a16="http://schemas.microsoft.com/office/drawing/2014/main" id="{1D80A310-F680-0E64-A3B4-4F403C4E8E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7503" y="4201663"/>
              <a:ext cx="914400" cy="914400"/>
            </a:xfrm>
            <a:prstGeom prst="rect">
              <a:avLst/>
            </a:prstGeom>
          </p:spPr>
        </p:pic>
        <p:pic>
          <p:nvPicPr>
            <p:cNvPr id="11" name="Graphic 10" descr="Wreath with solid fill">
              <a:extLst>
                <a:ext uri="{FF2B5EF4-FFF2-40B4-BE49-F238E27FC236}">
                  <a16:creationId xmlns:a16="http://schemas.microsoft.com/office/drawing/2014/main" id="{CC94298C-B584-3274-5631-3A8B3C4350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00156" y="1542133"/>
              <a:ext cx="914400" cy="914400"/>
            </a:xfrm>
            <a:prstGeom prst="rect">
              <a:avLst/>
            </a:prstGeom>
          </p:spPr>
        </p:pic>
      </p:grpSp>
      <p:pic>
        <p:nvPicPr>
          <p:cNvPr id="20" name="Picture 19" descr="A screenshot of a computer&#10;&#10;Description automatically generated">
            <a:extLst>
              <a:ext uri="{FF2B5EF4-FFF2-40B4-BE49-F238E27FC236}">
                <a16:creationId xmlns:a16="http://schemas.microsoft.com/office/drawing/2014/main" id="{80C1348A-4B47-EAE4-8AB9-7592DF946172}"/>
              </a:ext>
            </a:extLst>
          </p:cNvPr>
          <p:cNvPicPr>
            <a:picLocks noChangeAspect="1"/>
          </p:cNvPicPr>
          <p:nvPr/>
        </p:nvPicPr>
        <p:blipFill>
          <a:blip r:embed="rId7">
            <a:extLst>
              <a:ext uri="{28A0092B-C50C-407E-A947-70E740481C1C}">
                <a14:useLocalDpi xmlns:a14="http://schemas.microsoft.com/office/drawing/2010/main" val="0"/>
              </a:ext>
            </a:extLst>
          </a:blip>
          <a:srcRect r="78838" b="82615"/>
          <a:stretch/>
        </p:blipFill>
        <p:spPr>
          <a:xfrm>
            <a:off x="0" y="0"/>
            <a:ext cx="1241439" cy="590309"/>
          </a:xfrm>
          <a:prstGeom prst="rect">
            <a:avLst/>
          </a:prstGeom>
          <a:solidFill>
            <a:srgbClr val="000000"/>
          </a:solidFill>
        </p:spPr>
      </p:pic>
      <p:pic>
        <p:nvPicPr>
          <p:cNvPr id="6" name="Picture 5" descr="A screenshot of a computer program&#10;&#10;Description automatically generated">
            <a:extLst>
              <a:ext uri="{FF2B5EF4-FFF2-40B4-BE49-F238E27FC236}">
                <a16:creationId xmlns:a16="http://schemas.microsoft.com/office/drawing/2014/main" id="{896FC0D6-64CE-B2D3-DE86-4417FF64E2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45437" y="1295486"/>
            <a:ext cx="1946564" cy="1790855"/>
          </a:xfrm>
          <a:prstGeom prst="rect">
            <a:avLst/>
          </a:prstGeom>
        </p:spPr>
      </p:pic>
      <p:pic>
        <p:nvPicPr>
          <p:cNvPr id="10" name="Picture 9" descr="A screen shot of a computer code&#10;&#10;Description automatically generated">
            <a:extLst>
              <a:ext uri="{FF2B5EF4-FFF2-40B4-BE49-F238E27FC236}">
                <a16:creationId xmlns:a16="http://schemas.microsoft.com/office/drawing/2014/main" id="{A37E176C-DC44-DCF8-2EBC-6241E8C13BC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45645" y="4587069"/>
            <a:ext cx="2846355" cy="2177413"/>
          </a:xfrm>
          <a:prstGeom prst="rect">
            <a:avLst/>
          </a:prstGeom>
        </p:spPr>
      </p:pic>
    </p:spTree>
    <p:extLst>
      <p:ext uri="{BB962C8B-B14F-4D97-AF65-F5344CB8AC3E}">
        <p14:creationId xmlns:p14="http://schemas.microsoft.com/office/powerpoint/2010/main" val="8611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B149FEDE-48D4-4610-DA80-E8EEDC090774}"/>
              </a:ext>
            </a:extLst>
          </p:cNvPr>
          <p:cNvSpPr/>
          <p:nvPr/>
        </p:nvSpPr>
        <p:spPr>
          <a:xfrm>
            <a:off x="0" y="0"/>
            <a:ext cx="5486399" cy="6857999"/>
          </a:xfrm>
          <a:prstGeom prst="parallelogram">
            <a:avLst/>
          </a:prstGeom>
          <a:solidFill>
            <a:srgbClr val="DF2C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FFBA1D"/>
                </a:solidFill>
                <a:effectLst/>
                <a:latin typeface="Antique Olive Std Nord" panose="020B0A070405040B0204" pitchFamily="34" charset="0"/>
              </a:rPr>
              <a:t>Insights</a:t>
            </a:r>
          </a:p>
          <a:p>
            <a:pPr algn="ctr"/>
            <a:r>
              <a:rPr lang="en-US" sz="2400" b="1" dirty="0">
                <a:solidFill>
                  <a:srgbClr val="FFBA1D"/>
                </a:solidFill>
                <a:latin typeface="Antique Olive Std Nord" panose="020B0A070405040B0204" pitchFamily="34" charset="0"/>
              </a:rPr>
              <a:t>Marketing Analysis</a:t>
            </a:r>
            <a:endParaRPr lang="en-IN" sz="1050" dirty="0">
              <a:solidFill>
                <a:srgbClr val="FFBA1D"/>
              </a:solidFill>
              <a:latin typeface="Antique Olive Std Nord" panose="020B0A070405040B0204" pitchFamily="34" charset="0"/>
            </a:endParaRPr>
          </a:p>
        </p:txBody>
      </p:sp>
      <p:graphicFrame>
        <p:nvGraphicFramePr>
          <p:cNvPr id="4" name="Chart 3">
            <a:extLst>
              <a:ext uri="{FF2B5EF4-FFF2-40B4-BE49-F238E27FC236}">
                <a16:creationId xmlns:a16="http://schemas.microsoft.com/office/drawing/2014/main" id="{13BF617D-8FE7-BE4E-BE9C-B46C479B0B01}"/>
              </a:ext>
            </a:extLst>
          </p:cNvPr>
          <p:cNvGraphicFramePr/>
          <p:nvPr>
            <p:extLst>
              <p:ext uri="{D42A27DB-BD31-4B8C-83A1-F6EECF244321}">
                <p14:modId xmlns:p14="http://schemas.microsoft.com/office/powerpoint/2010/main" val="1010938483"/>
              </p:ext>
            </p:extLst>
          </p:nvPr>
        </p:nvGraphicFramePr>
        <p:xfrm>
          <a:off x="4525701" y="1365813"/>
          <a:ext cx="7616141" cy="505031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9BA28260-2E5A-9D33-AE8B-AD1BA23BB7B5}"/>
              </a:ext>
            </a:extLst>
          </p:cNvPr>
          <p:cNvSpPr txBox="1"/>
          <p:nvPr/>
        </p:nvSpPr>
        <p:spPr>
          <a:xfrm>
            <a:off x="5949387" y="347241"/>
            <a:ext cx="4294208" cy="461665"/>
          </a:xfrm>
          <a:prstGeom prst="rect">
            <a:avLst/>
          </a:prstGeom>
          <a:noFill/>
        </p:spPr>
        <p:txBody>
          <a:bodyPr wrap="square" rtlCol="0">
            <a:spAutoFit/>
          </a:bodyPr>
          <a:lstStyle/>
          <a:p>
            <a:r>
              <a:rPr lang="en-US" sz="2400" b="1" u="sng" dirty="0">
                <a:solidFill>
                  <a:srgbClr val="00B050"/>
                </a:solidFill>
                <a:effectLst/>
                <a:latin typeface="Manrope"/>
              </a:rPr>
              <a:t>5.Ad Campaign Launch Day:</a:t>
            </a:r>
            <a:endParaRPr lang="en-IN" sz="2400" u="sng" dirty="0">
              <a:solidFill>
                <a:srgbClr val="00B050"/>
              </a:solidFill>
            </a:endParaRPr>
          </a:p>
        </p:txBody>
      </p:sp>
      <p:pic>
        <p:nvPicPr>
          <p:cNvPr id="8" name="Picture 7" descr="A screenshot of a computer&#10;&#10;Description automatically generated">
            <a:extLst>
              <a:ext uri="{FF2B5EF4-FFF2-40B4-BE49-F238E27FC236}">
                <a16:creationId xmlns:a16="http://schemas.microsoft.com/office/drawing/2014/main" id="{C07F6CCC-F9E3-5FBF-FD85-799329F9AC6C}"/>
              </a:ext>
            </a:extLst>
          </p:cNvPr>
          <p:cNvPicPr>
            <a:picLocks noChangeAspect="1"/>
          </p:cNvPicPr>
          <p:nvPr/>
        </p:nvPicPr>
        <p:blipFill>
          <a:blip r:embed="rId4">
            <a:extLst>
              <a:ext uri="{28A0092B-C50C-407E-A947-70E740481C1C}">
                <a14:useLocalDpi xmlns:a14="http://schemas.microsoft.com/office/drawing/2010/main" val="0"/>
              </a:ext>
            </a:extLst>
          </a:blip>
          <a:srcRect r="78838" b="82615"/>
          <a:stretch/>
        </p:blipFill>
        <p:spPr>
          <a:xfrm>
            <a:off x="0" y="0"/>
            <a:ext cx="1241439" cy="590309"/>
          </a:xfrm>
          <a:prstGeom prst="rect">
            <a:avLst/>
          </a:prstGeom>
          <a:solidFill>
            <a:srgbClr val="000000"/>
          </a:solidFill>
        </p:spPr>
      </p:pic>
      <p:pic>
        <p:nvPicPr>
          <p:cNvPr id="3" name="Picture 2" descr="A white background with black text&#10;&#10;Description automatically generated">
            <a:extLst>
              <a:ext uri="{FF2B5EF4-FFF2-40B4-BE49-F238E27FC236}">
                <a16:creationId xmlns:a16="http://schemas.microsoft.com/office/drawing/2014/main" id="{5C6FD35E-246E-FBCD-752C-A289DAC1C2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6215" y="988590"/>
            <a:ext cx="4435224" cy="754445"/>
          </a:xfrm>
          <a:prstGeom prst="rect">
            <a:avLst/>
          </a:prstGeom>
        </p:spPr>
      </p:pic>
    </p:spTree>
    <p:extLst>
      <p:ext uri="{BB962C8B-B14F-4D97-AF65-F5344CB8AC3E}">
        <p14:creationId xmlns:p14="http://schemas.microsoft.com/office/powerpoint/2010/main" val="282987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80C41C-D7DF-3A78-9C8D-294BB3822CC4}"/>
              </a:ext>
            </a:extLst>
          </p:cNvPr>
          <p:cNvSpPr/>
          <p:nvPr/>
        </p:nvSpPr>
        <p:spPr>
          <a:xfrm>
            <a:off x="7456026" y="879675"/>
            <a:ext cx="4280703" cy="833378"/>
          </a:xfrm>
          <a:prstGeom prst="rect">
            <a:avLst/>
          </a:prstGeom>
          <a:solidFill>
            <a:srgbClr val="DF2C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B149FEDE-48D4-4610-DA80-E8EEDC090774}"/>
              </a:ext>
            </a:extLst>
          </p:cNvPr>
          <p:cNvSpPr/>
          <p:nvPr/>
        </p:nvSpPr>
        <p:spPr>
          <a:xfrm>
            <a:off x="0" y="0"/>
            <a:ext cx="5486399" cy="6857999"/>
          </a:xfrm>
          <a:prstGeom prst="parallelogram">
            <a:avLst/>
          </a:prstGeom>
          <a:solidFill>
            <a:srgbClr val="DF2C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FFBA1D"/>
                </a:solidFill>
                <a:effectLst/>
                <a:latin typeface="Antique Olive Std Nord" panose="020B0A070405040B0204" pitchFamily="34" charset="0"/>
              </a:rPr>
              <a:t>Insights</a:t>
            </a:r>
          </a:p>
          <a:p>
            <a:pPr algn="ctr"/>
            <a:r>
              <a:rPr lang="en-US" sz="2400" b="1" dirty="0">
                <a:solidFill>
                  <a:srgbClr val="FFBA1D"/>
                </a:solidFill>
                <a:latin typeface="Antique Olive Std Nord" panose="020B0A070405040B0204" pitchFamily="34" charset="0"/>
              </a:rPr>
              <a:t>Investor Metrics</a:t>
            </a:r>
            <a:endParaRPr lang="en-IN" sz="1050" dirty="0">
              <a:solidFill>
                <a:srgbClr val="FFBA1D"/>
              </a:solidFill>
              <a:latin typeface="Antique Olive Std Nord" panose="020B0A070405040B0204" pitchFamily="34" charset="0"/>
            </a:endParaRPr>
          </a:p>
        </p:txBody>
      </p:sp>
      <p:sp>
        <p:nvSpPr>
          <p:cNvPr id="2" name="Parallelogram 1">
            <a:extLst>
              <a:ext uri="{FF2B5EF4-FFF2-40B4-BE49-F238E27FC236}">
                <a16:creationId xmlns:a16="http://schemas.microsoft.com/office/drawing/2014/main" id="{662DF9A9-9C00-1A48-C819-341E6969830E}"/>
              </a:ext>
            </a:extLst>
          </p:cNvPr>
          <p:cNvSpPr/>
          <p:nvPr/>
        </p:nvSpPr>
        <p:spPr>
          <a:xfrm>
            <a:off x="6705603" y="879675"/>
            <a:ext cx="4606724" cy="5118903"/>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F27F0473-B3E4-8896-3E00-BCCD7F3865EC}"/>
              </a:ext>
            </a:extLst>
          </p:cNvPr>
          <p:cNvSpPr txBox="1"/>
          <p:nvPr/>
        </p:nvSpPr>
        <p:spPr>
          <a:xfrm>
            <a:off x="8067554" y="1111166"/>
            <a:ext cx="2812648" cy="400110"/>
          </a:xfrm>
          <a:prstGeom prst="rect">
            <a:avLst/>
          </a:prstGeom>
          <a:noFill/>
        </p:spPr>
        <p:txBody>
          <a:bodyPr wrap="square" rtlCol="0">
            <a:spAutoFit/>
          </a:bodyPr>
          <a:lstStyle/>
          <a:p>
            <a:r>
              <a:rPr lang="en-IN" sz="2000" b="1" u="sng" dirty="0">
                <a:solidFill>
                  <a:srgbClr val="00B050"/>
                </a:solidFill>
              </a:rPr>
              <a:t>1.User Engagement.</a:t>
            </a:r>
          </a:p>
        </p:txBody>
      </p:sp>
      <p:grpSp>
        <p:nvGrpSpPr>
          <p:cNvPr id="18" name="Group 17">
            <a:extLst>
              <a:ext uri="{FF2B5EF4-FFF2-40B4-BE49-F238E27FC236}">
                <a16:creationId xmlns:a16="http://schemas.microsoft.com/office/drawing/2014/main" id="{FE04C86F-817F-48C6-6C75-9A848F1EFC61}"/>
              </a:ext>
            </a:extLst>
          </p:cNvPr>
          <p:cNvGrpSpPr/>
          <p:nvPr/>
        </p:nvGrpSpPr>
        <p:grpSpPr>
          <a:xfrm>
            <a:off x="6447099" y="4439551"/>
            <a:ext cx="4099368" cy="831417"/>
            <a:chOff x="6447099" y="4439551"/>
            <a:chExt cx="4099368" cy="831417"/>
          </a:xfrm>
          <a:effectLst>
            <a:glow rad="228600">
              <a:schemeClr val="accent5">
                <a:satMod val="175000"/>
                <a:alpha val="40000"/>
              </a:schemeClr>
            </a:glow>
          </a:effectLst>
        </p:grpSpPr>
        <p:sp>
          <p:nvSpPr>
            <p:cNvPr id="14" name="Rectangle: Rounded Corners 13">
              <a:extLst>
                <a:ext uri="{FF2B5EF4-FFF2-40B4-BE49-F238E27FC236}">
                  <a16:creationId xmlns:a16="http://schemas.microsoft.com/office/drawing/2014/main" id="{003253F4-FC01-F34A-6587-675ECD89E9D2}"/>
                </a:ext>
              </a:extLst>
            </p:cNvPr>
            <p:cNvSpPr/>
            <p:nvPr/>
          </p:nvSpPr>
          <p:spPr>
            <a:xfrm>
              <a:off x="6447099" y="4439551"/>
              <a:ext cx="4099368" cy="7819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48488E4-621F-0F8A-12B8-906EECE5A0CC}"/>
                </a:ext>
              </a:extLst>
            </p:cNvPr>
            <p:cNvSpPr txBox="1"/>
            <p:nvPr/>
          </p:nvSpPr>
          <p:spPr>
            <a:xfrm>
              <a:off x="6983392" y="4563082"/>
              <a:ext cx="3285282" cy="707886"/>
            </a:xfrm>
            <a:prstGeom prst="rect">
              <a:avLst/>
            </a:prstGeom>
            <a:noFill/>
          </p:spPr>
          <p:txBody>
            <a:bodyPr wrap="square" rtlCol="0">
              <a:spAutoFit/>
            </a:bodyPr>
            <a:lstStyle/>
            <a:p>
              <a:r>
                <a:rPr lang="en-IN" sz="2000" b="1" u="sng" dirty="0">
                  <a:solidFill>
                    <a:srgbClr val="00B050"/>
                  </a:solidFill>
                </a:rPr>
                <a:t>Average photos/user</a:t>
              </a:r>
            </a:p>
            <a:p>
              <a:r>
                <a:rPr lang="en-IN" sz="2000" b="1" dirty="0">
                  <a:solidFill>
                    <a:srgbClr val="00B050"/>
                  </a:solidFill>
                </a:rPr>
                <a:t>                 </a:t>
              </a:r>
              <a:r>
                <a:rPr lang="en-IN" sz="2000" b="1" u="sng" dirty="0">
                  <a:solidFill>
                    <a:srgbClr val="00B050"/>
                  </a:solidFill>
                </a:rPr>
                <a:t>2.56</a:t>
              </a:r>
            </a:p>
          </p:txBody>
        </p:sp>
      </p:grpSp>
      <p:grpSp>
        <p:nvGrpSpPr>
          <p:cNvPr id="20" name="Group 19">
            <a:extLst>
              <a:ext uri="{FF2B5EF4-FFF2-40B4-BE49-F238E27FC236}">
                <a16:creationId xmlns:a16="http://schemas.microsoft.com/office/drawing/2014/main" id="{2F81301E-C41B-3DFB-F9A8-E2C8631B0EDF}"/>
              </a:ext>
            </a:extLst>
          </p:cNvPr>
          <p:cNvGrpSpPr/>
          <p:nvPr/>
        </p:nvGrpSpPr>
        <p:grpSpPr>
          <a:xfrm>
            <a:off x="7569843" y="2245247"/>
            <a:ext cx="2698831" cy="781921"/>
            <a:chOff x="7569843" y="2245247"/>
            <a:chExt cx="2698831" cy="781921"/>
          </a:xfrm>
          <a:effectLst>
            <a:glow rad="228600">
              <a:schemeClr val="accent5">
                <a:satMod val="175000"/>
                <a:alpha val="40000"/>
              </a:schemeClr>
            </a:glow>
            <a:outerShdw blurRad="50800" dist="38100" dir="13500000" algn="br" rotWithShape="0">
              <a:prstClr val="black">
                <a:alpha val="40000"/>
              </a:prstClr>
            </a:outerShdw>
          </a:effectLst>
        </p:grpSpPr>
        <p:sp>
          <p:nvSpPr>
            <p:cNvPr id="13" name="Rectangle: Rounded Corners 12">
              <a:extLst>
                <a:ext uri="{FF2B5EF4-FFF2-40B4-BE49-F238E27FC236}">
                  <a16:creationId xmlns:a16="http://schemas.microsoft.com/office/drawing/2014/main" id="{6ECA86B4-65D4-C949-91D8-7DB84348125D}"/>
                </a:ext>
              </a:extLst>
            </p:cNvPr>
            <p:cNvSpPr/>
            <p:nvPr/>
          </p:nvSpPr>
          <p:spPr>
            <a:xfrm>
              <a:off x="7569843" y="2245248"/>
              <a:ext cx="2698831" cy="7819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A06C238-8C1F-AAAC-A480-2454E65BD9A6}"/>
                </a:ext>
              </a:extLst>
            </p:cNvPr>
            <p:cNvSpPr txBox="1"/>
            <p:nvPr/>
          </p:nvSpPr>
          <p:spPr>
            <a:xfrm>
              <a:off x="7733818" y="2245247"/>
              <a:ext cx="2257064" cy="707886"/>
            </a:xfrm>
            <a:prstGeom prst="rect">
              <a:avLst/>
            </a:prstGeom>
            <a:noFill/>
          </p:spPr>
          <p:txBody>
            <a:bodyPr wrap="square" rtlCol="0">
              <a:spAutoFit/>
            </a:bodyPr>
            <a:lstStyle/>
            <a:p>
              <a:r>
                <a:rPr lang="en-IN" sz="2000" b="1" dirty="0">
                  <a:solidFill>
                    <a:srgbClr val="00B050"/>
                  </a:solidFill>
                </a:rPr>
                <a:t>     </a:t>
              </a:r>
              <a:r>
                <a:rPr lang="en-IN" sz="2000" b="1" u="sng" dirty="0">
                  <a:solidFill>
                    <a:srgbClr val="00B050"/>
                  </a:solidFill>
                </a:rPr>
                <a:t>Total photos</a:t>
              </a:r>
            </a:p>
            <a:p>
              <a:pPr algn="ctr"/>
              <a:r>
                <a:rPr lang="en-IN" sz="2000" b="1" u="sng" dirty="0">
                  <a:solidFill>
                    <a:srgbClr val="00B050"/>
                  </a:solidFill>
                </a:rPr>
                <a:t>256</a:t>
              </a:r>
            </a:p>
          </p:txBody>
        </p:sp>
      </p:grpSp>
      <p:grpSp>
        <p:nvGrpSpPr>
          <p:cNvPr id="19" name="Group 18">
            <a:extLst>
              <a:ext uri="{FF2B5EF4-FFF2-40B4-BE49-F238E27FC236}">
                <a16:creationId xmlns:a16="http://schemas.microsoft.com/office/drawing/2014/main" id="{0320E150-8BFC-3081-8855-44F4D8F4D883}"/>
              </a:ext>
            </a:extLst>
          </p:cNvPr>
          <p:cNvGrpSpPr/>
          <p:nvPr/>
        </p:nvGrpSpPr>
        <p:grpSpPr>
          <a:xfrm>
            <a:off x="7178234" y="3404165"/>
            <a:ext cx="3368232" cy="781920"/>
            <a:chOff x="7178234" y="3404165"/>
            <a:chExt cx="3368232" cy="781920"/>
          </a:xfrm>
          <a:effectLst>
            <a:glow rad="228600">
              <a:schemeClr val="accent5">
                <a:satMod val="175000"/>
                <a:alpha val="40000"/>
              </a:schemeClr>
            </a:glow>
          </a:effectLst>
        </p:grpSpPr>
        <p:sp>
          <p:nvSpPr>
            <p:cNvPr id="15" name="Rectangle: Rounded Corners 14">
              <a:extLst>
                <a:ext uri="{FF2B5EF4-FFF2-40B4-BE49-F238E27FC236}">
                  <a16:creationId xmlns:a16="http://schemas.microsoft.com/office/drawing/2014/main" id="{7B580D00-8735-C2FB-C3D9-F9DE5D2D3A66}"/>
                </a:ext>
              </a:extLst>
            </p:cNvPr>
            <p:cNvSpPr/>
            <p:nvPr/>
          </p:nvSpPr>
          <p:spPr>
            <a:xfrm>
              <a:off x="7178234" y="3404165"/>
              <a:ext cx="2812648" cy="7819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988C9A33-6871-B1C1-023F-FF00B3397D47}"/>
                </a:ext>
              </a:extLst>
            </p:cNvPr>
            <p:cNvSpPr txBox="1"/>
            <p:nvPr/>
          </p:nvSpPr>
          <p:spPr>
            <a:xfrm>
              <a:off x="7733818" y="3441182"/>
              <a:ext cx="2812648" cy="707886"/>
            </a:xfrm>
            <a:prstGeom prst="rect">
              <a:avLst/>
            </a:prstGeom>
            <a:noFill/>
          </p:spPr>
          <p:txBody>
            <a:bodyPr wrap="square" rtlCol="0">
              <a:spAutoFit/>
            </a:bodyPr>
            <a:lstStyle/>
            <a:p>
              <a:r>
                <a:rPr lang="en-IN" sz="2000" b="1" u="sng" dirty="0">
                  <a:solidFill>
                    <a:srgbClr val="00B050"/>
                  </a:solidFill>
                </a:rPr>
                <a:t>Total users</a:t>
              </a:r>
            </a:p>
            <a:p>
              <a:r>
                <a:rPr lang="en-IN" sz="2000" b="1" dirty="0">
                  <a:solidFill>
                    <a:srgbClr val="00B050"/>
                  </a:solidFill>
                </a:rPr>
                <a:t>        </a:t>
              </a:r>
              <a:r>
                <a:rPr lang="en-IN" sz="2000" b="1" u="sng" dirty="0">
                  <a:solidFill>
                    <a:srgbClr val="00B050"/>
                  </a:solidFill>
                </a:rPr>
                <a:t>100</a:t>
              </a:r>
            </a:p>
          </p:txBody>
        </p:sp>
      </p:grpSp>
      <p:pic>
        <p:nvPicPr>
          <p:cNvPr id="21" name="Picture 20" descr="A screenshot of a computer&#10;&#10;Description automatically generated">
            <a:extLst>
              <a:ext uri="{FF2B5EF4-FFF2-40B4-BE49-F238E27FC236}">
                <a16:creationId xmlns:a16="http://schemas.microsoft.com/office/drawing/2014/main" id="{FCB70D21-B38B-3267-5B61-49B68B4031E9}"/>
              </a:ext>
            </a:extLst>
          </p:cNvPr>
          <p:cNvPicPr>
            <a:picLocks noChangeAspect="1"/>
          </p:cNvPicPr>
          <p:nvPr/>
        </p:nvPicPr>
        <p:blipFill>
          <a:blip r:embed="rId3">
            <a:extLst>
              <a:ext uri="{28A0092B-C50C-407E-A947-70E740481C1C}">
                <a14:useLocalDpi xmlns:a14="http://schemas.microsoft.com/office/drawing/2010/main" val="0"/>
              </a:ext>
            </a:extLst>
          </a:blip>
          <a:srcRect r="78838" b="82615"/>
          <a:stretch/>
        </p:blipFill>
        <p:spPr>
          <a:xfrm>
            <a:off x="0" y="0"/>
            <a:ext cx="1241439" cy="590309"/>
          </a:xfrm>
          <a:prstGeom prst="rect">
            <a:avLst/>
          </a:prstGeom>
          <a:solidFill>
            <a:srgbClr val="000000"/>
          </a:solidFill>
        </p:spPr>
      </p:pic>
      <p:pic>
        <p:nvPicPr>
          <p:cNvPr id="12" name="Picture 11" descr="A screen shot of a computer code&#10;&#10;Description automatically generated">
            <a:extLst>
              <a:ext uri="{FF2B5EF4-FFF2-40B4-BE49-F238E27FC236}">
                <a16:creationId xmlns:a16="http://schemas.microsoft.com/office/drawing/2014/main" id="{6831E3DA-D027-D4F7-BF92-D5EB655DA6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7790" y="321549"/>
            <a:ext cx="4198984" cy="1493649"/>
          </a:xfrm>
          <a:prstGeom prst="rect">
            <a:avLst/>
          </a:prstGeom>
        </p:spPr>
      </p:pic>
    </p:spTree>
    <p:extLst>
      <p:ext uri="{BB962C8B-B14F-4D97-AF65-F5344CB8AC3E}">
        <p14:creationId xmlns:p14="http://schemas.microsoft.com/office/powerpoint/2010/main" val="70444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80C41C-D7DF-3A78-9C8D-294BB3822CC4}"/>
              </a:ext>
            </a:extLst>
          </p:cNvPr>
          <p:cNvSpPr/>
          <p:nvPr/>
        </p:nvSpPr>
        <p:spPr>
          <a:xfrm>
            <a:off x="7456026" y="879675"/>
            <a:ext cx="4280703" cy="833378"/>
          </a:xfrm>
          <a:prstGeom prst="rect">
            <a:avLst/>
          </a:prstGeom>
          <a:solidFill>
            <a:srgbClr val="DF2C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arallelogram 4">
            <a:extLst>
              <a:ext uri="{FF2B5EF4-FFF2-40B4-BE49-F238E27FC236}">
                <a16:creationId xmlns:a16="http://schemas.microsoft.com/office/drawing/2014/main" id="{B149FEDE-48D4-4610-DA80-E8EEDC090774}"/>
              </a:ext>
            </a:extLst>
          </p:cNvPr>
          <p:cNvSpPr/>
          <p:nvPr/>
        </p:nvSpPr>
        <p:spPr>
          <a:xfrm>
            <a:off x="0" y="0"/>
            <a:ext cx="5486399" cy="6857999"/>
          </a:xfrm>
          <a:prstGeom prst="parallelogram">
            <a:avLst/>
          </a:prstGeom>
          <a:solidFill>
            <a:srgbClr val="DF2C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FFBA1D"/>
                </a:solidFill>
                <a:effectLst/>
                <a:latin typeface="Antique Olive Std Nord" panose="020B0A070405040B0204" pitchFamily="34" charset="0"/>
              </a:rPr>
              <a:t>Insights</a:t>
            </a:r>
          </a:p>
          <a:p>
            <a:pPr algn="ctr"/>
            <a:r>
              <a:rPr lang="en-US" sz="2400" b="1" dirty="0">
                <a:solidFill>
                  <a:srgbClr val="FFBA1D"/>
                </a:solidFill>
                <a:latin typeface="Antique Olive Std Nord" panose="020B0A070405040B0204" pitchFamily="34" charset="0"/>
              </a:rPr>
              <a:t>Investor Metrics</a:t>
            </a:r>
            <a:endParaRPr lang="en-IN" sz="1050" dirty="0">
              <a:solidFill>
                <a:srgbClr val="FFBA1D"/>
              </a:solidFill>
              <a:latin typeface="Antique Olive Std Nord" panose="020B0A070405040B0204" pitchFamily="34" charset="0"/>
            </a:endParaRPr>
          </a:p>
        </p:txBody>
      </p:sp>
      <p:sp>
        <p:nvSpPr>
          <p:cNvPr id="2" name="Parallelogram 1">
            <a:extLst>
              <a:ext uri="{FF2B5EF4-FFF2-40B4-BE49-F238E27FC236}">
                <a16:creationId xmlns:a16="http://schemas.microsoft.com/office/drawing/2014/main" id="{662DF9A9-9C00-1A48-C819-341E6969830E}"/>
              </a:ext>
            </a:extLst>
          </p:cNvPr>
          <p:cNvSpPr/>
          <p:nvPr/>
        </p:nvSpPr>
        <p:spPr>
          <a:xfrm>
            <a:off x="6705603" y="879675"/>
            <a:ext cx="4606724" cy="5118903"/>
          </a:xfrm>
          <a:prstGeom prst="parallelogram">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F27F0473-B3E4-8896-3E00-BCCD7F3865EC}"/>
              </a:ext>
            </a:extLst>
          </p:cNvPr>
          <p:cNvSpPr txBox="1"/>
          <p:nvPr/>
        </p:nvSpPr>
        <p:spPr>
          <a:xfrm>
            <a:off x="8067554" y="1111166"/>
            <a:ext cx="2812648" cy="707886"/>
          </a:xfrm>
          <a:prstGeom prst="rect">
            <a:avLst/>
          </a:prstGeom>
          <a:noFill/>
        </p:spPr>
        <p:txBody>
          <a:bodyPr wrap="square" rtlCol="0">
            <a:spAutoFit/>
          </a:bodyPr>
          <a:lstStyle/>
          <a:p>
            <a:r>
              <a:rPr lang="en-IN" sz="2000" b="1" u="sng" dirty="0">
                <a:solidFill>
                  <a:srgbClr val="00B050"/>
                </a:solidFill>
              </a:rPr>
              <a:t>2.Bots &amp; Fake Accounts:</a:t>
            </a:r>
          </a:p>
        </p:txBody>
      </p:sp>
      <p:graphicFrame>
        <p:nvGraphicFramePr>
          <p:cNvPr id="8" name="Table 7">
            <a:extLst>
              <a:ext uri="{FF2B5EF4-FFF2-40B4-BE49-F238E27FC236}">
                <a16:creationId xmlns:a16="http://schemas.microsoft.com/office/drawing/2014/main" id="{53B29FC9-4FE1-0299-5C6A-2B805B1FBBC9}"/>
              </a:ext>
            </a:extLst>
          </p:cNvPr>
          <p:cNvGraphicFramePr>
            <a:graphicFrameLocks noGrp="1"/>
          </p:cNvGraphicFramePr>
          <p:nvPr>
            <p:extLst>
              <p:ext uri="{D42A27DB-BD31-4B8C-83A1-F6EECF244321}">
                <p14:modId xmlns:p14="http://schemas.microsoft.com/office/powerpoint/2010/main" val="1062448422"/>
              </p:ext>
            </p:extLst>
          </p:nvPr>
        </p:nvGraphicFramePr>
        <p:xfrm>
          <a:off x="6619336" y="2563558"/>
          <a:ext cx="4280702" cy="2690513"/>
        </p:xfrm>
        <a:graphic>
          <a:graphicData uri="http://schemas.openxmlformats.org/drawingml/2006/table">
            <a:tbl>
              <a:tblPr bandRow="1">
                <a:tableStyleId>{5C22544A-7EE6-4342-B048-85BDC9FD1C3A}</a:tableStyleId>
              </a:tblPr>
              <a:tblGrid>
                <a:gridCol w="2138584">
                  <a:extLst>
                    <a:ext uri="{9D8B030D-6E8A-4147-A177-3AD203B41FA5}">
                      <a16:colId xmlns:a16="http://schemas.microsoft.com/office/drawing/2014/main" val="1056843112"/>
                    </a:ext>
                  </a:extLst>
                </a:gridCol>
                <a:gridCol w="2142118">
                  <a:extLst>
                    <a:ext uri="{9D8B030D-6E8A-4147-A177-3AD203B41FA5}">
                      <a16:colId xmlns:a16="http://schemas.microsoft.com/office/drawing/2014/main" val="4117709872"/>
                    </a:ext>
                  </a:extLst>
                </a:gridCol>
              </a:tblGrid>
              <a:tr h="384359">
                <a:tc>
                  <a:txBody>
                    <a:bodyPr/>
                    <a:lstStyle/>
                    <a:p>
                      <a:pPr algn="l" fontAlgn="ctr"/>
                      <a:r>
                        <a:rPr lang="en-IN" sz="1600" b="1" i="0" u="none" strike="noStrike" dirty="0" err="1">
                          <a:solidFill>
                            <a:schemeClr val="bg2"/>
                          </a:solidFill>
                          <a:effectLst/>
                          <a:latin typeface="Aptos Narrow" panose="020B0004020202020204" pitchFamily="34" charset="0"/>
                        </a:rPr>
                        <a:t>Aniya_Hackett</a:t>
                      </a:r>
                      <a:endParaRPr lang="en-IN" sz="1600" b="1" i="0" u="none" strike="noStrike" dirty="0">
                        <a:solidFill>
                          <a:schemeClr val="bg2"/>
                        </a:solidFill>
                        <a:effectLst/>
                        <a:latin typeface="Aptos Narrow" panose="020B000402020202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600" b="1" i="0" u="none" strike="noStrike">
                          <a:solidFill>
                            <a:schemeClr val="bg2"/>
                          </a:solidFill>
                          <a:effectLst/>
                          <a:latin typeface="Aptos Narrow" panose="020B0004020202020204" pitchFamily="34" charset="0"/>
                        </a:rPr>
                        <a:t>Julien_Schmidt</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8336993"/>
                  </a:ext>
                </a:extLst>
              </a:tr>
              <a:tr h="384359">
                <a:tc>
                  <a:txBody>
                    <a:bodyPr/>
                    <a:lstStyle/>
                    <a:p>
                      <a:pPr algn="l" fontAlgn="ctr"/>
                      <a:r>
                        <a:rPr lang="en-IN" sz="1600" b="1" i="0" u="none" strike="noStrike">
                          <a:solidFill>
                            <a:schemeClr val="bg2"/>
                          </a:solidFill>
                          <a:effectLst/>
                          <a:latin typeface="Aptos Narrow" panose="020B0004020202020204" pitchFamily="34" charset="0"/>
                        </a:rPr>
                        <a:t>Jaclyn81</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600" b="1" i="0" u="none" strike="noStrike">
                          <a:solidFill>
                            <a:schemeClr val="bg2"/>
                          </a:solidFill>
                          <a:effectLst/>
                          <a:latin typeface="Aptos Narrow" panose="020B0004020202020204" pitchFamily="34" charset="0"/>
                        </a:rPr>
                        <a:t>Mike.Auer39</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57843429"/>
                  </a:ext>
                </a:extLst>
              </a:tr>
              <a:tr h="384359">
                <a:tc>
                  <a:txBody>
                    <a:bodyPr/>
                    <a:lstStyle/>
                    <a:p>
                      <a:pPr algn="l" fontAlgn="ctr"/>
                      <a:r>
                        <a:rPr lang="en-IN" sz="1600" b="1" i="0" u="none" strike="noStrike">
                          <a:solidFill>
                            <a:schemeClr val="bg2"/>
                          </a:solidFill>
                          <a:effectLst/>
                          <a:latin typeface="Aptos Narrow" panose="020B0004020202020204" pitchFamily="34" charset="0"/>
                        </a:rPr>
                        <a:t>Rocio33</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600" b="1" i="0" u="none" strike="noStrike">
                          <a:solidFill>
                            <a:schemeClr val="bg2"/>
                          </a:solidFill>
                          <a:effectLst/>
                          <a:latin typeface="Aptos Narrow" panose="020B0004020202020204" pitchFamily="34" charset="0"/>
                        </a:rPr>
                        <a:t>Nia_Haag</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01794967"/>
                  </a:ext>
                </a:extLst>
              </a:tr>
              <a:tr h="384359">
                <a:tc>
                  <a:txBody>
                    <a:bodyPr/>
                    <a:lstStyle/>
                    <a:p>
                      <a:pPr algn="l" fontAlgn="ctr"/>
                      <a:r>
                        <a:rPr lang="en-IN" sz="1600" b="1" i="0" u="none" strike="noStrike">
                          <a:solidFill>
                            <a:schemeClr val="bg2"/>
                          </a:solidFill>
                          <a:effectLst/>
                          <a:latin typeface="Aptos Narrow" panose="020B0004020202020204" pitchFamily="34" charset="0"/>
                        </a:rPr>
                        <a:t>Maxwell.Halvorson</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600" b="1" i="0" u="none" strike="noStrike">
                          <a:solidFill>
                            <a:schemeClr val="bg2"/>
                          </a:solidFill>
                          <a:effectLst/>
                          <a:latin typeface="Aptos Narrow" panose="020B0004020202020204" pitchFamily="34" charset="0"/>
                        </a:rPr>
                        <a:t>Leslie67</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1851903"/>
                  </a:ext>
                </a:extLst>
              </a:tr>
              <a:tr h="384359">
                <a:tc>
                  <a:txBody>
                    <a:bodyPr/>
                    <a:lstStyle/>
                    <a:p>
                      <a:pPr algn="l" fontAlgn="ctr"/>
                      <a:r>
                        <a:rPr lang="en-IN" sz="1600" b="1" i="0" u="none" strike="noStrike">
                          <a:solidFill>
                            <a:schemeClr val="bg2"/>
                          </a:solidFill>
                          <a:effectLst/>
                          <a:latin typeface="Aptos Narrow" panose="020B0004020202020204" pitchFamily="34" charset="0"/>
                        </a:rPr>
                        <a:t>Ollie_Ledner37</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600" b="1" i="0" u="none" strike="noStrike">
                          <a:solidFill>
                            <a:schemeClr val="bg2"/>
                          </a:solidFill>
                          <a:effectLst/>
                          <a:latin typeface="Aptos Narrow" panose="020B0004020202020204" pitchFamily="34" charset="0"/>
                        </a:rPr>
                        <a:t>Janelle.Nikolaus81</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61697457"/>
                  </a:ext>
                </a:extLst>
              </a:tr>
              <a:tr h="384359">
                <a:tc>
                  <a:txBody>
                    <a:bodyPr/>
                    <a:lstStyle/>
                    <a:p>
                      <a:pPr algn="l" fontAlgn="ctr"/>
                      <a:r>
                        <a:rPr lang="en-IN" sz="1600" b="1" i="0" u="none" strike="noStrike">
                          <a:solidFill>
                            <a:schemeClr val="bg2"/>
                          </a:solidFill>
                          <a:effectLst/>
                          <a:latin typeface="Aptos Narrow" panose="020B0004020202020204" pitchFamily="34" charset="0"/>
                        </a:rPr>
                        <a:t>Mckenna17</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IN" sz="1600" b="1" i="0" u="none" strike="noStrike" dirty="0">
                          <a:solidFill>
                            <a:schemeClr val="bg2"/>
                          </a:solidFill>
                          <a:effectLst/>
                          <a:latin typeface="Aptos Narrow" panose="020B0004020202020204" pitchFamily="34" charset="0"/>
                        </a:rPr>
                        <a:t>Bethany20</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04122223"/>
                  </a:ext>
                </a:extLst>
              </a:tr>
              <a:tr h="384359">
                <a:tc>
                  <a:txBody>
                    <a:bodyPr/>
                    <a:lstStyle/>
                    <a:p>
                      <a:pPr algn="l" fontAlgn="ctr"/>
                      <a:r>
                        <a:rPr lang="en-IN" sz="1600" b="1" i="0" u="none" strike="noStrike" dirty="0">
                          <a:solidFill>
                            <a:schemeClr val="bg2"/>
                          </a:solidFill>
                          <a:effectLst/>
                          <a:latin typeface="Aptos Narrow" panose="020B0004020202020204" pitchFamily="34" charset="0"/>
                        </a:rPr>
                        <a:t>Duane60</a:t>
                      </a: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IN" sz="1100" b="0" i="0" u="none" strike="noStrike" dirty="0">
                        <a:solidFill>
                          <a:schemeClr val="bg2"/>
                        </a:solidFill>
                        <a:effectLst/>
                        <a:latin typeface="Aptos Narrow" panose="020B0004020202020204" pitchFamily="34" charset="0"/>
                      </a:endParaRPr>
                    </a:p>
                  </a:txBody>
                  <a:tcPr marL="7620" marR="7620" marT="7620"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60404667"/>
                  </a:ext>
                </a:extLst>
              </a:tr>
            </a:tbl>
          </a:graphicData>
        </a:graphic>
      </p:graphicFrame>
      <p:pic>
        <p:nvPicPr>
          <p:cNvPr id="16" name="Picture 15" descr="A screenshot of a computer&#10;&#10;Description automatically generated">
            <a:extLst>
              <a:ext uri="{FF2B5EF4-FFF2-40B4-BE49-F238E27FC236}">
                <a16:creationId xmlns:a16="http://schemas.microsoft.com/office/drawing/2014/main" id="{DFEB11D5-6098-6CBD-0054-328DAD8E89F1}"/>
              </a:ext>
            </a:extLst>
          </p:cNvPr>
          <p:cNvPicPr>
            <a:picLocks noChangeAspect="1"/>
          </p:cNvPicPr>
          <p:nvPr/>
        </p:nvPicPr>
        <p:blipFill>
          <a:blip r:embed="rId3">
            <a:extLst>
              <a:ext uri="{28A0092B-C50C-407E-A947-70E740481C1C}">
                <a14:useLocalDpi xmlns:a14="http://schemas.microsoft.com/office/drawing/2010/main" val="0"/>
              </a:ext>
            </a:extLst>
          </a:blip>
          <a:srcRect r="78838" b="82615"/>
          <a:stretch/>
        </p:blipFill>
        <p:spPr>
          <a:xfrm>
            <a:off x="0" y="0"/>
            <a:ext cx="1241439" cy="590309"/>
          </a:xfrm>
          <a:prstGeom prst="rect">
            <a:avLst/>
          </a:prstGeom>
          <a:solidFill>
            <a:srgbClr val="000000"/>
          </a:solidFill>
        </p:spPr>
      </p:pic>
      <p:pic>
        <p:nvPicPr>
          <p:cNvPr id="6" name="Picture 5" descr="A screen shot of a computer program&#10;&#10;Description automatically generated">
            <a:extLst>
              <a:ext uri="{FF2B5EF4-FFF2-40B4-BE49-F238E27FC236}">
                <a16:creationId xmlns:a16="http://schemas.microsoft.com/office/drawing/2014/main" id="{0980E1CC-DED2-9A4F-9265-D7C3F408D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666" y="5456819"/>
            <a:ext cx="5686413" cy="1043011"/>
          </a:xfrm>
          <a:prstGeom prst="rect">
            <a:avLst/>
          </a:prstGeom>
        </p:spPr>
      </p:pic>
    </p:spTree>
    <p:extLst>
      <p:ext uri="{BB962C8B-B14F-4D97-AF65-F5344CB8AC3E}">
        <p14:creationId xmlns:p14="http://schemas.microsoft.com/office/powerpoint/2010/main" val="235397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 name="Picture 15" descr="A screenshot of a computer&#10;&#10;Description automatically generated">
            <a:extLst>
              <a:ext uri="{FF2B5EF4-FFF2-40B4-BE49-F238E27FC236}">
                <a16:creationId xmlns:a16="http://schemas.microsoft.com/office/drawing/2014/main" id="{DFEB11D5-6098-6CBD-0054-328DAD8E89F1}"/>
              </a:ext>
            </a:extLst>
          </p:cNvPr>
          <p:cNvPicPr>
            <a:picLocks noChangeAspect="1"/>
          </p:cNvPicPr>
          <p:nvPr/>
        </p:nvPicPr>
        <p:blipFill>
          <a:blip r:embed="rId3">
            <a:extLst>
              <a:ext uri="{28A0092B-C50C-407E-A947-70E740481C1C}">
                <a14:useLocalDpi xmlns:a14="http://schemas.microsoft.com/office/drawing/2010/main" val="0"/>
              </a:ext>
            </a:extLst>
          </a:blip>
          <a:srcRect r="78838" b="82615"/>
          <a:stretch/>
        </p:blipFill>
        <p:spPr>
          <a:xfrm>
            <a:off x="0" y="0"/>
            <a:ext cx="1241439" cy="590309"/>
          </a:xfrm>
          <a:prstGeom prst="rect">
            <a:avLst/>
          </a:prstGeom>
          <a:solidFill>
            <a:srgbClr val="000000"/>
          </a:solidFill>
        </p:spPr>
      </p:pic>
      <p:sp>
        <p:nvSpPr>
          <p:cNvPr id="4" name="Rectangle: Rounded Corners 3">
            <a:extLst>
              <a:ext uri="{FF2B5EF4-FFF2-40B4-BE49-F238E27FC236}">
                <a16:creationId xmlns:a16="http://schemas.microsoft.com/office/drawing/2014/main" id="{9FEDA3B4-8A48-6C2F-FF31-416963A71EA2}"/>
              </a:ext>
            </a:extLst>
          </p:cNvPr>
          <p:cNvSpPr/>
          <p:nvPr/>
        </p:nvSpPr>
        <p:spPr>
          <a:xfrm>
            <a:off x="3110696" y="590309"/>
            <a:ext cx="5970608" cy="1111169"/>
          </a:xfrm>
          <a:prstGeom prst="roundRect">
            <a:avLst/>
          </a:prstGeom>
          <a:solidFill>
            <a:srgbClr val="FF831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solidFill>
                  <a:srgbClr val="C007B4"/>
                </a:solidFill>
                <a:latin typeface="Antique Olive Std Nord" panose="020B0A070405040B0204" pitchFamily="34" charset="0"/>
              </a:rPr>
              <a:t>Achievements</a:t>
            </a:r>
            <a:endParaRPr lang="en-IN" dirty="0">
              <a:solidFill>
                <a:srgbClr val="C007B4"/>
              </a:solidFill>
              <a:latin typeface="Antique Olive Std Nord" panose="020B0A070405040B0204" pitchFamily="34" charset="0"/>
            </a:endParaRPr>
          </a:p>
        </p:txBody>
      </p:sp>
      <p:sp>
        <p:nvSpPr>
          <p:cNvPr id="11" name="TextBox 10">
            <a:extLst>
              <a:ext uri="{FF2B5EF4-FFF2-40B4-BE49-F238E27FC236}">
                <a16:creationId xmlns:a16="http://schemas.microsoft.com/office/drawing/2014/main" id="{6EE723EE-922D-648E-0376-089981D82AE2}"/>
              </a:ext>
            </a:extLst>
          </p:cNvPr>
          <p:cNvSpPr txBox="1"/>
          <p:nvPr/>
        </p:nvSpPr>
        <p:spPr>
          <a:xfrm>
            <a:off x="532434" y="1956122"/>
            <a:ext cx="11076973" cy="4202945"/>
          </a:xfrm>
          <a:prstGeom prst="rect">
            <a:avLst/>
          </a:prstGeom>
          <a:noFill/>
        </p:spPr>
        <p:txBody>
          <a:bodyPr wrap="square" rtlCol="0">
            <a:spAutoFit/>
          </a:bodyPr>
          <a:lstStyle/>
          <a:p>
            <a:pPr marL="457200" indent="-457200">
              <a:lnSpc>
                <a:spcPct val="150000"/>
              </a:lnSpc>
              <a:buFont typeface="+mj-lt"/>
              <a:buAutoNum type="arabicPeriod"/>
            </a:pPr>
            <a:r>
              <a:rPr lang="en-IN" sz="2000" dirty="0">
                <a:solidFill>
                  <a:schemeClr val="bg2"/>
                </a:solidFill>
              </a:rPr>
              <a:t>For giving loyal users reward we found oldest 5 users.</a:t>
            </a:r>
          </a:p>
          <a:p>
            <a:pPr marL="457200" indent="-457200">
              <a:lnSpc>
                <a:spcPct val="150000"/>
              </a:lnSpc>
              <a:buFont typeface="+mj-lt"/>
              <a:buAutoNum type="arabicPeriod"/>
            </a:pPr>
            <a:r>
              <a:rPr lang="en-IN" sz="2000" dirty="0">
                <a:solidFill>
                  <a:schemeClr val="bg2"/>
                </a:solidFill>
              </a:rPr>
              <a:t>To get inactive users we looked for users with zero posts. Inactive users count = </a:t>
            </a:r>
            <a:r>
              <a:rPr lang="en-IN" sz="2000" u="sng" dirty="0">
                <a:solidFill>
                  <a:srgbClr val="BC00AC"/>
                </a:solidFill>
              </a:rPr>
              <a:t>26</a:t>
            </a:r>
          </a:p>
          <a:p>
            <a:pPr marL="457200" indent="-457200">
              <a:lnSpc>
                <a:spcPct val="150000"/>
              </a:lnSpc>
              <a:buFont typeface="+mj-lt"/>
              <a:buAutoNum type="arabicPeriod"/>
            </a:pPr>
            <a:r>
              <a:rPr lang="en-IN" sz="2000" dirty="0">
                <a:solidFill>
                  <a:schemeClr val="bg2"/>
                </a:solidFill>
              </a:rPr>
              <a:t>We got the winner of contest by finding most liked picture. Winner - </a:t>
            </a:r>
            <a:r>
              <a:rPr lang="en-IN" sz="2000" u="sng" dirty="0">
                <a:solidFill>
                  <a:srgbClr val="BC00AC"/>
                </a:solidFill>
              </a:rPr>
              <a:t>Zack_Kemmer93</a:t>
            </a:r>
          </a:p>
          <a:p>
            <a:pPr marL="457200" indent="-457200">
              <a:lnSpc>
                <a:spcPct val="150000"/>
              </a:lnSpc>
              <a:buFont typeface="+mj-lt"/>
              <a:buAutoNum type="arabicPeriod"/>
            </a:pPr>
            <a:r>
              <a:rPr lang="en-IN" sz="2000" dirty="0">
                <a:solidFill>
                  <a:schemeClr val="bg2"/>
                </a:solidFill>
              </a:rPr>
              <a:t>We suggested top 5 hashtags to a partner brand to help them reach more peoples.</a:t>
            </a:r>
          </a:p>
          <a:p>
            <a:pPr marL="457200" indent="-457200">
              <a:lnSpc>
                <a:spcPct val="150000"/>
              </a:lnSpc>
              <a:buFont typeface="+mj-lt"/>
              <a:buAutoNum type="arabicPeriod"/>
            </a:pPr>
            <a:r>
              <a:rPr lang="en-IN" sz="2000" dirty="0">
                <a:solidFill>
                  <a:schemeClr val="bg2"/>
                </a:solidFill>
              </a:rPr>
              <a:t>To determining the day to launch the ad campaign for team we analysed the day when most accounts were created. Best days – </a:t>
            </a:r>
            <a:r>
              <a:rPr lang="en-IN" sz="2000" u="sng" dirty="0">
                <a:solidFill>
                  <a:srgbClr val="BC00AC"/>
                </a:solidFill>
              </a:rPr>
              <a:t>Thursday &amp; Sunday</a:t>
            </a:r>
          </a:p>
          <a:p>
            <a:pPr marL="457200" indent="-457200">
              <a:lnSpc>
                <a:spcPct val="150000"/>
              </a:lnSpc>
              <a:buFont typeface="+mj-lt"/>
              <a:buAutoNum type="arabicPeriod"/>
            </a:pPr>
            <a:r>
              <a:rPr lang="en-IN" sz="2000" dirty="0">
                <a:solidFill>
                  <a:schemeClr val="bg2"/>
                </a:solidFill>
              </a:rPr>
              <a:t>For investors we did research for user engagement by finding average photos per user = </a:t>
            </a:r>
            <a:r>
              <a:rPr lang="en-IN" sz="2000" u="sng" dirty="0">
                <a:solidFill>
                  <a:srgbClr val="BC00AC"/>
                </a:solidFill>
              </a:rPr>
              <a:t>2.56</a:t>
            </a:r>
          </a:p>
          <a:p>
            <a:pPr marL="457200" indent="-457200">
              <a:lnSpc>
                <a:spcPct val="150000"/>
              </a:lnSpc>
              <a:buFont typeface="+mj-lt"/>
              <a:buAutoNum type="arabicPeriod"/>
            </a:pPr>
            <a:r>
              <a:rPr lang="en-IN" sz="2000" dirty="0">
                <a:solidFill>
                  <a:schemeClr val="bg2"/>
                </a:solidFill>
              </a:rPr>
              <a:t>Also,  we looked for potential bots and fake accounts by viewing which user has  liked each post. </a:t>
            </a:r>
            <a:r>
              <a:rPr lang="en-IN" sz="2000" u="sng" dirty="0">
                <a:solidFill>
                  <a:schemeClr val="bg2"/>
                </a:solidFill>
              </a:rPr>
              <a:t>Potential bots and fake accounts count-</a:t>
            </a:r>
            <a:r>
              <a:rPr lang="en-IN" sz="2000" u="sng" dirty="0">
                <a:solidFill>
                  <a:srgbClr val="BC00AC"/>
                </a:solidFill>
              </a:rPr>
              <a:t>13</a:t>
            </a:r>
          </a:p>
        </p:txBody>
      </p:sp>
    </p:spTree>
    <p:extLst>
      <p:ext uri="{BB962C8B-B14F-4D97-AF65-F5344CB8AC3E}">
        <p14:creationId xmlns:p14="http://schemas.microsoft.com/office/powerpoint/2010/main" val="1231768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TotalTime>
  <Words>1049</Words>
  <Application>Microsoft Office PowerPoint</Application>
  <PresentationFormat>Widescreen</PresentationFormat>
  <Paragraphs>135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Antique Olive Std Nord</vt:lpstr>
      <vt:lpstr>Aptos</vt:lpstr>
      <vt:lpstr>Aptos Display</vt:lpstr>
      <vt:lpstr>Aptos Narrow</vt:lpstr>
      <vt:lpstr>Arial</vt:lpstr>
      <vt:lpstr>inherit</vt:lpstr>
      <vt:lpstr>Manrope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aginneq</dc:creator>
  <cp:lastModifiedBy>aginneq</cp:lastModifiedBy>
  <cp:revision>10</cp:revision>
  <dcterms:created xsi:type="dcterms:W3CDTF">2024-09-27T15:47:56Z</dcterms:created>
  <dcterms:modified xsi:type="dcterms:W3CDTF">2024-09-28T06:59:42Z</dcterms:modified>
</cp:coreProperties>
</file>