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2" r:id="rId6"/>
    <p:sldId id="283" r:id="rId7"/>
    <p:sldId id="284" r:id="rId8"/>
    <p:sldId id="286" r:id="rId9"/>
    <p:sldId id="285" r:id="rId10"/>
    <p:sldId id="287" r:id="rId11"/>
    <p:sldId id="288" r:id="rId12"/>
    <p:sldId id="289" r:id="rId13"/>
    <p:sldId id="290" r:id="rId14"/>
    <p:sldId id="291" r:id="rId15"/>
    <p:sldId id="292" r:id="rId16"/>
    <p:sldId id="293" r:id="rId17"/>
    <p:sldId id="294" r:id="rId18"/>
    <p:sldId id="295" r:id="rId19"/>
    <p:sldId id="296" r:id="rId20"/>
    <p:sldId id="29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4" d="100"/>
          <a:sy n="74" d="100"/>
        </p:scale>
        <p:origin x="10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10/13/2024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10/13/2024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 Id="rId4" Type="http://schemas.openxmlformats.org/officeDocument/2006/relationships/image" Target="../media/image22.tmp"/></Relationships>
</file>

<file path=ppt/slides/_rels/slide14.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Operation Analytics and Investigating Metric Spike</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solidFill>
                  <a:srgbClr val="5792BA"/>
                </a:solidFill>
              </a:rPr>
              <a:t>BY ABHISHEK AWARE</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CA04218-8779-B95F-C5BF-645C6C02673B}"/>
              </a:ext>
            </a:extLst>
          </p:cNvPr>
          <p:cNvSpPr/>
          <p:nvPr/>
        </p:nvSpPr>
        <p:spPr>
          <a:xfrm>
            <a:off x="-2" y="1"/>
            <a:ext cx="12192001" cy="3808070"/>
          </a:xfrm>
          <a:prstGeom prst="round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u="sng" dirty="0"/>
              <a:t>Case Study 2:  Investigating Metric Spike</a:t>
            </a:r>
          </a:p>
          <a:p>
            <a:pPr algn="ctr"/>
            <a:r>
              <a:rPr lang="en-US" sz="4800" u="sng" dirty="0"/>
              <a:t>INSIGHTS</a:t>
            </a:r>
            <a:endParaRPr lang="en-IN" sz="4800" u="sng" dirty="0"/>
          </a:p>
        </p:txBody>
      </p:sp>
    </p:spTree>
    <p:extLst>
      <p:ext uri="{BB962C8B-B14F-4D97-AF65-F5344CB8AC3E}">
        <p14:creationId xmlns:p14="http://schemas.microsoft.com/office/powerpoint/2010/main" val="3783436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CA04218-8779-B95F-C5BF-645C6C02673B}"/>
              </a:ext>
            </a:extLst>
          </p:cNvPr>
          <p:cNvSpPr/>
          <p:nvPr/>
        </p:nvSpPr>
        <p:spPr>
          <a:xfrm>
            <a:off x="-1" y="1"/>
            <a:ext cx="7940234" cy="1620981"/>
          </a:xfrm>
          <a:prstGeom prst="round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b="1" dirty="0"/>
              <a:t>A. </a:t>
            </a:r>
            <a:r>
              <a:rPr lang="en-IN" sz="4800" b="1" u="sng" dirty="0"/>
              <a:t>Weekly User Engagement:</a:t>
            </a:r>
          </a:p>
        </p:txBody>
      </p:sp>
      <p:pic>
        <p:nvPicPr>
          <p:cNvPr id="5" name="Picture 4" descr="A screen shot of a computer&#10;&#10;Description automatically generated">
            <a:extLst>
              <a:ext uri="{FF2B5EF4-FFF2-40B4-BE49-F238E27FC236}">
                <a16:creationId xmlns:a16="http://schemas.microsoft.com/office/drawing/2014/main" id="{E770CE8F-C0BB-5974-DD87-7A18962A4C9A}"/>
              </a:ext>
            </a:extLst>
          </p:cNvPr>
          <p:cNvPicPr>
            <a:picLocks noChangeAspect="1"/>
          </p:cNvPicPr>
          <p:nvPr/>
        </p:nvPicPr>
        <p:blipFill>
          <a:blip r:embed="rId2"/>
          <a:stretch>
            <a:fillRect/>
          </a:stretch>
        </p:blipFill>
        <p:spPr>
          <a:xfrm>
            <a:off x="257736" y="2150245"/>
            <a:ext cx="8091081" cy="1993492"/>
          </a:xfrm>
          <a:prstGeom prst="rect">
            <a:avLst/>
          </a:prstGeom>
        </p:spPr>
      </p:pic>
      <p:pic>
        <p:nvPicPr>
          <p:cNvPr id="7" name="Picture 6" descr="A screenshot of a table&#10;&#10;Description automatically generated">
            <a:extLst>
              <a:ext uri="{FF2B5EF4-FFF2-40B4-BE49-F238E27FC236}">
                <a16:creationId xmlns:a16="http://schemas.microsoft.com/office/drawing/2014/main" id="{7EE441F6-14BF-B73B-3523-75BCBE0660F9}"/>
              </a:ext>
            </a:extLst>
          </p:cNvPr>
          <p:cNvPicPr>
            <a:picLocks noChangeAspect="1"/>
          </p:cNvPicPr>
          <p:nvPr/>
        </p:nvPicPr>
        <p:blipFill>
          <a:blip r:embed="rId3"/>
          <a:stretch>
            <a:fillRect/>
          </a:stretch>
        </p:blipFill>
        <p:spPr>
          <a:xfrm>
            <a:off x="8472035" y="1792074"/>
            <a:ext cx="3565635" cy="4886518"/>
          </a:xfrm>
          <a:prstGeom prst="rect">
            <a:avLst/>
          </a:prstGeom>
        </p:spPr>
      </p:pic>
      <p:sp>
        <p:nvSpPr>
          <p:cNvPr id="2" name="TextBox 1">
            <a:extLst>
              <a:ext uri="{FF2B5EF4-FFF2-40B4-BE49-F238E27FC236}">
                <a16:creationId xmlns:a16="http://schemas.microsoft.com/office/drawing/2014/main" id="{B183AF0E-CA7F-7CA5-C6F1-0B303403A191}"/>
              </a:ext>
            </a:extLst>
          </p:cNvPr>
          <p:cNvSpPr txBox="1"/>
          <p:nvPr/>
        </p:nvSpPr>
        <p:spPr>
          <a:xfrm>
            <a:off x="987136" y="4686300"/>
            <a:ext cx="4727864" cy="1200329"/>
          </a:xfrm>
          <a:prstGeom prst="rect">
            <a:avLst/>
          </a:prstGeom>
          <a:noFill/>
        </p:spPr>
        <p:txBody>
          <a:bodyPr wrap="square" rtlCol="0">
            <a:spAutoFit/>
          </a:bodyPr>
          <a:lstStyle/>
          <a:p>
            <a:r>
              <a:rPr lang="en-US" dirty="0"/>
              <a:t>User engagement appears to have reached its peak around week 30, with some fluctuations noted throughout the observed period.</a:t>
            </a:r>
            <a:endParaRPr lang="en-IN" dirty="0"/>
          </a:p>
        </p:txBody>
      </p:sp>
    </p:spTree>
    <p:extLst>
      <p:ext uri="{BB962C8B-B14F-4D97-AF65-F5344CB8AC3E}">
        <p14:creationId xmlns:p14="http://schemas.microsoft.com/office/powerpoint/2010/main" val="2676965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CA04218-8779-B95F-C5BF-645C6C02673B}"/>
              </a:ext>
            </a:extLst>
          </p:cNvPr>
          <p:cNvSpPr/>
          <p:nvPr/>
        </p:nvSpPr>
        <p:spPr>
          <a:xfrm>
            <a:off x="-1" y="1"/>
            <a:ext cx="7940234" cy="1620981"/>
          </a:xfrm>
          <a:prstGeom prst="round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b="1" dirty="0"/>
              <a:t>B. </a:t>
            </a:r>
            <a:r>
              <a:rPr lang="en-IN" sz="4800" b="1" u="sng" dirty="0"/>
              <a:t>User Growth Analysis:</a:t>
            </a:r>
          </a:p>
        </p:txBody>
      </p:sp>
      <p:pic>
        <p:nvPicPr>
          <p:cNvPr id="3" name="Picture 2" descr="A screenshot of a computer code&#10;&#10;Description automatically generated">
            <a:extLst>
              <a:ext uri="{FF2B5EF4-FFF2-40B4-BE49-F238E27FC236}">
                <a16:creationId xmlns:a16="http://schemas.microsoft.com/office/drawing/2014/main" id="{DD2828C6-C552-7909-BB1A-12CC4226C019}"/>
              </a:ext>
            </a:extLst>
          </p:cNvPr>
          <p:cNvPicPr>
            <a:picLocks noChangeAspect="1"/>
          </p:cNvPicPr>
          <p:nvPr/>
        </p:nvPicPr>
        <p:blipFill>
          <a:blip r:embed="rId2"/>
          <a:stretch>
            <a:fillRect/>
          </a:stretch>
        </p:blipFill>
        <p:spPr>
          <a:xfrm>
            <a:off x="96557" y="1820976"/>
            <a:ext cx="8918363" cy="2820471"/>
          </a:xfrm>
          <a:prstGeom prst="rect">
            <a:avLst/>
          </a:prstGeom>
        </p:spPr>
      </p:pic>
      <p:pic>
        <p:nvPicPr>
          <p:cNvPr id="8" name="Picture 7" descr="A table with numbers and numbers&#10;&#10;Description automatically generated">
            <a:extLst>
              <a:ext uri="{FF2B5EF4-FFF2-40B4-BE49-F238E27FC236}">
                <a16:creationId xmlns:a16="http://schemas.microsoft.com/office/drawing/2014/main" id="{F604290C-9F2B-FBAE-4296-6F3E05D69428}"/>
              </a:ext>
            </a:extLst>
          </p:cNvPr>
          <p:cNvPicPr>
            <a:picLocks noChangeAspect="1"/>
          </p:cNvPicPr>
          <p:nvPr/>
        </p:nvPicPr>
        <p:blipFill>
          <a:blip r:embed="rId3"/>
          <a:stretch>
            <a:fillRect/>
          </a:stretch>
        </p:blipFill>
        <p:spPr>
          <a:xfrm>
            <a:off x="9236598" y="1820977"/>
            <a:ext cx="2683346" cy="4533524"/>
          </a:xfrm>
          <a:prstGeom prst="rect">
            <a:avLst/>
          </a:prstGeom>
        </p:spPr>
      </p:pic>
      <p:sp>
        <p:nvSpPr>
          <p:cNvPr id="2" name="TextBox 1">
            <a:extLst>
              <a:ext uri="{FF2B5EF4-FFF2-40B4-BE49-F238E27FC236}">
                <a16:creationId xmlns:a16="http://schemas.microsoft.com/office/drawing/2014/main" id="{A2AF953F-A423-D013-94E0-DB14E29BE914}"/>
              </a:ext>
            </a:extLst>
          </p:cNvPr>
          <p:cNvSpPr txBox="1"/>
          <p:nvPr/>
        </p:nvSpPr>
        <p:spPr>
          <a:xfrm>
            <a:off x="1153391" y="5351318"/>
            <a:ext cx="5174673" cy="923330"/>
          </a:xfrm>
          <a:prstGeom prst="rect">
            <a:avLst/>
          </a:prstGeom>
          <a:noFill/>
        </p:spPr>
        <p:txBody>
          <a:bodyPr wrap="square" rtlCol="0">
            <a:spAutoFit/>
          </a:bodyPr>
          <a:lstStyle/>
          <a:p>
            <a:r>
              <a:rPr lang="en-US" dirty="0"/>
              <a:t>User growth has shown an overall positive trend over time, despite experiencing some fluctuations.</a:t>
            </a:r>
            <a:endParaRPr lang="en-IN" dirty="0"/>
          </a:p>
        </p:txBody>
      </p:sp>
    </p:spTree>
    <p:extLst>
      <p:ext uri="{BB962C8B-B14F-4D97-AF65-F5344CB8AC3E}">
        <p14:creationId xmlns:p14="http://schemas.microsoft.com/office/powerpoint/2010/main" val="4222388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CA04218-8779-B95F-C5BF-645C6C02673B}"/>
              </a:ext>
            </a:extLst>
          </p:cNvPr>
          <p:cNvSpPr/>
          <p:nvPr/>
        </p:nvSpPr>
        <p:spPr>
          <a:xfrm>
            <a:off x="-1" y="1"/>
            <a:ext cx="7940234" cy="1620981"/>
          </a:xfrm>
          <a:prstGeom prst="round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b="1"/>
              <a:t>C. </a:t>
            </a:r>
            <a:r>
              <a:rPr lang="en-IN" sz="4800" b="1" u="sng"/>
              <a:t>Weekly Retention Analysis:</a:t>
            </a:r>
            <a:endParaRPr lang="en-IN" sz="4800" b="1" u="sng" dirty="0"/>
          </a:p>
        </p:txBody>
      </p:sp>
      <p:pic>
        <p:nvPicPr>
          <p:cNvPr id="5" name="Picture 4" descr="A screenshot of a table&#10;&#10;Description automatically generated">
            <a:extLst>
              <a:ext uri="{FF2B5EF4-FFF2-40B4-BE49-F238E27FC236}">
                <a16:creationId xmlns:a16="http://schemas.microsoft.com/office/drawing/2014/main" id="{2D91FDCB-456E-1EDD-7B4B-91927BC18142}"/>
              </a:ext>
            </a:extLst>
          </p:cNvPr>
          <p:cNvPicPr>
            <a:picLocks noChangeAspect="1"/>
          </p:cNvPicPr>
          <p:nvPr/>
        </p:nvPicPr>
        <p:blipFill>
          <a:blip r:embed="rId2"/>
          <a:stretch>
            <a:fillRect/>
          </a:stretch>
        </p:blipFill>
        <p:spPr>
          <a:xfrm>
            <a:off x="8461095" y="93666"/>
            <a:ext cx="3730905" cy="5543205"/>
          </a:xfrm>
          <a:prstGeom prst="rect">
            <a:avLst/>
          </a:prstGeom>
        </p:spPr>
      </p:pic>
      <p:pic>
        <p:nvPicPr>
          <p:cNvPr id="10" name="Picture 9" descr="A screenshot of a computer program&#10;&#10;Description automatically generated">
            <a:extLst>
              <a:ext uri="{FF2B5EF4-FFF2-40B4-BE49-F238E27FC236}">
                <a16:creationId xmlns:a16="http://schemas.microsoft.com/office/drawing/2014/main" id="{DE47451F-E1D0-D861-B5BF-6E822E2EF490}"/>
              </a:ext>
            </a:extLst>
          </p:cNvPr>
          <p:cNvPicPr>
            <a:picLocks noChangeAspect="1"/>
          </p:cNvPicPr>
          <p:nvPr/>
        </p:nvPicPr>
        <p:blipFill>
          <a:blip r:embed="rId3"/>
          <a:stretch>
            <a:fillRect/>
          </a:stretch>
        </p:blipFill>
        <p:spPr>
          <a:xfrm>
            <a:off x="1" y="1620982"/>
            <a:ext cx="3730905" cy="5237017"/>
          </a:xfrm>
          <a:prstGeom prst="rect">
            <a:avLst/>
          </a:prstGeom>
        </p:spPr>
      </p:pic>
      <p:pic>
        <p:nvPicPr>
          <p:cNvPr id="14" name="Picture 13" descr="A screenshot of a computer program&#10;&#10;Description automatically generated">
            <a:extLst>
              <a:ext uri="{FF2B5EF4-FFF2-40B4-BE49-F238E27FC236}">
                <a16:creationId xmlns:a16="http://schemas.microsoft.com/office/drawing/2014/main" id="{BE643B25-BB1D-0B05-95E4-CAB819B7009B}"/>
              </a:ext>
            </a:extLst>
          </p:cNvPr>
          <p:cNvPicPr>
            <a:picLocks noChangeAspect="1"/>
          </p:cNvPicPr>
          <p:nvPr/>
        </p:nvPicPr>
        <p:blipFill>
          <a:blip r:embed="rId4"/>
          <a:stretch>
            <a:fillRect/>
          </a:stretch>
        </p:blipFill>
        <p:spPr>
          <a:xfrm>
            <a:off x="3865944" y="1620982"/>
            <a:ext cx="4502552" cy="5237018"/>
          </a:xfrm>
          <a:prstGeom prst="rect">
            <a:avLst/>
          </a:prstGeom>
        </p:spPr>
      </p:pic>
    </p:spTree>
    <p:extLst>
      <p:ext uri="{BB962C8B-B14F-4D97-AF65-F5344CB8AC3E}">
        <p14:creationId xmlns:p14="http://schemas.microsoft.com/office/powerpoint/2010/main" val="2934362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CA04218-8779-B95F-C5BF-645C6C02673B}"/>
              </a:ext>
            </a:extLst>
          </p:cNvPr>
          <p:cNvSpPr/>
          <p:nvPr/>
        </p:nvSpPr>
        <p:spPr>
          <a:xfrm>
            <a:off x="-1" y="1"/>
            <a:ext cx="7940234" cy="1620981"/>
          </a:xfrm>
          <a:prstGeom prst="round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b="1" dirty="0"/>
              <a:t>D. </a:t>
            </a:r>
            <a:r>
              <a:rPr lang="en-IN" sz="4800" b="1" u="sng" dirty="0"/>
              <a:t>Weekly Engagement Per Device:</a:t>
            </a:r>
          </a:p>
        </p:txBody>
      </p:sp>
      <p:pic>
        <p:nvPicPr>
          <p:cNvPr id="3" name="Picture 2" descr="A screenshot of a computer code&#10;&#10;Description automatically generated">
            <a:extLst>
              <a:ext uri="{FF2B5EF4-FFF2-40B4-BE49-F238E27FC236}">
                <a16:creationId xmlns:a16="http://schemas.microsoft.com/office/drawing/2014/main" id="{5F3ECDBA-8A2F-A80F-FD34-8E9D8D1CC617}"/>
              </a:ext>
            </a:extLst>
          </p:cNvPr>
          <p:cNvPicPr>
            <a:picLocks noChangeAspect="1"/>
          </p:cNvPicPr>
          <p:nvPr/>
        </p:nvPicPr>
        <p:blipFill>
          <a:blip r:embed="rId2"/>
          <a:stretch>
            <a:fillRect/>
          </a:stretch>
        </p:blipFill>
        <p:spPr>
          <a:xfrm>
            <a:off x="1203635" y="2090648"/>
            <a:ext cx="5318056" cy="119656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B6DAF6A7-6612-DD44-A865-7E5E59095239}"/>
              </a:ext>
            </a:extLst>
          </p:cNvPr>
          <p:cNvPicPr>
            <a:picLocks noChangeAspect="1"/>
          </p:cNvPicPr>
          <p:nvPr/>
        </p:nvPicPr>
        <p:blipFill>
          <a:blip r:embed="rId3"/>
          <a:stretch>
            <a:fillRect/>
          </a:stretch>
        </p:blipFill>
        <p:spPr>
          <a:xfrm>
            <a:off x="6612178" y="2090647"/>
            <a:ext cx="4851617" cy="2735995"/>
          </a:xfrm>
          <a:prstGeom prst="rect">
            <a:avLst/>
          </a:prstGeom>
        </p:spPr>
      </p:pic>
      <p:sp>
        <p:nvSpPr>
          <p:cNvPr id="8" name="TextBox 7">
            <a:extLst>
              <a:ext uri="{FF2B5EF4-FFF2-40B4-BE49-F238E27FC236}">
                <a16:creationId xmlns:a16="http://schemas.microsoft.com/office/drawing/2014/main" id="{D44B82A8-7147-283D-5EEF-50A733454B54}"/>
              </a:ext>
            </a:extLst>
          </p:cNvPr>
          <p:cNvSpPr txBox="1"/>
          <p:nvPr/>
        </p:nvSpPr>
        <p:spPr>
          <a:xfrm>
            <a:off x="1203635" y="4155311"/>
            <a:ext cx="3183170" cy="923330"/>
          </a:xfrm>
          <a:prstGeom prst="rect">
            <a:avLst/>
          </a:prstGeom>
          <a:noFill/>
        </p:spPr>
        <p:txBody>
          <a:bodyPr wrap="square" rtlCol="0">
            <a:spAutoFit/>
          </a:bodyPr>
          <a:lstStyle/>
          <a:p>
            <a:r>
              <a:rPr lang="en-US" dirty="0"/>
              <a:t>This is just a sample output; over 400 records have been generated in total.</a:t>
            </a:r>
            <a:endParaRPr lang="en-IN" dirty="0"/>
          </a:p>
        </p:txBody>
      </p:sp>
      <p:sp>
        <p:nvSpPr>
          <p:cNvPr id="2" name="TextBox 1">
            <a:extLst>
              <a:ext uri="{FF2B5EF4-FFF2-40B4-BE49-F238E27FC236}">
                <a16:creationId xmlns:a16="http://schemas.microsoft.com/office/drawing/2014/main" id="{01D654DE-A855-6C39-AFF5-6A19CCD43B6A}"/>
              </a:ext>
            </a:extLst>
          </p:cNvPr>
          <p:cNvSpPr txBox="1"/>
          <p:nvPr/>
        </p:nvSpPr>
        <p:spPr>
          <a:xfrm>
            <a:off x="4520045" y="5455227"/>
            <a:ext cx="6463146" cy="923330"/>
          </a:xfrm>
          <a:prstGeom prst="rect">
            <a:avLst/>
          </a:prstGeom>
          <a:noFill/>
        </p:spPr>
        <p:txBody>
          <a:bodyPr wrap="square" rtlCol="0">
            <a:spAutoFit/>
          </a:bodyPr>
          <a:lstStyle/>
          <a:p>
            <a:r>
              <a:rPr lang="en-US" dirty="0"/>
              <a:t>Engagement levels fluctuate across various devices and weeks, with certain devices consistently demonstrating higher engagement compared to others.</a:t>
            </a:r>
            <a:endParaRPr lang="en-IN" dirty="0"/>
          </a:p>
        </p:txBody>
      </p:sp>
    </p:spTree>
    <p:extLst>
      <p:ext uri="{BB962C8B-B14F-4D97-AF65-F5344CB8AC3E}">
        <p14:creationId xmlns:p14="http://schemas.microsoft.com/office/powerpoint/2010/main" val="2715988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CA04218-8779-B95F-C5BF-645C6C02673B}"/>
              </a:ext>
            </a:extLst>
          </p:cNvPr>
          <p:cNvSpPr/>
          <p:nvPr/>
        </p:nvSpPr>
        <p:spPr>
          <a:xfrm>
            <a:off x="-1" y="1"/>
            <a:ext cx="7940234" cy="1620981"/>
          </a:xfrm>
          <a:prstGeom prst="round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b="1" dirty="0"/>
              <a:t>E. </a:t>
            </a:r>
            <a:r>
              <a:rPr lang="en-IN" sz="4800" b="1" u="sng" dirty="0"/>
              <a:t>Email Engagement Analysis:</a:t>
            </a:r>
          </a:p>
        </p:txBody>
      </p:sp>
      <p:pic>
        <p:nvPicPr>
          <p:cNvPr id="5" name="Picture 4" descr="A screenshot of a computer code&#10;&#10;Description automatically generated">
            <a:extLst>
              <a:ext uri="{FF2B5EF4-FFF2-40B4-BE49-F238E27FC236}">
                <a16:creationId xmlns:a16="http://schemas.microsoft.com/office/drawing/2014/main" id="{2BB68120-F894-C9FC-F5E5-FFC7AC490E85}"/>
              </a:ext>
            </a:extLst>
          </p:cNvPr>
          <p:cNvPicPr>
            <a:picLocks noChangeAspect="1"/>
          </p:cNvPicPr>
          <p:nvPr/>
        </p:nvPicPr>
        <p:blipFill>
          <a:blip r:embed="rId2"/>
          <a:stretch>
            <a:fillRect/>
          </a:stretch>
        </p:blipFill>
        <p:spPr>
          <a:xfrm>
            <a:off x="116248" y="1854114"/>
            <a:ext cx="7349423" cy="3285045"/>
          </a:xfrm>
          <a:prstGeom prst="rect">
            <a:avLst/>
          </a:prstGeom>
        </p:spPr>
      </p:pic>
      <p:pic>
        <p:nvPicPr>
          <p:cNvPr id="9" name="Picture 8" descr="A white background with black text&#10;&#10;Description automatically generated">
            <a:extLst>
              <a:ext uri="{FF2B5EF4-FFF2-40B4-BE49-F238E27FC236}">
                <a16:creationId xmlns:a16="http://schemas.microsoft.com/office/drawing/2014/main" id="{1BB8D1B1-1E94-E29F-FF99-249AE77EE9EA}"/>
              </a:ext>
            </a:extLst>
          </p:cNvPr>
          <p:cNvPicPr>
            <a:picLocks noChangeAspect="1"/>
          </p:cNvPicPr>
          <p:nvPr/>
        </p:nvPicPr>
        <p:blipFill>
          <a:blip r:embed="rId3"/>
          <a:stretch>
            <a:fillRect/>
          </a:stretch>
        </p:blipFill>
        <p:spPr>
          <a:xfrm>
            <a:off x="8097121" y="1854114"/>
            <a:ext cx="3747635" cy="1398372"/>
          </a:xfrm>
          <a:prstGeom prst="rect">
            <a:avLst/>
          </a:prstGeom>
        </p:spPr>
      </p:pic>
      <p:sp>
        <p:nvSpPr>
          <p:cNvPr id="2" name="TextBox 1">
            <a:extLst>
              <a:ext uri="{FF2B5EF4-FFF2-40B4-BE49-F238E27FC236}">
                <a16:creationId xmlns:a16="http://schemas.microsoft.com/office/drawing/2014/main" id="{4D38D997-7B9E-2765-D810-4E54A1560A40}"/>
              </a:ext>
            </a:extLst>
          </p:cNvPr>
          <p:cNvSpPr txBox="1"/>
          <p:nvPr/>
        </p:nvSpPr>
        <p:spPr>
          <a:xfrm>
            <a:off x="3179618" y="5465618"/>
            <a:ext cx="6442364" cy="923330"/>
          </a:xfrm>
          <a:prstGeom prst="rect">
            <a:avLst/>
          </a:prstGeom>
          <a:noFill/>
        </p:spPr>
        <p:txBody>
          <a:bodyPr wrap="square" rtlCol="0">
            <a:spAutoFit/>
          </a:bodyPr>
          <a:lstStyle/>
          <a:p>
            <a:r>
              <a:rPr lang="en-US" dirty="0"/>
              <a:t>The email engagement metrics indicate an open rate of around 33.58% and a click-through rate of approximately 14.79%.</a:t>
            </a:r>
            <a:endParaRPr lang="en-IN" dirty="0"/>
          </a:p>
        </p:txBody>
      </p:sp>
    </p:spTree>
    <p:extLst>
      <p:ext uri="{BB962C8B-B14F-4D97-AF65-F5344CB8AC3E}">
        <p14:creationId xmlns:p14="http://schemas.microsoft.com/office/powerpoint/2010/main" val="2912528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CA04218-8779-B95F-C5BF-645C6C02673B}"/>
              </a:ext>
            </a:extLst>
          </p:cNvPr>
          <p:cNvSpPr/>
          <p:nvPr/>
        </p:nvSpPr>
        <p:spPr>
          <a:xfrm>
            <a:off x="-2" y="1"/>
            <a:ext cx="12192001" cy="3428999"/>
          </a:xfrm>
          <a:prstGeom prst="round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250000"/>
              </a:lnSpc>
            </a:pPr>
            <a:r>
              <a:rPr lang="en-IN" sz="7200" u="sng" dirty="0"/>
              <a:t>Result</a:t>
            </a:r>
            <a:endParaRPr lang="en-IN" sz="4800" u="sng" dirty="0"/>
          </a:p>
          <a:p>
            <a:pPr algn="ctr"/>
            <a:endParaRPr lang="en-IN" sz="4800" u="sng" dirty="0"/>
          </a:p>
        </p:txBody>
      </p:sp>
      <p:sp>
        <p:nvSpPr>
          <p:cNvPr id="2" name="TextBox 1">
            <a:extLst>
              <a:ext uri="{FF2B5EF4-FFF2-40B4-BE49-F238E27FC236}">
                <a16:creationId xmlns:a16="http://schemas.microsoft.com/office/drawing/2014/main" id="{A5C7AE1B-C2DD-56C5-9E30-621B39164736}"/>
              </a:ext>
            </a:extLst>
          </p:cNvPr>
          <p:cNvSpPr txBox="1"/>
          <p:nvPr/>
        </p:nvSpPr>
        <p:spPr>
          <a:xfrm>
            <a:off x="1122745" y="3530278"/>
            <a:ext cx="9421792" cy="3046988"/>
          </a:xfrm>
          <a:prstGeom prst="rect">
            <a:avLst/>
          </a:prstGeom>
          <a:noFill/>
        </p:spPr>
        <p:txBody>
          <a:bodyPr wrap="square" rtlCol="0">
            <a:spAutoFit/>
          </a:bodyPr>
          <a:lstStyle/>
          <a:p>
            <a:pPr>
              <a:buFont typeface="Arial" panose="020B0604020202020204" pitchFamily="34" charset="0"/>
              <a:buChar char="•"/>
            </a:pPr>
            <a:r>
              <a:rPr lang="en-US" sz="2400" dirty="0"/>
              <a:t>This project was highly engaging, with its complexity adding to the sense of fulfillment upon completion.</a:t>
            </a:r>
          </a:p>
          <a:p>
            <a:pPr>
              <a:buFont typeface="Arial" panose="020B0604020202020204" pitchFamily="34" charset="0"/>
              <a:buChar char="•"/>
            </a:pPr>
            <a:r>
              <a:rPr lang="en-US" sz="2400" dirty="0"/>
              <a:t>I learned new concepts, including rolling averages and cohort retention analysis.</a:t>
            </a:r>
          </a:p>
          <a:p>
            <a:pPr>
              <a:buFont typeface="Arial" panose="020B0604020202020204" pitchFamily="34" charset="0"/>
              <a:buChar char="•"/>
            </a:pPr>
            <a:r>
              <a:rPr lang="en-US" sz="2400" dirty="0"/>
              <a:t>I incorporated Excel charts wherever possible and aim to use Excel more efficiently next time.</a:t>
            </a:r>
          </a:p>
          <a:p>
            <a:pPr>
              <a:buFont typeface="Arial" panose="020B0604020202020204" pitchFamily="34" charset="0"/>
              <a:buChar char="•"/>
            </a:pPr>
            <a:r>
              <a:rPr lang="en-US" sz="2400" dirty="0"/>
              <a:t>My skills in using window functions have improved significantly.</a:t>
            </a:r>
          </a:p>
          <a:p>
            <a:endParaRPr lang="en-IN" sz="2400" dirty="0"/>
          </a:p>
        </p:txBody>
      </p:sp>
    </p:spTree>
    <p:extLst>
      <p:ext uri="{BB962C8B-B14F-4D97-AF65-F5344CB8AC3E}">
        <p14:creationId xmlns:p14="http://schemas.microsoft.com/office/powerpoint/2010/main" val="3785743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CA04218-8779-B95F-C5BF-645C6C02673B}"/>
              </a:ext>
            </a:extLst>
          </p:cNvPr>
          <p:cNvSpPr/>
          <p:nvPr/>
        </p:nvSpPr>
        <p:spPr>
          <a:xfrm>
            <a:off x="462986" y="1714500"/>
            <a:ext cx="11273743" cy="3428999"/>
          </a:xfrm>
          <a:prstGeom prst="round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800" b="1" u="sng" dirty="0"/>
              <a:t>Thank You</a:t>
            </a:r>
          </a:p>
        </p:txBody>
      </p:sp>
    </p:spTree>
    <p:extLst>
      <p:ext uri="{BB962C8B-B14F-4D97-AF65-F5344CB8AC3E}">
        <p14:creationId xmlns:p14="http://schemas.microsoft.com/office/powerpoint/2010/main" val="100260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6C700E0-6831-D6A7-D60A-7E0C177779C0}"/>
              </a:ext>
            </a:extLst>
          </p:cNvPr>
          <p:cNvSpPr/>
          <p:nvPr/>
        </p:nvSpPr>
        <p:spPr>
          <a:xfrm>
            <a:off x="0" y="1"/>
            <a:ext cx="5673436" cy="1174172"/>
          </a:xfrm>
          <a:prstGeom prst="round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u="sng" dirty="0"/>
              <a:t>Project agenda</a:t>
            </a:r>
          </a:p>
        </p:txBody>
      </p:sp>
      <p:sp>
        <p:nvSpPr>
          <p:cNvPr id="5" name="TextBox 4">
            <a:extLst>
              <a:ext uri="{FF2B5EF4-FFF2-40B4-BE49-F238E27FC236}">
                <a16:creationId xmlns:a16="http://schemas.microsoft.com/office/drawing/2014/main" id="{75DCB6E8-4785-5087-08A6-3BA6BD9A87A5}"/>
              </a:ext>
            </a:extLst>
          </p:cNvPr>
          <p:cNvSpPr txBox="1"/>
          <p:nvPr/>
        </p:nvSpPr>
        <p:spPr>
          <a:xfrm>
            <a:off x="706582" y="1319645"/>
            <a:ext cx="10401300" cy="3754874"/>
          </a:xfrm>
          <a:prstGeom prst="rect">
            <a:avLst/>
          </a:prstGeom>
          <a:noFill/>
        </p:spPr>
        <p:txBody>
          <a:bodyPr wrap="square" rtlCol="0">
            <a:spAutoFit/>
          </a:bodyPr>
          <a:lstStyle/>
          <a:p>
            <a:pPr algn="just"/>
            <a:r>
              <a:rPr lang="en-US" sz="2000" dirty="0"/>
              <a:t>The project includes two distinct case studies:</a:t>
            </a:r>
          </a:p>
          <a:p>
            <a:pPr algn="just"/>
            <a:endParaRPr lang="en-US" sz="2000" dirty="0"/>
          </a:p>
          <a:p>
            <a:pPr algn="just">
              <a:buFont typeface="+mj-lt"/>
              <a:buAutoNum type="arabicPeriod"/>
            </a:pPr>
            <a:r>
              <a:rPr lang="en-US" sz="2000" b="1" dirty="0"/>
              <a:t>Operational Analytics</a:t>
            </a:r>
            <a:r>
              <a:rPr lang="en-US" sz="2000" dirty="0"/>
              <a:t>: This case focuses on analyzing job-related data, including metrics such as the total number of jobs reviewed, the 7-day rolling average for throughput, the percentage breakdown of languages used, and the identification of duplicate entries.</a:t>
            </a:r>
          </a:p>
          <a:p>
            <a:pPr algn="just"/>
            <a:endParaRPr lang="en-US" sz="2000" dirty="0"/>
          </a:p>
          <a:p>
            <a:pPr algn="just"/>
            <a:r>
              <a:rPr lang="en-US" sz="2000" b="1" dirty="0"/>
              <a:t>2.Metric Spike Investigation</a:t>
            </a:r>
            <a:r>
              <a:rPr lang="en-US" sz="2000" dirty="0"/>
              <a:t>: This case involves examining key performance indicators, including user engagement trends, user growth rates, weekly retention figures, weekly engagement metrics, and email engagement statistics.</a:t>
            </a:r>
          </a:p>
          <a:p>
            <a:pPr algn="just"/>
            <a:endParaRPr lang="en-US" sz="2000" dirty="0"/>
          </a:p>
          <a:p>
            <a:pPr algn="just"/>
            <a:r>
              <a:rPr lang="en-US" sz="2000" dirty="0"/>
              <a:t>The findings in both cases were derived using SQL queries</a:t>
            </a:r>
            <a:r>
              <a:rPr lang="en-US" dirty="0"/>
              <a:t>.</a:t>
            </a:r>
          </a:p>
          <a:p>
            <a:endParaRPr lang="en-IN" dirty="0"/>
          </a:p>
        </p:txBody>
      </p:sp>
    </p:spTree>
    <p:extLst>
      <p:ext uri="{BB962C8B-B14F-4D97-AF65-F5344CB8AC3E}">
        <p14:creationId xmlns:p14="http://schemas.microsoft.com/office/powerpoint/2010/main" val="504754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CA04218-8779-B95F-C5BF-645C6C02673B}"/>
              </a:ext>
            </a:extLst>
          </p:cNvPr>
          <p:cNvSpPr/>
          <p:nvPr/>
        </p:nvSpPr>
        <p:spPr>
          <a:xfrm>
            <a:off x="-1" y="1"/>
            <a:ext cx="5891646" cy="1620981"/>
          </a:xfrm>
          <a:prstGeom prst="round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u="sng" dirty="0"/>
              <a:t>Approach</a:t>
            </a:r>
          </a:p>
        </p:txBody>
      </p:sp>
      <p:sp>
        <p:nvSpPr>
          <p:cNvPr id="5" name="TextBox 4">
            <a:extLst>
              <a:ext uri="{FF2B5EF4-FFF2-40B4-BE49-F238E27FC236}">
                <a16:creationId xmlns:a16="http://schemas.microsoft.com/office/drawing/2014/main" id="{68DE3DF7-BD97-37F4-E365-C14B78015BFB}"/>
              </a:ext>
            </a:extLst>
          </p:cNvPr>
          <p:cNvSpPr txBox="1"/>
          <p:nvPr/>
        </p:nvSpPr>
        <p:spPr>
          <a:xfrm>
            <a:off x="2067791" y="2015836"/>
            <a:ext cx="6629400" cy="2793329"/>
          </a:xfrm>
          <a:prstGeom prst="rect">
            <a:avLst/>
          </a:prstGeom>
          <a:noFill/>
        </p:spPr>
        <p:txBody>
          <a:bodyPr wrap="square" rtlCol="0">
            <a:spAutoFit/>
          </a:bodyPr>
          <a:lstStyle/>
          <a:p>
            <a:pPr algn="just">
              <a:lnSpc>
                <a:spcPct val="150000"/>
              </a:lnSpc>
            </a:pPr>
            <a:r>
              <a:rPr lang="en-US" sz="2400" dirty="0"/>
              <a:t>The necessary information was extracted using SQL queries after initially creating the database in SQL. Additionally, for the second case study, due to the large dataset, Excel was employed to generate charts for improved data visualization.</a:t>
            </a:r>
            <a:endParaRPr lang="en-IN" sz="2400" dirty="0"/>
          </a:p>
        </p:txBody>
      </p:sp>
    </p:spTree>
    <p:extLst>
      <p:ext uri="{BB962C8B-B14F-4D97-AF65-F5344CB8AC3E}">
        <p14:creationId xmlns:p14="http://schemas.microsoft.com/office/powerpoint/2010/main" val="609078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CA04218-8779-B95F-C5BF-645C6C02673B}"/>
              </a:ext>
            </a:extLst>
          </p:cNvPr>
          <p:cNvSpPr/>
          <p:nvPr/>
        </p:nvSpPr>
        <p:spPr>
          <a:xfrm>
            <a:off x="-1" y="1"/>
            <a:ext cx="5891646" cy="1620981"/>
          </a:xfrm>
          <a:prstGeom prst="round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u="sng" dirty="0"/>
              <a:t>Tech-Stack Used</a:t>
            </a:r>
          </a:p>
        </p:txBody>
      </p:sp>
      <p:sp>
        <p:nvSpPr>
          <p:cNvPr id="3" name="Rectangle 2">
            <a:extLst>
              <a:ext uri="{FF2B5EF4-FFF2-40B4-BE49-F238E27FC236}">
                <a16:creationId xmlns:a16="http://schemas.microsoft.com/office/drawing/2014/main" id="{D8969B35-CF7D-FF98-828B-96F7F59B7032}"/>
              </a:ext>
            </a:extLst>
          </p:cNvPr>
          <p:cNvSpPr>
            <a:spLocks noChangeArrowheads="1"/>
          </p:cNvSpPr>
          <p:nvPr/>
        </p:nvSpPr>
        <p:spPr bwMode="auto">
          <a:xfrm>
            <a:off x="150472" y="1678828"/>
            <a:ext cx="11644132"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 the second case study, Microsoft Excel was utilized to create visualizations for better data interpretation.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MySQL was chosen for running the queries, as the language offers familiarity and ease of use due to prior experience.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Since I am in the process of learning Excel, I leveraged it to gain more practical, hands-on experience. </a:t>
            </a:r>
          </a:p>
        </p:txBody>
      </p:sp>
    </p:spTree>
    <p:extLst>
      <p:ext uri="{BB962C8B-B14F-4D97-AF65-F5344CB8AC3E}">
        <p14:creationId xmlns:p14="http://schemas.microsoft.com/office/powerpoint/2010/main" val="3373801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CA04218-8779-B95F-C5BF-645C6C02673B}"/>
              </a:ext>
            </a:extLst>
          </p:cNvPr>
          <p:cNvSpPr/>
          <p:nvPr/>
        </p:nvSpPr>
        <p:spPr>
          <a:xfrm>
            <a:off x="-2" y="1"/>
            <a:ext cx="12192001" cy="3808070"/>
          </a:xfrm>
          <a:prstGeom prst="round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u="sng" dirty="0"/>
              <a:t>Case Study 1: Job Data Analysis</a:t>
            </a:r>
          </a:p>
          <a:p>
            <a:pPr algn="ctr"/>
            <a:r>
              <a:rPr lang="en-US" sz="4800" u="sng" dirty="0"/>
              <a:t>INSIGHTS</a:t>
            </a:r>
            <a:endParaRPr lang="en-IN" sz="4800" u="sng" dirty="0"/>
          </a:p>
        </p:txBody>
      </p:sp>
    </p:spTree>
    <p:extLst>
      <p:ext uri="{BB962C8B-B14F-4D97-AF65-F5344CB8AC3E}">
        <p14:creationId xmlns:p14="http://schemas.microsoft.com/office/powerpoint/2010/main" val="3529573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CA04218-8779-B95F-C5BF-645C6C02673B}"/>
              </a:ext>
            </a:extLst>
          </p:cNvPr>
          <p:cNvSpPr/>
          <p:nvPr/>
        </p:nvSpPr>
        <p:spPr>
          <a:xfrm>
            <a:off x="-1" y="1"/>
            <a:ext cx="7940234" cy="1620981"/>
          </a:xfrm>
          <a:prstGeom prst="round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u="sng" dirty="0"/>
              <a:t>Insights</a:t>
            </a:r>
            <a:r>
              <a:rPr lang="en-IN" sz="4800" dirty="0"/>
              <a:t>: A. </a:t>
            </a:r>
            <a:r>
              <a:rPr lang="en-IN" sz="4800" b="1" u="sng" dirty="0"/>
              <a:t>Jobs</a:t>
            </a:r>
            <a:r>
              <a:rPr lang="en-IN" sz="4800" u="sng" dirty="0"/>
              <a:t> </a:t>
            </a:r>
            <a:r>
              <a:rPr lang="en-IN" sz="4800" b="1" u="sng" dirty="0"/>
              <a:t>Reviewed Over Time</a:t>
            </a:r>
          </a:p>
        </p:txBody>
      </p:sp>
      <p:pic>
        <p:nvPicPr>
          <p:cNvPr id="5" name="Picture 4" descr="A screen shot of a computer code&#10;&#10;Description automatically generated">
            <a:extLst>
              <a:ext uri="{FF2B5EF4-FFF2-40B4-BE49-F238E27FC236}">
                <a16:creationId xmlns:a16="http://schemas.microsoft.com/office/drawing/2014/main" id="{1BB35FB2-B168-6956-8657-C4439BBB46D9}"/>
              </a:ext>
            </a:extLst>
          </p:cNvPr>
          <p:cNvPicPr>
            <a:picLocks noChangeAspect="1"/>
          </p:cNvPicPr>
          <p:nvPr/>
        </p:nvPicPr>
        <p:blipFill>
          <a:blip r:embed="rId2"/>
          <a:stretch>
            <a:fillRect/>
          </a:stretch>
        </p:blipFill>
        <p:spPr>
          <a:xfrm>
            <a:off x="97489" y="1973532"/>
            <a:ext cx="4592421" cy="1492713"/>
          </a:xfrm>
          <a:prstGeom prst="rect">
            <a:avLst/>
          </a:prstGeom>
        </p:spPr>
      </p:pic>
      <p:pic>
        <p:nvPicPr>
          <p:cNvPr id="7" name="Picture 6">
            <a:extLst>
              <a:ext uri="{FF2B5EF4-FFF2-40B4-BE49-F238E27FC236}">
                <a16:creationId xmlns:a16="http://schemas.microsoft.com/office/drawing/2014/main" id="{8A7114C6-74DE-7ADE-111C-04F58077A8B8}"/>
              </a:ext>
            </a:extLst>
          </p:cNvPr>
          <p:cNvPicPr>
            <a:picLocks noChangeAspect="1"/>
          </p:cNvPicPr>
          <p:nvPr/>
        </p:nvPicPr>
        <p:blipFill>
          <a:blip r:embed="rId3"/>
          <a:stretch>
            <a:fillRect/>
          </a:stretch>
        </p:blipFill>
        <p:spPr>
          <a:xfrm>
            <a:off x="215049" y="4924433"/>
            <a:ext cx="4474861" cy="1534240"/>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03160BC5-6D29-B460-99B1-4F009C9CCB47}"/>
              </a:ext>
            </a:extLst>
          </p:cNvPr>
          <p:cNvPicPr>
            <a:picLocks noChangeAspect="1"/>
          </p:cNvPicPr>
          <p:nvPr/>
        </p:nvPicPr>
        <p:blipFill>
          <a:blip r:embed="rId4"/>
          <a:stretch>
            <a:fillRect/>
          </a:stretch>
        </p:blipFill>
        <p:spPr>
          <a:xfrm>
            <a:off x="4977595" y="1711960"/>
            <a:ext cx="3975027" cy="3121494"/>
          </a:xfrm>
          <a:prstGeom prst="rect">
            <a:avLst/>
          </a:prstGeom>
        </p:spPr>
      </p:pic>
      <p:sp>
        <p:nvSpPr>
          <p:cNvPr id="2" name="TextBox 1">
            <a:extLst>
              <a:ext uri="{FF2B5EF4-FFF2-40B4-BE49-F238E27FC236}">
                <a16:creationId xmlns:a16="http://schemas.microsoft.com/office/drawing/2014/main" id="{AC168246-D99B-1E4D-F7FF-171AE92A1BBF}"/>
              </a:ext>
            </a:extLst>
          </p:cNvPr>
          <p:cNvSpPr txBox="1"/>
          <p:nvPr/>
        </p:nvSpPr>
        <p:spPr>
          <a:xfrm>
            <a:off x="5122717" y="5070764"/>
            <a:ext cx="5611091" cy="1477328"/>
          </a:xfrm>
          <a:prstGeom prst="rect">
            <a:avLst/>
          </a:prstGeom>
          <a:noFill/>
        </p:spPr>
        <p:txBody>
          <a:bodyPr wrap="square" rtlCol="0">
            <a:spAutoFit/>
          </a:bodyPr>
          <a:lstStyle/>
          <a:p>
            <a:r>
              <a:rPr lang="en-US" dirty="0"/>
              <a:t>In November 2020, the number of jobs reviewed per hour each day fluctuated, showing increased activity on certain days and reduced activity on others.</a:t>
            </a:r>
          </a:p>
          <a:p>
            <a:endParaRPr lang="en-US" dirty="0"/>
          </a:p>
          <a:p>
            <a:r>
              <a:rPr lang="en-US" dirty="0"/>
              <a:t>Having overall126.1667 as average jobs per hour</a:t>
            </a:r>
            <a:endParaRPr lang="en-IN" dirty="0"/>
          </a:p>
        </p:txBody>
      </p:sp>
    </p:spTree>
    <p:extLst>
      <p:ext uri="{BB962C8B-B14F-4D97-AF65-F5344CB8AC3E}">
        <p14:creationId xmlns:p14="http://schemas.microsoft.com/office/powerpoint/2010/main" val="183951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CA04218-8779-B95F-C5BF-645C6C02673B}"/>
              </a:ext>
            </a:extLst>
          </p:cNvPr>
          <p:cNvSpPr/>
          <p:nvPr/>
        </p:nvSpPr>
        <p:spPr>
          <a:xfrm>
            <a:off x="-1" y="1"/>
            <a:ext cx="7940234" cy="1620981"/>
          </a:xfrm>
          <a:prstGeom prst="round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b="1" dirty="0"/>
              <a:t>B. </a:t>
            </a:r>
            <a:r>
              <a:rPr lang="en-IN" sz="4800" b="1" u="sng" dirty="0"/>
              <a:t>Throughput Analysis:</a:t>
            </a:r>
          </a:p>
        </p:txBody>
      </p:sp>
      <p:pic>
        <p:nvPicPr>
          <p:cNvPr id="3" name="Picture 2" descr="A screenshot of a computer&#10;&#10;Description automatically generated">
            <a:extLst>
              <a:ext uri="{FF2B5EF4-FFF2-40B4-BE49-F238E27FC236}">
                <a16:creationId xmlns:a16="http://schemas.microsoft.com/office/drawing/2014/main" id="{695DA117-F926-FD29-0BA6-A303DE1707AC}"/>
              </a:ext>
            </a:extLst>
          </p:cNvPr>
          <p:cNvPicPr>
            <a:picLocks noChangeAspect="1"/>
          </p:cNvPicPr>
          <p:nvPr/>
        </p:nvPicPr>
        <p:blipFill>
          <a:blip r:embed="rId2"/>
          <a:stretch>
            <a:fillRect/>
          </a:stretch>
        </p:blipFill>
        <p:spPr>
          <a:xfrm>
            <a:off x="8889357" y="1620982"/>
            <a:ext cx="3302643" cy="2823696"/>
          </a:xfrm>
          <a:prstGeom prst="rect">
            <a:avLst/>
          </a:prstGeom>
        </p:spPr>
      </p:pic>
      <p:pic>
        <p:nvPicPr>
          <p:cNvPr id="8" name="Picture 7" descr="A screen shot of a computer code&#10;&#10;Description automatically generated">
            <a:extLst>
              <a:ext uri="{FF2B5EF4-FFF2-40B4-BE49-F238E27FC236}">
                <a16:creationId xmlns:a16="http://schemas.microsoft.com/office/drawing/2014/main" id="{FDD8A04D-9287-8071-6E0B-83E4BE9C694C}"/>
              </a:ext>
            </a:extLst>
          </p:cNvPr>
          <p:cNvPicPr>
            <a:picLocks noChangeAspect="1"/>
          </p:cNvPicPr>
          <p:nvPr/>
        </p:nvPicPr>
        <p:blipFill>
          <a:blip r:embed="rId3"/>
          <a:stretch>
            <a:fillRect/>
          </a:stretch>
        </p:blipFill>
        <p:spPr>
          <a:xfrm>
            <a:off x="-1" y="2118693"/>
            <a:ext cx="8889357" cy="3351680"/>
          </a:xfrm>
          <a:prstGeom prst="rect">
            <a:avLst/>
          </a:prstGeom>
        </p:spPr>
      </p:pic>
      <p:sp>
        <p:nvSpPr>
          <p:cNvPr id="10" name="TextBox 9">
            <a:extLst>
              <a:ext uri="{FF2B5EF4-FFF2-40B4-BE49-F238E27FC236}">
                <a16:creationId xmlns:a16="http://schemas.microsoft.com/office/drawing/2014/main" id="{EC5607A1-56B0-9A89-99C4-535BCE9D0EFF}"/>
              </a:ext>
            </a:extLst>
          </p:cNvPr>
          <p:cNvSpPr txBox="1"/>
          <p:nvPr/>
        </p:nvSpPr>
        <p:spPr>
          <a:xfrm>
            <a:off x="2743200" y="5613722"/>
            <a:ext cx="7118430" cy="923330"/>
          </a:xfrm>
          <a:prstGeom prst="rect">
            <a:avLst/>
          </a:prstGeom>
          <a:noFill/>
        </p:spPr>
        <p:txBody>
          <a:bodyPr wrap="square" rtlCol="0">
            <a:spAutoFit/>
          </a:bodyPr>
          <a:lstStyle/>
          <a:p>
            <a:r>
              <a:rPr lang="en-US" dirty="0"/>
              <a:t>A 7-day rolling average is preferred as it smooths out daily throughput fluctuations, providing a clearer and more accurate representation of the overall trend.</a:t>
            </a:r>
            <a:endParaRPr lang="en-IN" dirty="0"/>
          </a:p>
        </p:txBody>
      </p:sp>
    </p:spTree>
    <p:extLst>
      <p:ext uri="{BB962C8B-B14F-4D97-AF65-F5344CB8AC3E}">
        <p14:creationId xmlns:p14="http://schemas.microsoft.com/office/powerpoint/2010/main" val="3484688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CA04218-8779-B95F-C5BF-645C6C02673B}"/>
              </a:ext>
            </a:extLst>
          </p:cNvPr>
          <p:cNvSpPr/>
          <p:nvPr/>
        </p:nvSpPr>
        <p:spPr>
          <a:xfrm>
            <a:off x="-1" y="1"/>
            <a:ext cx="7940234" cy="1620981"/>
          </a:xfrm>
          <a:prstGeom prst="round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b="1" dirty="0"/>
              <a:t>C. </a:t>
            </a:r>
            <a:r>
              <a:rPr lang="en-IN" sz="4800" b="1" u="sng" dirty="0"/>
              <a:t>Language Share Analysis::</a:t>
            </a:r>
          </a:p>
        </p:txBody>
      </p:sp>
      <p:pic>
        <p:nvPicPr>
          <p:cNvPr id="5" name="Picture 4" descr="A close-up of a computer screen&#10;&#10;Description automatically generated">
            <a:extLst>
              <a:ext uri="{FF2B5EF4-FFF2-40B4-BE49-F238E27FC236}">
                <a16:creationId xmlns:a16="http://schemas.microsoft.com/office/drawing/2014/main" id="{4DE76654-C300-F59F-CD8F-989B7FD87D70}"/>
              </a:ext>
            </a:extLst>
          </p:cNvPr>
          <p:cNvPicPr>
            <a:picLocks noChangeAspect="1"/>
          </p:cNvPicPr>
          <p:nvPr/>
        </p:nvPicPr>
        <p:blipFill>
          <a:blip r:embed="rId2"/>
          <a:stretch>
            <a:fillRect/>
          </a:stretch>
        </p:blipFill>
        <p:spPr>
          <a:xfrm>
            <a:off x="-2" y="2559962"/>
            <a:ext cx="11997981" cy="139858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BC51337-7839-E290-478D-2A875913EA67}"/>
              </a:ext>
            </a:extLst>
          </p:cNvPr>
          <p:cNvPicPr>
            <a:picLocks noChangeAspect="1"/>
          </p:cNvPicPr>
          <p:nvPr/>
        </p:nvPicPr>
        <p:blipFill>
          <a:blip r:embed="rId3"/>
          <a:stretch>
            <a:fillRect/>
          </a:stretch>
        </p:blipFill>
        <p:spPr>
          <a:xfrm>
            <a:off x="7815811" y="4131224"/>
            <a:ext cx="3356031" cy="2726775"/>
          </a:xfrm>
          <a:prstGeom prst="rect">
            <a:avLst/>
          </a:prstGeom>
        </p:spPr>
      </p:pic>
      <p:sp>
        <p:nvSpPr>
          <p:cNvPr id="2" name="TextBox 1">
            <a:extLst>
              <a:ext uri="{FF2B5EF4-FFF2-40B4-BE49-F238E27FC236}">
                <a16:creationId xmlns:a16="http://schemas.microsoft.com/office/drawing/2014/main" id="{0378EBD4-8A9A-D19B-264F-CCC9B0DEDA2A}"/>
              </a:ext>
            </a:extLst>
          </p:cNvPr>
          <p:cNvSpPr txBox="1"/>
          <p:nvPr/>
        </p:nvSpPr>
        <p:spPr>
          <a:xfrm>
            <a:off x="602673" y="4364182"/>
            <a:ext cx="4914900" cy="1200329"/>
          </a:xfrm>
          <a:prstGeom prst="rect">
            <a:avLst/>
          </a:prstGeom>
          <a:noFill/>
        </p:spPr>
        <p:txBody>
          <a:bodyPr wrap="square" rtlCol="0">
            <a:spAutoFit/>
          </a:bodyPr>
          <a:lstStyle/>
          <a:p>
            <a:r>
              <a:rPr lang="en-US" dirty="0"/>
              <a:t>The language distribution over the past 30 days is fairly balanced, with Persian holding the largest share.</a:t>
            </a:r>
          </a:p>
          <a:p>
            <a:endParaRPr lang="en-IN" dirty="0"/>
          </a:p>
        </p:txBody>
      </p:sp>
    </p:spTree>
    <p:extLst>
      <p:ext uri="{BB962C8B-B14F-4D97-AF65-F5344CB8AC3E}">
        <p14:creationId xmlns:p14="http://schemas.microsoft.com/office/powerpoint/2010/main" val="2917437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CA04218-8779-B95F-C5BF-645C6C02673B}"/>
              </a:ext>
            </a:extLst>
          </p:cNvPr>
          <p:cNvSpPr/>
          <p:nvPr/>
        </p:nvSpPr>
        <p:spPr>
          <a:xfrm>
            <a:off x="-1" y="1"/>
            <a:ext cx="7940234" cy="1620981"/>
          </a:xfrm>
          <a:prstGeom prst="round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b="1" dirty="0"/>
              <a:t>D. </a:t>
            </a:r>
            <a:r>
              <a:rPr lang="en-IN" sz="4800" b="1" u="sng" dirty="0"/>
              <a:t>Duplicate Rows Detection:</a:t>
            </a:r>
          </a:p>
        </p:txBody>
      </p:sp>
      <p:pic>
        <p:nvPicPr>
          <p:cNvPr id="3" name="Picture 2" descr="A close up of a sign&#10;&#10;Description automatically generated">
            <a:extLst>
              <a:ext uri="{FF2B5EF4-FFF2-40B4-BE49-F238E27FC236}">
                <a16:creationId xmlns:a16="http://schemas.microsoft.com/office/drawing/2014/main" id="{E531BDD3-8193-A238-9AEE-E12AECEF2751}"/>
              </a:ext>
            </a:extLst>
          </p:cNvPr>
          <p:cNvPicPr>
            <a:picLocks noChangeAspect="1"/>
          </p:cNvPicPr>
          <p:nvPr/>
        </p:nvPicPr>
        <p:blipFill>
          <a:blip r:embed="rId2"/>
          <a:stretch>
            <a:fillRect/>
          </a:stretch>
        </p:blipFill>
        <p:spPr>
          <a:xfrm>
            <a:off x="378017" y="2101072"/>
            <a:ext cx="11307490" cy="1327927"/>
          </a:xfrm>
          <a:prstGeom prst="rect">
            <a:avLst/>
          </a:prstGeom>
        </p:spPr>
      </p:pic>
      <p:pic>
        <p:nvPicPr>
          <p:cNvPr id="8" name="Picture 7">
            <a:extLst>
              <a:ext uri="{FF2B5EF4-FFF2-40B4-BE49-F238E27FC236}">
                <a16:creationId xmlns:a16="http://schemas.microsoft.com/office/drawing/2014/main" id="{3F369368-EA26-DB45-F9DF-F32AE43ED891}"/>
              </a:ext>
            </a:extLst>
          </p:cNvPr>
          <p:cNvPicPr>
            <a:picLocks noChangeAspect="1"/>
          </p:cNvPicPr>
          <p:nvPr/>
        </p:nvPicPr>
        <p:blipFill>
          <a:blip r:embed="rId3"/>
          <a:stretch>
            <a:fillRect/>
          </a:stretch>
        </p:blipFill>
        <p:spPr>
          <a:xfrm>
            <a:off x="417131" y="3723894"/>
            <a:ext cx="11357737" cy="1140845"/>
          </a:xfrm>
          <a:prstGeom prst="rect">
            <a:avLst/>
          </a:prstGeom>
        </p:spPr>
      </p:pic>
      <p:sp>
        <p:nvSpPr>
          <p:cNvPr id="9" name="TextBox 8">
            <a:extLst>
              <a:ext uri="{FF2B5EF4-FFF2-40B4-BE49-F238E27FC236}">
                <a16:creationId xmlns:a16="http://schemas.microsoft.com/office/drawing/2014/main" id="{6432270E-AA59-3092-7736-E39A232E9A02}"/>
              </a:ext>
            </a:extLst>
          </p:cNvPr>
          <p:cNvSpPr txBox="1"/>
          <p:nvPr/>
        </p:nvSpPr>
        <p:spPr>
          <a:xfrm>
            <a:off x="2314937" y="5451676"/>
            <a:ext cx="7562126" cy="646331"/>
          </a:xfrm>
          <a:prstGeom prst="rect">
            <a:avLst/>
          </a:prstGeom>
          <a:noFill/>
        </p:spPr>
        <p:txBody>
          <a:bodyPr wrap="square" rtlCol="0">
            <a:spAutoFit/>
          </a:bodyPr>
          <a:lstStyle/>
          <a:p>
            <a:r>
              <a:rPr lang="en-US" dirty="0"/>
              <a:t>The output returned empty as no duplicate rows were identified in the database.</a:t>
            </a:r>
            <a:endParaRPr lang="en-IN" dirty="0"/>
          </a:p>
        </p:txBody>
      </p:sp>
    </p:spTree>
    <p:extLst>
      <p:ext uri="{BB962C8B-B14F-4D97-AF65-F5344CB8AC3E}">
        <p14:creationId xmlns:p14="http://schemas.microsoft.com/office/powerpoint/2010/main" val="3017563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{9100E9FC-752D-469F-B4D1-55D83A5C5ABE}tf11665031_win32</Template>
  <TotalTime>70</TotalTime>
  <Words>532</Words>
  <Application>Microsoft Office PowerPoint</Application>
  <PresentationFormat>Widescreen</PresentationFormat>
  <Paragraphs>47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Nova</vt:lpstr>
      <vt:lpstr>Arial Nova Light</vt:lpstr>
      <vt:lpstr>Wingdings 2</vt:lpstr>
      <vt:lpstr>SlateVTI</vt:lpstr>
      <vt:lpstr>Operation Analytics and Investigating Metric Spike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aginneq</dc:creator>
  <cp:lastModifiedBy>aginneq</cp:lastModifiedBy>
  <cp:revision>8</cp:revision>
  <dcterms:created xsi:type="dcterms:W3CDTF">2024-10-13T03:07:43Z</dcterms:created>
  <dcterms:modified xsi:type="dcterms:W3CDTF">2024-10-13T04:20:11Z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