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3C1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33975" y="2833688"/>
            <a:ext cx="3400425" cy="170021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2438" y="1252538"/>
            <a:ext cx="6172200" cy="10953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320"/>
              </a:lnSpc>
              <a:buNone/>
            </a:pPr>
            <a:r>
              <a:rPr lang="en-US" sz="3600" b="1" spc="-72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 REDUCE THE NUMBER OF RIDES CANCELLED </a:t>
            </a:r>
            <a:endParaRPr lang="en-US" sz="3600" dirty="0"/>
          </a:p>
        </p:txBody>
      </p:sp>
      <p:sp>
        <p:nvSpPr>
          <p:cNvPr id="4" name="Text 1"/>
          <p:cNvSpPr/>
          <p:nvPr/>
        </p:nvSpPr>
        <p:spPr>
          <a:xfrm>
            <a:off x="452438" y="2714625"/>
            <a:ext cx="6172200" cy="2381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BY- Abhishek Awasthi 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8958263" y="4914900"/>
            <a:ext cx="542925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13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3C1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3350" y="104775"/>
            <a:ext cx="2119313" cy="347663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PPROBLEM STATEMENT-</a:t>
            </a:r>
            <a:endParaRPr lang="en-US" dirty="0"/>
          </a:p>
        </p:txBody>
      </p:sp>
      <p:sp>
        <p:nvSpPr>
          <p:cNvPr id="3" name="Shape 1"/>
          <p:cNvSpPr/>
          <p:nvPr/>
        </p:nvSpPr>
        <p:spPr>
          <a:xfrm>
            <a:off x="-423862" y="1114425"/>
            <a:ext cx="1824038" cy="2781300"/>
          </a:xfrm>
          <a:prstGeom prst="rect">
            <a:avLst/>
          </a:prstGeom>
          <a:noFill/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600200"/>
            <a:ext cx="1195388" cy="904875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28" y="2849261"/>
            <a:ext cx="165231" cy="187083"/>
          </a:xfrm>
          <a:prstGeom prst="rect">
            <a:avLst/>
          </a:prstGeom>
        </p:spPr>
      </p:pic>
      <p:pic>
        <p:nvPicPr>
          <p:cNvPr id="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31" y="3036344"/>
            <a:ext cx="642950" cy="642704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8958263" y="4914900"/>
            <a:ext cx="566738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1350" dirty="0"/>
          </a:p>
        </p:txBody>
      </p:sp>
      <p:sp>
        <p:nvSpPr>
          <p:cNvPr id="8" name="Text 3"/>
          <p:cNvSpPr/>
          <p:nvPr/>
        </p:nvSpPr>
        <p:spPr>
          <a:xfrm>
            <a:off x="1400175" y="1647825"/>
            <a:ext cx="8201025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systemic challenge at Rapido is best captured by Divya’s story: a rider coerced into canceling a booked trip post-pickup, forcing her into an untracked, high-risk journey so the Captain can eliminate Rapido's commission and retain the full fare.</a:t>
            </a:r>
            <a:endParaRPr lang="en-US" sz="1350" dirty="0"/>
          </a:p>
        </p:txBody>
      </p:sp>
      <p:sp>
        <p:nvSpPr>
          <p:cNvPr id="9" name="Text 4"/>
          <p:cNvSpPr/>
          <p:nvPr/>
        </p:nvSpPr>
        <p:spPr>
          <a:xfrm>
            <a:off x="171450" y="723900"/>
            <a:ext cx="9020175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Rapido is experiencing a systemic failure in service reliability and passenger safety
due to Captai behavior optimized for short-term personal gain over platform
integrity. This is evidenced by these examples. </a:t>
            </a:r>
            <a:endParaRPr lang="en-US" sz="1350" dirty="0"/>
          </a:p>
        </p:txBody>
      </p:sp>
      <p:sp>
        <p:nvSpPr>
          <p:cNvPr id="10" name="Text 5"/>
          <p:cNvSpPr/>
          <p:nvPr/>
        </p:nvSpPr>
        <p:spPr>
          <a:xfrm>
            <a:off x="1490663" y="2743200"/>
            <a:ext cx="7700963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failure in Rapido's service reliability is starkly defined by Shivam's experience: after a critical 10-minute wait for his ride to the airport, the Captain cancels for a better offer, transforming a routine commute into an urgent service failure with the high-stakes consequence of potentially missing a flight.</a:t>
            </a:r>
            <a:endParaRPr lang="en-US" sz="13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3C1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958263" y="4914900"/>
            <a:ext cx="566738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1350" dirty="0"/>
          </a:p>
        </p:txBody>
      </p:sp>
      <p:sp>
        <p:nvSpPr>
          <p:cNvPr id="3" name="Text 1"/>
          <p:cNvSpPr/>
          <p:nvPr/>
        </p:nvSpPr>
        <p:spPr>
          <a:xfrm>
            <a:off x="152400" y="366713"/>
            <a:ext cx="1881188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HYPOTHESIS -</a:t>
            </a:r>
            <a:endParaRPr lang="en-US" sz="1350" dirty="0"/>
          </a:p>
        </p:txBody>
      </p:sp>
      <p:sp>
        <p:nvSpPr>
          <p:cNvPr id="4" name="Text 2"/>
          <p:cNvSpPr/>
          <p:nvPr/>
        </p:nvSpPr>
        <p:spPr>
          <a:xfrm>
            <a:off x="152400" y="923925"/>
            <a:ext cx="367665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Aligning Incentives to Drive Compliance</a:t>
            </a:r>
            <a:endParaRPr lang="en-US" sz="1350" dirty="0"/>
          </a:p>
        </p:txBody>
      </p:sp>
      <p:sp>
        <p:nvSpPr>
          <p:cNvPr id="5" name="Text 3"/>
          <p:cNvSpPr/>
          <p:nvPr/>
        </p:nvSpPr>
        <p:spPr>
          <a:xfrm>
            <a:off x="104775" y="1481138"/>
            <a:ext cx="9367838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creating a transparent, incentive-based mechanism (Captain
TrustScore) that rewards compliant behavior with commission
discounts and priority matching, and simultaneously implementing a
</a:t>
            </a:r>
            <a:endParaRPr lang="en-US" sz="1350" dirty="0"/>
          </a:p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system-level financial barrier (Smart-Cancel Shield) to penalize off-
platform transaction attempts, we will reduce post-pickup rider-
initiated cancellations by 30% and Captain-initiated mid-wait
cancellations by 15% within the first quarter
</a:t>
            </a:r>
            <a:endParaRPr lang="en-US" sz="13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3C1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958263" y="4914900"/>
            <a:ext cx="566738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</a:t>
            </a:r>
            <a:endParaRPr lang="en-US" sz="1350" dirty="0"/>
          </a:p>
        </p:txBody>
      </p:sp>
      <p:graphicFrame>
        <p:nvGraphicFramePr>
          <p:cNvPr id="5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0" y="638175"/>
          <a:ext cx="9124950" cy="4276725"/>
        </p:xfrm>
        <a:graphic>
          <a:graphicData uri="http://schemas.openxmlformats.org/drawingml/2006/table">
            <a:tbl>
              <a:tblPr/>
              <a:tblGrid>
                <a:gridCol w="3105150"/>
                <a:gridCol w="3105150"/>
                <a:gridCol w="2914650"/>
              </a:tblGrid>
              <a:tr h="385763">
                <a:tc>
                  <a:txBody>
                    <a:bodyPr/>
                    <a:lstStyle/>
                    <a:p>
                      <a:pPr algn="l" indent="0" marL="0">
                        <a:lnSpc>
                          <a:spcPts val="1530"/>
                        </a:lnSpc>
                        <a:buNone/>
                      </a:pPr>
                      <a:r>
                        <a:rPr lang="en-US" sz="1125" spc="-11" kern="0" dirty="0">
                          <a:solidFill>
                            <a:srgbClr val="000000">
                              <a:alpha val="99000"/>
                            </a:srgbClr>
                          </a:solidFill>
                          <a:latin typeface="Inter" pitchFamily="34" charset="0"/>
                          <a:ea typeface="Inter" pitchFamily="34" charset="-122"/>
                          <a:cs typeface="Inter" pitchFamily="34" charset="-120"/>
                        </a:rPr>
                        <a:t>Mechanism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C11B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lnSpc>
                          <a:spcPts val="1530"/>
                        </a:lnSpc>
                        <a:buNone/>
                      </a:pPr>
                      <a:r>
                        <a:rPr lang="en-US" sz="1125" spc="-11" kern="0" dirty="0">
                          <a:solidFill>
                            <a:srgbClr val="000000">
                              <a:alpha val="99000"/>
                            </a:srgbClr>
                          </a:solidFill>
                          <a:latin typeface="Inter" pitchFamily="34" charset="0"/>
                          <a:ea typeface="Inter" pitchFamily="34" charset="-122"/>
                          <a:cs typeface="Inter" pitchFamily="34" charset="-120"/>
                        </a:rPr>
                        <a:t>App Change / Logic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C11B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lnSpc>
                          <a:spcPts val="1530"/>
                        </a:lnSpc>
                        <a:buNone/>
                      </a:pPr>
                      <a:r>
                        <a:rPr lang="en-US" sz="1125" spc="-11" kern="0" dirty="0">
                          <a:solidFill>
                            <a:srgbClr val="000000">
                              <a:alpha val="99000"/>
                            </a:srgbClr>
                          </a:solidFill>
                          <a:latin typeface="Inter" pitchFamily="34" charset="0"/>
                          <a:ea typeface="Inter" pitchFamily="34" charset="-122"/>
                          <a:cs typeface="Inter" pitchFamily="34" charset="-120"/>
                        </a:rPr>
                        <a:t>Protecting Genuine Cancellations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C11B"/>
                    </a:solidFill>
                  </a:tcPr>
                </a:tc>
              </a:tr>
              <a:tr h="1362075">
                <a:tc>
                  <a:txBody>
                    <a:bodyPr/>
                    <a:lstStyle/>
                    <a:p>
                      <a:pPr algn="l" indent="0" marL="0">
                        <a:lnSpc>
                          <a:spcPts val="1530"/>
                        </a:lnSpc>
                        <a:buNone/>
                      </a:pPr>
                      <a:r>
                        <a:rPr lang="en-US" sz="1125" spc="-11" kern="0" dirty="0">
                          <a:solidFill>
                            <a:srgbClr val="000000">
                              <a:alpha val="99000"/>
                            </a:srgbClr>
                          </a:solidFill>
                          <a:latin typeface="Inter" pitchFamily="34" charset="0"/>
                          <a:ea typeface="Inter" pitchFamily="34" charset="-122"/>
                          <a:cs typeface="Inter" pitchFamily="34" charset="-120"/>
                        </a:rPr>
                        <a:t>1. Dynamic Penalty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C11B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lnSpc>
                          <a:spcPts val="1530"/>
                        </a:lnSpc>
                        <a:buNone/>
                      </a:pPr>
                      <a:r>
                        <a:rPr lang="en-US" sz="1125" spc="-11" kern="0" dirty="0">
                          <a:solidFill>
                            <a:srgbClr val="000000">
                              <a:alpha val="99000"/>
                            </a:srgbClr>
                          </a:solidFill>
                          <a:latin typeface="Inter" pitchFamily="34" charset="0"/>
                          <a:ea typeface="Inter" pitchFamily="34" charset="-122"/>
                          <a:cs typeface="Inter" pitchFamily="34" charset="-120"/>
                        </a:rPr>
                        <a:t>Logic: A cancellation fee is automatically deducted from the Captain's ledger if the Captain-Rider flow follows the pattern: Driver Accepts → Driver Arrives → Wait Time &gt; 1 min → Rider Cancels.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C11B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lnSpc>
                          <a:spcPts val="1530"/>
                        </a:lnSpc>
                        <a:buNone/>
                      </a:pPr>
                      <a:r>
                        <a:rPr lang="en-US" sz="1125" spc="-11" kern="0" dirty="0">
                          <a:solidFill>
                            <a:srgbClr val="000000">
                              <a:alpha val="99000"/>
                            </a:srgbClr>
                          </a:solidFill>
                          <a:latin typeface="Inter" pitchFamily="34" charset="0"/>
                          <a:ea typeface="Inter" pitchFamily="34" charset="-122"/>
                          <a:cs typeface="Inter" pitchFamily="34" charset="-120"/>
                        </a:rPr>
                        <a:t>Genuine Protection: If the Captain hasn't moved towards the pickup, or the Rider-Captain chat history shows a legitimate reason (e.g., Captain reports vehicle breakdown), the penalty is waived or reduced.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C11B"/>
                    </a:solidFill>
                  </a:tcPr>
                </a:tc>
              </a:tr>
              <a:tr h="1362075">
                <a:tc>
                  <a:txBody>
                    <a:bodyPr/>
                    <a:lstStyle/>
                    <a:p>
                      <a:pPr algn="l" indent="0" marL="0">
                        <a:lnSpc>
                          <a:spcPts val="1530"/>
                        </a:lnSpc>
                        <a:buNone/>
                      </a:pPr>
                      <a:r>
                        <a:rPr lang="en-US" sz="1125" spc="-11" kern="0" dirty="0">
                          <a:solidFill>
                            <a:srgbClr val="000000">
                              <a:alpha val="99000"/>
                            </a:srgbClr>
                          </a:solidFill>
                          <a:latin typeface="Inter" pitchFamily="34" charset="0"/>
                          <a:ea typeface="Inter" pitchFamily="34" charset="-122"/>
                          <a:cs typeface="Inter" pitchFamily="34" charset="-120"/>
                        </a:rPr>
                        <a:t>2. Post-Cancellation Nudge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C11B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lnSpc>
                          <a:spcPts val="1530"/>
                        </a:lnSpc>
                        <a:buNone/>
                      </a:pPr>
                      <a:r>
                        <a:rPr lang="en-US" sz="1125" spc="-11" kern="0" dirty="0">
                          <a:solidFill>
                            <a:srgbClr val="000000">
                              <a:alpha val="99000"/>
                            </a:srgbClr>
                          </a:solidFill>
                          <a:latin typeface="Inter" pitchFamily="34" charset="0"/>
                          <a:ea typeface="Inter" pitchFamily="34" charset="-122"/>
                          <a:cs typeface="Inter" pitchFamily="34" charset="-120"/>
                        </a:rPr>
                        <a:t>UI Change: Immediately after the rider cancels (in the high-risk scenario), the app presents a micro-survey: "Did your Captain ask you to cancel this trip?" with a simple Yes/No.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C11B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lnSpc>
                          <a:spcPts val="1530"/>
                        </a:lnSpc>
                        <a:buNone/>
                      </a:pPr>
                      <a:r>
                        <a:rPr lang="en-US" sz="1125" spc="-11" kern="0" dirty="0">
                          <a:solidFill>
                            <a:srgbClr val="000000">
                              <a:alpha val="99000"/>
                            </a:srgbClr>
                          </a:solidFill>
                          <a:latin typeface="Inter" pitchFamily="34" charset="0"/>
                          <a:ea typeface="Inter" pitchFamily="34" charset="-122"/>
                          <a:cs typeface="Inter" pitchFamily="34" charset="-120"/>
                        </a:rPr>
                        <a:t>Genuine Protection: This feedback loop only penalizes the Captain further if multiple riders confirm coercion. Genuine riders who cancel for personal reasons (e.g., change of plans) will not trigger the penalty further.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C11B"/>
                    </a:solidFill>
                  </a:tcPr>
                </a:tc>
              </a:tr>
              <a:tr h="1166813">
                <a:tc>
                  <a:txBody>
                    <a:bodyPr/>
                    <a:lstStyle/>
                    <a:p>
                      <a:pPr algn="l" indent="0" marL="0">
                        <a:lnSpc>
                          <a:spcPts val="1530"/>
                        </a:lnSpc>
                        <a:buNone/>
                      </a:pPr>
                      <a:r>
                        <a:rPr lang="en-US" sz="1125" spc="-11" kern="0" dirty="0">
                          <a:solidFill>
                            <a:srgbClr val="000000">
                              <a:alpha val="99000"/>
                            </a:srgbClr>
                          </a:solidFill>
                          <a:latin typeface="Inter" pitchFamily="34" charset="0"/>
                          <a:ea typeface="Inter" pitchFamily="34" charset="-122"/>
                          <a:cs typeface="Inter" pitchFamily="34" charset="-120"/>
                        </a:rPr>
                        <a:t>3. Safety Re-Engagement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C11B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lnSpc>
                          <a:spcPts val="1530"/>
                        </a:lnSpc>
                        <a:buNone/>
                      </a:pPr>
                      <a:r>
                        <a:rPr lang="en-US" sz="1125" spc="-11" kern="0" dirty="0">
                          <a:solidFill>
                            <a:srgbClr val="000000">
                              <a:alpha val="99000"/>
                            </a:srgbClr>
                          </a:solidFill>
                          <a:latin typeface="Inter" pitchFamily="34" charset="0"/>
                          <a:ea typeface="Inter" pitchFamily="34" charset="-122"/>
                          <a:cs typeface="Inter" pitchFamily="34" charset="-120"/>
                        </a:rPr>
                        <a:t>UI Change: If the cancellation occurs at the pickup location, the app should immediately prompt the rider: "Safety Alert: Would you like to share the ride details with a trusted contact?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C11B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lnSpc>
                          <a:spcPts val="1530"/>
                        </a:lnSpc>
                        <a:buNone/>
                      </a:pPr>
                      <a:r>
                        <a:rPr lang="en-US" sz="1125" spc="-11" kern="0" dirty="0">
                          <a:solidFill>
                            <a:srgbClr val="000000">
                              <a:alpha val="99000"/>
                            </a:srgbClr>
                          </a:solidFill>
                          <a:latin typeface="Inter" pitchFamily="34" charset="0"/>
                          <a:ea typeface="Inter" pitchFamily="34" charset="-122"/>
                          <a:cs typeface="Inter" pitchFamily="34" charset="-120"/>
                        </a:rPr>
                        <a:t>This is a safety feature, not a penalty, ensuring the platform fulfills its duty of care even if the transaction is technically 'canceled.'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C11B"/>
                    </a:solidFill>
                  </a:tcPr>
                </a:tc>
              </a:tr>
            </a:tbl>
          </a:graphicData>
        </a:graphic>
      </p:graphicFrame>
      <p:sp>
        <p:nvSpPr>
          <p:cNvPr id="4" name="Text 1"/>
          <p:cNvSpPr/>
          <p:nvPr/>
        </p:nvSpPr>
        <p:spPr>
          <a:xfrm>
            <a:off x="95250" y="119063"/>
            <a:ext cx="5191125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Changes to Combat Captain-Coerced Cancellations</a:t>
            </a:r>
            <a:endParaRPr lang="en-US" sz="1350" dirty="0"/>
          </a:p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Divyas Problem</a:t>
            </a:r>
            <a:endParaRPr lang="en-US" sz="13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3C1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958263" y="4914900"/>
            <a:ext cx="566738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5</a:t>
            </a:r>
            <a:endParaRPr lang="en-US" sz="1350" dirty="0"/>
          </a:p>
        </p:txBody>
      </p:sp>
      <p:sp>
        <p:nvSpPr>
          <p:cNvPr id="3" name="Text 1"/>
          <p:cNvSpPr/>
          <p:nvPr/>
        </p:nvSpPr>
        <p:spPr>
          <a:xfrm>
            <a:off x="114300" y="0"/>
            <a:ext cx="5438775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Changes to Combat Captain-Initiated Cancellations </a:t>
            </a:r>
            <a:endParaRPr lang="en-US" sz="1350" dirty="0"/>
          </a:p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Shivams Problem </a:t>
            </a:r>
            <a:endParaRPr lang="en-US" sz="1350" dirty="0"/>
          </a:p>
        </p:txBody>
      </p:sp>
      <p:graphicFrame>
        <p:nvGraphicFramePr>
          <p:cNvPr id="6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19050" y="457200"/>
          <a:ext cx="9048750" cy="4338638"/>
        </p:xfrm>
        <a:graphic>
          <a:graphicData uri="http://schemas.openxmlformats.org/drawingml/2006/table">
            <a:tbl>
              <a:tblPr/>
              <a:tblGrid>
                <a:gridCol w="3152775"/>
                <a:gridCol w="2947988"/>
                <a:gridCol w="2947988"/>
              </a:tblGrid>
              <a:tr h="621506">
                <a:tc>
                  <a:txBody>
                    <a:bodyPr/>
                    <a:lstStyle/>
                    <a:p>
                      <a:pPr algn="l" indent="0" marL="0">
                        <a:lnSpc>
                          <a:spcPts val="1206"/>
                        </a:lnSpc>
                        <a:buNone/>
                      </a:pPr>
                      <a:r>
                        <a:rPr lang="en-US" sz="900" spc="-5" kern="0" dirty="0">
                          <a:solidFill>
                            <a:srgbClr val="000000">
                              <a:alpha val="99000"/>
                            </a:srgbClr>
                          </a:solidFill>
                          <a:latin typeface="Inter" pitchFamily="34" charset="0"/>
                          <a:ea typeface="Inter" pitchFamily="34" charset="-122"/>
                          <a:cs typeface="Inter" pitchFamily="34" charset="-120"/>
                        </a:rPr>
                        <a:t>Mechanism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C11B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lnSpc>
                          <a:spcPts val="1206"/>
                        </a:lnSpc>
                        <a:buNone/>
                      </a:pPr>
                      <a:r>
                        <a:rPr lang="en-US" sz="900" spc="-5" kern="0" dirty="0">
                          <a:solidFill>
                            <a:srgbClr val="000000">
                              <a:alpha val="99000"/>
                            </a:srgbClr>
                          </a:solidFill>
                          <a:latin typeface="Inter" pitchFamily="34" charset="0"/>
                          <a:ea typeface="Inter" pitchFamily="34" charset="-122"/>
                          <a:cs typeface="Inter" pitchFamily="34" charset="-120"/>
                        </a:rPr>
                        <a:t>App Change / </a:t>
                      </a:r>
                      <a:pPr algn="l" indent="0" marL="0">
                        <a:lnSpc>
                          <a:spcPts val="1206"/>
                        </a:lnSpc>
                        <a:buNone/>
                      </a:pPr>
                      <a:r>
                        <a:rPr lang="en-US" sz="900" spc="-5" kern="0" dirty="0">
                          <a:solidFill>
                            <a:srgbClr val="000000">
                              <a:alpha val="99000"/>
                            </a:srgbClr>
                          </a:solidFill>
                          <a:latin typeface="Inter" pitchFamily="34" charset="0"/>
                          <a:ea typeface="Inter" pitchFamily="34" charset="-122"/>
                          <a:cs typeface="Inter" pitchFamily="34" charset="-120"/>
                        </a:rPr>
                        <a:t>Logic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C11B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lnSpc>
                          <a:spcPts val="1206"/>
                        </a:lnSpc>
                        <a:buNone/>
                      </a:pPr>
                      <a:r>
                        <a:rPr lang="en-US" sz="900" spc="-5" kern="0" dirty="0">
                          <a:solidFill>
                            <a:srgbClr val="000000">
                              <a:alpha val="99000"/>
                            </a:srgbClr>
                          </a:solidFill>
                          <a:latin typeface="Inter" pitchFamily="34" charset="0"/>
                          <a:ea typeface="Inter" pitchFamily="34" charset="-122"/>
                          <a:cs typeface="Inter" pitchFamily="34" charset="-120"/>
                        </a:rPr>
                        <a:t>Protecting Genuine Cancellations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C11B"/>
                    </a:solidFill>
                  </a:tcPr>
                </a:tc>
              </a:tr>
              <a:tr h="1340644">
                <a:tc>
                  <a:txBody>
                    <a:bodyPr/>
                    <a:lstStyle/>
                    <a:p>
                      <a:pPr algn="l" indent="0" marL="0">
                        <a:lnSpc>
                          <a:spcPts val="1206"/>
                        </a:lnSpc>
                        <a:buNone/>
                      </a:pPr>
                      <a:r>
                        <a:rPr lang="en-US" sz="900" spc="-5" kern="0" dirty="0">
                          <a:solidFill>
                            <a:srgbClr val="000000">
                              <a:alpha val="99000"/>
                            </a:srgbClr>
                          </a:solidFill>
                          <a:latin typeface="Inter" pitchFamily="34" charset="0"/>
                          <a:ea typeface="Inter" pitchFamily="34" charset="-122"/>
                          <a:cs typeface="Inter" pitchFamily="34" charset="-120"/>
                        </a:rPr>
                        <a:t>1. Prioritization Weight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C11B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lnSpc>
                          <a:spcPts val="1206"/>
                        </a:lnSpc>
                        <a:buNone/>
                      </a:pPr>
                      <a:r>
                        <a:rPr lang="en-US" sz="900" spc="-5" kern="0" dirty="0">
                          <a:solidFill>
                            <a:srgbClr val="000000">
                              <a:alpha val="99000"/>
                            </a:srgbClr>
                          </a:solidFill>
                          <a:latin typeface="Inter" pitchFamily="34" charset="0"/>
                          <a:ea typeface="Inter" pitchFamily="34" charset="-122"/>
                          <a:cs typeface="Inter" pitchFamily="34" charset="-120"/>
                        </a:rPr>
                        <a:t>Matching Algorithm Change: Captains with a higher TrustScore get priority matching to lucrative or high-value long rides (like the airport trip Shivam needed).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C11B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lnSpc>
                          <a:spcPts val="1206"/>
                        </a:lnSpc>
                        <a:buNone/>
                      </a:pPr>
                      <a:r>
                        <a:rPr lang="en-US" sz="900" spc="-5" kern="0" dirty="0">
                          <a:solidFill>
                            <a:srgbClr val="000000">
                              <a:alpha val="99000"/>
                            </a:srgbClr>
                          </a:solidFill>
                          <a:latin typeface="Inter" pitchFamily="34" charset="0"/>
                          <a:ea typeface="Inter" pitchFamily="34" charset="-122"/>
                          <a:cs typeface="Inter" pitchFamily="34" charset="-120"/>
                        </a:rPr>
                        <a:t>Genuine Protection: A genuine cancellation (e.g., sudden illness) is weighted less severely than a cancellation based on a confirmed, trackable event (e.g., Captain stopping short of pickup and canceling). The score should be resilient to rare, valid cancellations.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C11B"/>
                    </a:solidFill>
                  </a:tcPr>
                </a:tc>
              </a:tr>
              <a:tr h="1188244">
                <a:tc>
                  <a:txBody>
                    <a:bodyPr/>
                    <a:lstStyle/>
                    <a:p>
                      <a:pPr algn="l" indent="0" marL="0">
                        <a:lnSpc>
                          <a:spcPts val="1206"/>
                        </a:lnSpc>
                        <a:buNone/>
                      </a:pPr>
                      <a:r>
                        <a:rPr lang="en-US" sz="900" spc="-5" kern="0" dirty="0">
                          <a:solidFill>
                            <a:srgbClr val="000000">
                              <a:alpha val="99000"/>
                            </a:srgbClr>
                          </a:solidFill>
                          <a:latin typeface="Inter" pitchFamily="34" charset="0"/>
                          <a:ea typeface="Inter" pitchFamily="34" charset="-122"/>
                          <a:cs typeface="Inter" pitchFamily="34" charset="-120"/>
                        </a:rPr>
                        <a:t>2. Acceptance/Completion KPI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C11B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lnSpc>
                          <a:spcPts val="1206"/>
                        </a:lnSpc>
                        <a:buNone/>
                      </a:pPr>
                      <a:r>
                        <a:rPr lang="en-US" sz="900" spc="-5" kern="0" dirty="0">
                          <a:solidFill>
                            <a:srgbClr val="000000">
                              <a:alpha val="99000"/>
                            </a:srgbClr>
                          </a:solidFill>
                          <a:latin typeface="Inter" pitchFamily="34" charset="0"/>
                          <a:ea typeface="Inter" pitchFamily="34" charset="-122"/>
                          <a:cs typeface="Inter" pitchFamily="34" charset="-120"/>
                        </a:rPr>
                        <a:t>TrustScore Metric: Ride Completion Rate (Post-Acceptance) and Acceptance Rate are the core inputs. Penalize cancellations that occur after t=5 minutes of accepting the ride (the window where a Captain might be fishing for a better offer).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C11B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lnSpc>
                          <a:spcPts val="1206"/>
                        </a:lnSpc>
                        <a:buNone/>
                      </a:pPr>
                      <a:r>
                        <a:rPr lang="en-US" sz="900" spc="-5" kern="0" dirty="0">
                          <a:solidFill>
                            <a:srgbClr val="000000">
                              <a:alpha val="99000"/>
                            </a:srgbClr>
                          </a:solidFill>
                          <a:latin typeface="Inter" pitchFamily="34" charset="0"/>
                          <a:ea typeface="Inter" pitchFamily="34" charset="-122"/>
                          <a:cs typeface="Inter" pitchFamily="34" charset="-120"/>
                        </a:rPr>
                        <a:t>Genuine Protection: The penalty should be minimal or zero for cancellations made immediately after acceptance (t &lt; 1 min), allowing the Captain to correct for genuine, unavoidable errors (e.g., misreading the map, sudden traffic).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C11B"/>
                    </a:solidFill>
                  </a:tcPr>
                </a:tc>
              </a:tr>
              <a:tr h="1188244">
                <a:tc>
                  <a:txBody>
                    <a:bodyPr/>
                    <a:lstStyle/>
                    <a:p>
                      <a:pPr algn="l" indent="0" marL="0">
                        <a:lnSpc>
                          <a:spcPts val="1206"/>
                        </a:lnSpc>
                        <a:buNone/>
                      </a:pPr>
                      <a:r>
                        <a:rPr lang="en-US" sz="900" spc="-5" kern="0" dirty="0">
                          <a:solidFill>
                            <a:srgbClr val="000000">
                              <a:alpha val="99000"/>
                            </a:srgbClr>
                          </a:solidFill>
                          <a:latin typeface="Inter" pitchFamily="34" charset="0"/>
                          <a:ea typeface="Inter" pitchFamily="34" charset="-122"/>
                          <a:cs typeface="Inter" pitchFamily="34" charset="-120"/>
                        </a:rPr>
                        <a:t>3. Financial Nudge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C11B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lnSpc>
                          <a:spcPts val="1206"/>
                        </a:lnSpc>
                        <a:buNone/>
                      </a:pPr>
                      <a:r>
                        <a:rPr lang="en-US" sz="900" spc="-5" kern="0" dirty="0">
                          <a:solidFill>
                            <a:srgbClr val="000000">
                              <a:alpha val="99000"/>
                            </a:srgbClr>
                          </a:solidFill>
                          <a:latin typeface="Inter" pitchFamily="34" charset="0"/>
                          <a:ea typeface="Inter" pitchFamily="34" charset="-122"/>
                          <a:cs typeface="Inter" pitchFamily="34" charset="-120"/>
                        </a:rPr>
                        <a:t>UI Change (Driver App): When a Captain navigates to the 'Cancel' screen, display a small pop-up: "Cancelling this ride will decrease your TrustScore by X, potentially costing you Y in priority earnings next week."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C11B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lnSpc>
                          <a:spcPts val="1206"/>
                        </a:lnSpc>
                        <a:buNone/>
                      </a:pPr>
                      <a:r>
                        <a:rPr lang="en-US" sz="900" spc="-5" kern="0" dirty="0">
                          <a:solidFill>
                            <a:srgbClr val="000000">
                              <a:alpha val="99000"/>
                            </a:srgbClr>
                          </a:solidFill>
                          <a:latin typeface="Inter" pitchFamily="34" charset="0"/>
                          <a:ea typeface="Inter" pitchFamily="34" charset="-122"/>
                          <a:cs typeface="Inter" pitchFamily="34" charset="-120"/>
                        </a:rPr>
                        <a:t>Genuine Protection: This only appears on the cancel screen, giving the Captain a final, transparent warning about the value of their reliability score before they act.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C11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3C1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958263" y="4914900"/>
            <a:ext cx="566738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6</a:t>
            </a:r>
            <a:endParaRPr lang="en-US" sz="1350" dirty="0"/>
          </a:p>
        </p:txBody>
      </p:sp>
      <p:sp>
        <p:nvSpPr>
          <p:cNvPr id="3" name="Text 1"/>
          <p:cNvSpPr/>
          <p:nvPr/>
        </p:nvSpPr>
        <p:spPr>
          <a:xfrm>
            <a:off x="147638" y="109538"/>
            <a:ext cx="4252913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Key Metrics and A/B Test Plan -</a:t>
            </a:r>
            <a:endParaRPr lang="en-US" sz="1350" dirty="0"/>
          </a:p>
        </p:txBody>
      </p:sp>
      <p:sp>
        <p:nvSpPr>
          <p:cNvPr id="4" name="Text 2"/>
          <p:cNvSpPr/>
          <p:nvPr/>
        </p:nvSpPr>
        <p:spPr>
          <a:xfrm>
            <a:off x="147638" y="490538"/>
            <a:ext cx="7286625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success of this feature set will be measured through a clear hierarchy of metrics.</a:t>
            </a:r>
            <a:endParaRPr lang="en-US" sz="1350" dirty="0"/>
          </a:p>
        </p:txBody>
      </p:sp>
      <p:sp>
        <p:nvSpPr>
          <p:cNvPr id="5" name="Text 3"/>
          <p:cNvSpPr/>
          <p:nvPr/>
        </p:nvSpPr>
        <p:spPr>
          <a:xfrm>
            <a:off x="147638" y="757238"/>
            <a:ext cx="3476625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Success Metrics (Lagging Indicators)</a:t>
            </a:r>
            <a:endParaRPr lang="en-US" sz="1350" dirty="0"/>
          </a:p>
        </p:txBody>
      </p:sp>
      <p:graphicFrame>
        <p:nvGraphicFramePr>
          <p:cNvPr id="7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147638" y="1090613"/>
          <a:ext cx="4424363" cy="2728913"/>
        </p:xfrm>
        <a:graphic>
          <a:graphicData uri="http://schemas.openxmlformats.org/drawingml/2006/table">
            <a:tbl>
              <a:tblPr/>
              <a:tblGrid>
                <a:gridCol w="1700742"/>
                <a:gridCol w="1022878"/>
                <a:gridCol w="1700742"/>
              </a:tblGrid>
              <a:tr h="366713">
                <a:tc>
                  <a:txBody>
                    <a:bodyPr/>
                    <a:lstStyle/>
                    <a:p>
                      <a:pPr algn="l" indent="0" marL="0">
                        <a:lnSpc>
                          <a:spcPts val="1206"/>
                        </a:lnSpc>
                        <a:buNone/>
                      </a:pPr>
                      <a:r>
                        <a:rPr lang="en-US" sz="900" spc="-5" kern="0" dirty="0">
                          <a:solidFill>
                            <a:srgbClr val="000000">
                              <a:alpha val="99000"/>
                            </a:srgbClr>
                          </a:solidFill>
                          <a:latin typeface="Inter" pitchFamily="34" charset="0"/>
                          <a:ea typeface="Inter" pitchFamily="34" charset="-122"/>
                          <a:cs typeface="Inter" pitchFamily="34" charset="-120"/>
                        </a:rPr>
                        <a:t>Metric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C11B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lnSpc>
                          <a:spcPts val="1206"/>
                        </a:lnSpc>
                        <a:buNone/>
                      </a:pPr>
                      <a:r>
                        <a:rPr lang="en-US" sz="900" spc="-5" kern="0" dirty="0">
                          <a:solidFill>
                            <a:srgbClr val="000000">
                              <a:alpha val="99000"/>
                            </a:srgbClr>
                          </a:solidFill>
                          <a:latin typeface="Inter" pitchFamily="34" charset="0"/>
                          <a:ea typeface="Inter" pitchFamily="34" charset="-122"/>
                          <a:cs typeface="Inter" pitchFamily="34" charset="-120"/>
                        </a:rPr>
                        <a:t>Goal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C11B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lnSpc>
                          <a:spcPts val="1206"/>
                        </a:lnSpc>
                        <a:buNone/>
                      </a:pPr>
                      <a:r>
                        <a:rPr lang="en-US" sz="900" spc="-5" kern="0" dirty="0">
                          <a:solidFill>
                            <a:srgbClr val="000000">
                              <a:alpha val="99000"/>
                            </a:srgbClr>
                          </a:solidFill>
                          <a:latin typeface="Inter" pitchFamily="34" charset="0"/>
                          <a:ea typeface="Inter" pitchFamily="34" charset="-122"/>
                          <a:cs typeface="Inter" pitchFamily="34" charset="-120"/>
                        </a:rPr>
                        <a:t>Rationale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C11B"/>
                    </a:solidFill>
                  </a:tcPr>
                </a:tc>
              </a:tr>
              <a:tr h="823913">
                <a:tc>
                  <a:txBody>
                    <a:bodyPr/>
                    <a:lstStyle/>
                    <a:p>
                      <a:pPr algn="l" indent="0" marL="0">
                        <a:lnSpc>
                          <a:spcPts val="1206"/>
                        </a:lnSpc>
                        <a:buNone/>
                      </a:pPr>
                      <a:r>
                        <a:rPr lang="en-US" sz="900" spc="-5" kern="0" dirty="0">
                          <a:solidFill>
                            <a:srgbClr val="000000">
                              <a:alpha val="99000"/>
                            </a:srgbClr>
                          </a:solidFill>
                          <a:latin typeface="Inter" pitchFamily="34" charset="0"/>
                          <a:ea typeface="Inter" pitchFamily="34" charset="-122"/>
                          <a:cs typeface="Inter" pitchFamily="34" charset="-120"/>
                        </a:rPr>
                        <a:t>1. Post-Pickup Rider Cancel Rate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C11B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lnSpc>
                          <a:spcPts val="1206"/>
                        </a:lnSpc>
                        <a:buNone/>
                      </a:pPr>
                      <a:r>
                        <a:rPr lang="en-US" sz="900" spc="-5" kern="0" dirty="0">
                          <a:solidFill>
                            <a:srgbClr val="000000">
                              <a:alpha val="99000"/>
                            </a:srgbClr>
                          </a:solidFill>
                          <a:latin typeface="Inter" pitchFamily="34" charset="0"/>
                          <a:ea typeface="Inter" pitchFamily="34" charset="-122"/>
                          <a:cs typeface="Inter" pitchFamily="34" charset="-120"/>
                        </a:rPr>
                        <a:t>↓30%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C11B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lnSpc>
                          <a:spcPts val="1206"/>
                        </a:lnSpc>
                        <a:buNone/>
                      </a:pPr>
                      <a:r>
                        <a:rPr lang="en-US" sz="900" spc="-5" kern="0" dirty="0">
                          <a:solidFill>
                            <a:srgbClr val="000000">
                              <a:alpha val="99000"/>
                            </a:srgbClr>
                          </a:solidFill>
                          <a:latin typeface="Inter" pitchFamily="34" charset="0"/>
                          <a:ea typeface="Inter" pitchFamily="34" charset="-122"/>
                          <a:cs typeface="Inter" pitchFamily="34" charset="-120"/>
                        </a:rPr>
                        <a:t>Measures the impact of the Smart-Cancel Shield on fraudulent commission elimination.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C11B"/>
                    </a:solidFill>
                  </a:tcPr>
                </a:tc>
              </a:tr>
              <a:tr h="671513">
                <a:tc>
                  <a:txBody>
                    <a:bodyPr/>
                    <a:lstStyle/>
                    <a:p>
                      <a:pPr algn="l" indent="0" marL="0">
                        <a:lnSpc>
                          <a:spcPts val="1206"/>
                        </a:lnSpc>
                        <a:buNone/>
                      </a:pPr>
                      <a:r>
                        <a:rPr lang="en-US" sz="900" spc="-5" kern="0" dirty="0">
                          <a:solidFill>
                            <a:srgbClr val="000000">
                              <a:alpha val="99000"/>
                            </a:srgbClr>
                          </a:solidFill>
                          <a:latin typeface="Inter" pitchFamily="34" charset="0"/>
                          <a:ea typeface="Inter" pitchFamily="34" charset="-122"/>
                          <a:cs typeface="Inter" pitchFamily="34" charset="-120"/>
                        </a:rPr>
                        <a:t>2. Captain-Initiated Mid-Wait Cancel Rate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C11B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lnSpc>
                          <a:spcPts val="1206"/>
                        </a:lnSpc>
                        <a:buNone/>
                      </a:pPr>
                      <a:r>
                        <a:rPr lang="en-US" sz="900" spc="-5" kern="0" dirty="0">
                          <a:solidFill>
                            <a:srgbClr val="000000">
                              <a:alpha val="99000"/>
                            </a:srgbClr>
                          </a:solidFill>
                          <a:latin typeface="Inter" pitchFamily="34" charset="0"/>
                          <a:ea typeface="Inter" pitchFamily="34" charset="-122"/>
                          <a:cs typeface="Inter" pitchFamily="34" charset="-120"/>
                        </a:rPr>
                        <a:t>↓15%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C11B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lnSpc>
                          <a:spcPts val="1206"/>
                        </a:lnSpc>
                        <a:buNone/>
                      </a:pPr>
                      <a:r>
                        <a:rPr lang="en-US" sz="900" spc="-5" kern="0" dirty="0">
                          <a:solidFill>
                            <a:srgbClr val="000000">
                              <a:alpha val="99000"/>
                            </a:srgbClr>
                          </a:solidFill>
                          <a:latin typeface="Inter" pitchFamily="34" charset="0"/>
                          <a:ea typeface="Inter" pitchFamily="34" charset="-122"/>
                          <a:cs typeface="Inter" pitchFamily="34" charset="-120"/>
                        </a:rPr>
                        <a:t>Measures the impact of the TrustScore incentive on unreliability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C11B"/>
                    </a:solidFill>
                  </a:tcPr>
                </a:tc>
              </a:tr>
              <a:tr h="866775">
                <a:tc>
                  <a:txBody>
                    <a:bodyPr/>
                    <a:lstStyle/>
                    <a:p>
                      <a:pPr algn="l" indent="0" marL="0">
                        <a:lnSpc>
                          <a:spcPts val="1206"/>
                        </a:lnSpc>
                        <a:buNone/>
                      </a:pPr>
                      <a:r>
                        <a:rPr lang="en-US" sz="900" spc="-5" kern="0" dirty="0">
                          <a:solidFill>
                            <a:srgbClr val="000000">
                              <a:alpha val="99000"/>
                            </a:srgbClr>
                          </a:solidFill>
                          <a:latin typeface="Inter" pitchFamily="34" charset="0"/>
                          <a:ea typeface="Inter" pitchFamily="34" charset="-122"/>
                          <a:cs typeface="Inter" pitchFamily="34" charset="-120"/>
                        </a:rPr>
                        <a:t>3. Overall Ride Completion Rate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C11B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lnSpc>
                          <a:spcPts val="1206"/>
                        </a:lnSpc>
                        <a:buNone/>
                      </a:pPr>
                      <a:r>
                        <a:rPr lang="en-US" sz="900" spc="-5" kern="0" dirty="0">
                          <a:solidFill>
                            <a:srgbClr val="000000">
                              <a:alpha val="99000"/>
                            </a:srgbClr>
                          </a:solidFill>
                          <a:latin typeface="Inter" pitchFamily="34" charset="0"/>
                          <a:ea typeface="Inter" pitchFamily="34" charset="-122"/>
                          <a:cs typeface="Inter" pitchFamily="34" charset="-120"/>
                        </a:rPr>
                        <a:t>↑ (Absolute Value)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C11B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lnSpc>
                          <a:spcPts val="1206"/>
                        </a:lnSpc>
                        <a:buNone/>
                      </a:pPr>
                      <a:r>
                        <a:rPr lang="en-US" sz="900" spc="-5" kern="0" dirty="0">
                          <a:solidFill>
                            <a:srgbClr val="000000">
                              <a:alpha val="99000"/>
                            </a:srgbClr>
                          </a:solidFill>
                          <a:latin typeface="Inter" pitchFamily="34" charset="0"/>
                          <a:ea typeface="Inter" pitchFamily="34" charset="-122"/>
                          <a:cs typeface="Inter" pitchFamily="34" charset="-120"/>
                        </a:rPr>
                        <a:t>The North Star validation: ensuring both features increase the ultimate success of a booked ride.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C11B"/>
                    </a:solidFill>
                  </a:tcPr>
                </a:tc>
              </a:tr>
            </a:tbl>
          </a:graphicData>
        </a:graphic>
      </p:graphicFrame>
      <p:sp>
        <p:nvSpPr>
          <p:cNvPr id="7" name="Text 4"/>
          <p:cNvSpPr/>
          <p:nvPr/>
        </p:nvSpPr>
        <p:spPr>
          <a:xfrm>
            <a:off x="4905375" y="757238"/>
            <a:ext cx="413385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Leading/Input Metrics (Actionable Indicators)</a:t>
            </a:r>
            <a:endParaRPr lang="en-US" sz="1350" dirty="0"/>
          </a:p>
        </p:txBody>
      </p:sp>
      <p:graphicFrame>
        <p:nvGraphicFramePr>
          <p:cNvPr id="13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810125" y="1076325"/>
          <a:ext cx="4205288" cy="2743200"/>
        </p:xfrm>
        <a:graphic>
          <a:graphicData uri="http://schemas.openxmlformats.org/drawingml/2006/table">
            <a:tbl>
              <a:tblPr/>
              <a:tblGrid>
                <a:gridCol w="1401763"/>
                <a:gridCol w="1401763"/>
                <a:gridCol w="1401763"/>
              </a:tblGrid>
              <a:tr h="342900">
                <a:tc>
                  <a:txBody>
                    <a:bodyPr/>
                    <a:lstStyle/>
                    <a:p>
                      <a:pPr algn="l" indent="0" marL="0">
                        <a:lnSpc>
                          <a:spcPts val="1206"/>
                        </a:lnSpc>
                        <a:buNone/>
                      </a:pPr>
                      <a:r>
                        <a:rPr lang="en-US" sz="900" spc="-5" kern="0" dirty="0">
                          <a:solidFill>
                            <a:srgbClr val="000000">
                              <a:alpha val="99000"/>
                            </a:srgbClr>
                          </a:solidFill>
                          <a:latin typeface="Inter" pitchFamily="34" charset="0"/>
                          <a:ea typeface="Inter" pitchFamily="34" charset="-122"/>
                          <a:cs typeface="Inter" pitchFamily="34" charset="-120"/>
                        </a:rPr>
                        <a:t>Metric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C11B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lnSpc>
                          <a:spcPts val="1206"/>
                        </a:lnSpc>
                        <a:buNone/>
                      </a:pPr>
                      <a:r>
                        <a:rPr lang="en-US" sz="900" spc="-5" kern="0" dirty="0">
                          <a:solidFill>
                            <a:srgbClr val="000000">
                              <a:alpha val="99000"/>
                            </a:srgbClr>
                          </a:solidFill>
                          <a:latin typeface="Inter" pitchFamily="34" charset="0"/>
                          <a:ea typeface="Inter" pitchFamily="34" charset="-122"/>
                          <a:cs typeface="Inter" pitchFamily="34" charset="-120"/>
                        </a:rPr>
                        <a:t>Feature Driver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C11B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lnSpc>
                          <a:spcPts val="1206"/>
                        </a:lnSpc>
                        <a:buNone/>
                      </a:pPr>
                      <a:r>
                        <a:rPr lang="en-US" sz="900" spc="-5" kern="0" dirty="0">
                          <a:solidFill>
                            <a:srgbClr val="000000">
                              <a:alpha val="99000"/>
                            </a:srgbClr>
                          </a:solidFill>
                          <a:latin typeface="Inter" pitchFamily="34" charset="0"/>
                          <a:ea typeface="Inter" pitchFamily="34" charset="-122"/>
                          <a:cs typeface="Inter" pitchFamily="34" charset="-120"/>
                        </a:rPr>
                        <a:t>Rationale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C11B"/>
                    </a:solidFill>
                  </a:tcPr>
                </a:tc>
              </a:tr>
              <a:tr h="800100">
                <a:tc>
                  <a:txBody>
                    <a:bodyPr/>
                    <a:lstStyle/>
                    <a:p>
                      <a:pPr algn="l" indent="0" marL="0">
                        <a:lnSpc>
                          <a:spcPts val="1206"/>
                        </a:lnSpc>
                        <a:buNone/>
                      </a:pPr>
                      <a:r>
                        <a:rPr lang="en-US" sz="900" spc="-5" kern="0" dirty="0">
                          <a:solidFill>
                            <a:srgbClr val="000000">
                              <a:alpha val="99000"/>
                            </a:srgbClr>
                          </a:solidFill>
                          <a:latin typeface="Inter" pitchFamily="34" charset="0"/>
                          <a:ea typeface="Inter" pitchFamily="34" charset="-122"/>
                          <a:cs typeface="Inter" pitchFamily="34" charset="-120"/>
                        </a:rPr>
                        <a:t>1. Captain TrustScore Distribution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C11B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lnSpc>
                          <a:spcPts val="1206"/>
                        </a:lnSpc>
                        <a:buNone/>
                      </a:pPr>
                      <a:r>
                        <a:rPr lang="en-US" sz="900" spc="-5" kern="0" dirty="0">
                          <a:solidFill>
                            <a:srgbClr val="000000">
                              <a:alpha val="99000"/>
                            </a:srgbClr>
                          </a:solidFill>
                          <a:latin typeface="Inter" pitchFamily="34" charset="0"/>
                          <a:ea typeface="Inter" pitchFamily="34" charset="-122"/>
                          <a:cs typeface="Inter" pitchFamily="34" charset="-120"/>
                        </a:rPr>
                        <a:t>TrustScore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C11B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lnSpc>
                          <a:spcPts val="1206"/>
                        </a:lnSpc>
                        <a:buNone/>
                      </a:pPr>
                      <a:r>
                        <a:rPr lang="en-US" sz="900" spc="-5" kern="0" dirty="0">
                          <a:solidFill>
                            <a:srgbClr val="000000">
                              <a:alpha val="99000"/>
                            </a:srgbClr>
                          </a:solidFill>
                          <a:latin typeface="Inter" pitchFamily="34" charset="0"/>
                          <a:ea typeface="Inter" pitchFamily="34" charset="-122"/>
                          <a:cs typeface="Inter" pitchFamily="34" charset="-120"/>
                        </a:rPr>
                        <a:t>Tracks how many Captains are moving into the rewarding tiers (e.g., above 90).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C11B"/>
                    </a:solidFill>
                  </a:tcPr>
                </a:tc>
              </a:tr>
              <a:tr h="800100">
                <a:tc>
                  <a:txBody>
                    <a:bodyPr/>
                    <a:lstStyle/>
                    <a:p>
                      <a:pPr algn="l" indent="0" marL="0">
                        <a:lnSpc>
                          <a:spcPts val="1206"/>
                        </a:lnSpc>
                        <a:buNone/>
                      </a:pPr>
                      <a:r>
                        <a:rPr lang="en-US" sz="900" spc="-5" kern="0" dirty="0">
                          <a:solidFill>
                            <a:srgbClr val="000000">
                              <a:alpha val="99000"/>
                            </a:srgbClr>
                          </a:solidFill>
                          <a:latin typeface="Inter" pitchFamily="34" charset="0"/>
                          <a:ea typeface="Inter" pitchFamily="34" charset="-122"/>
                          <a:cs typeface="Inter" pitchFamily="34" charset="-120"/>
                        </a:rPr>
                        <a:t>2. Coercion Feedback Rate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C11B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lnSpc>
                          <a:spcPts val="1206"/>
                        </a:lnSpc>
                        <a:buNone/>
                      </a:pPr>
                      <a:r>
                        <a:rPr lang="en-US" sz="900" spc="-5" kern="0" dirty="0">
                          <a:solidFill>
                            <a:srgbClr val="000000">
                              <a:alpha val="99000"/>
                            </a:srgbClr>
                          </a:solidFill>
                          <a:latin typeface="Inter" pitchFamily="34" charset="0"/>
                          <a:ea typeface="Inter" pitchFamily="34" charset="-122"/>
                          <a:cs typeface="Inter" pitchFamily="34" charset="-120"/>
                        </a:rPr>
                        <a:t>Smart-Cancel Shield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C11B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lnSpc>
                          <a:spcPts val="1206"/>
                        </a:lnSpc>
                        <a:buNone/>
                      </a:pPr>
                      <a:r>
                        <a:rPr lang="en-US" sz="900" spc="-5" kern="0" dirty="0">
                          <a:solidFill>
                            <a:srgbClr val="000000">
                              <a:alpha val="99000"/>
                            </a:srgbClr>
                          </a:solidFill>
                          <a:latin typeface="Inter" pitchFamily="34" charset="0"/>
                          <a:ea typeface="Inter" pitchFamily="34" charset="-122"/>
                          <a:cs typeface="Inter" pitchFamily="34" charset="-120"/>
                        </a:rPr>
                        <a:t>Monitors the frequency of "Yes, my Captain asked me to cancel" reports.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C11B"/>
                    </a:solidFill>
                  </a:tcPr>
                </a:tc>
              </a:tr>
              <a:tr h="800100">
                <a:tc>
                  <a:txBody>
                    <a:bodyPr/>
                    <a:lstStyle/>
                    <a:p>
                      <a:pPr algn="l" indent="0" marL="0">
                        <a:lnSpc>
                          <a:spcPts val="1206"/>
                        </a:lnSpc>
                        <a:buNone/>
                      </a:pPr>
                      <a:r>
                        <a:rPr lang="en-US" sz="900" spc="-5" kern="0" dirty="0">
                          <a:solidFill>
                            <a:srgbClr val="000000">
                              <a:alpha val="99000"/>
                            </a:srgbClr>
                          </a:solidFill>
                          <a:latin typeface="Inter" pitchFamily="34" charset="0"/>
                          <a:ea typeface="Inter" pitchFamily="34" charset="-122"/>
                          <a:cs typeface="Inter" pitchFamily="34" charset="-120"/>
                        </a:rPr>
                        <a:t>3. TrustScore-Adjusted Revenue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C11B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lnSpc>
                          <a:spcPts val="1206"/>
                        </a:lnSpc>
                        <a:buNone/>
                      </a:pPr>
                      <a:r>
                        <a:rPr lang="en-US" sz="900" spc="-5" kern="0" dirty="0">
                          <a:solidFill>
                            <a:srgbClr val="000000">
                              <a:alpha val="99000"/>
                            </a:srgbClr>
                          </a:solidFill>
                          <a:latin typeface="Inter" pitchFamily="34" charset="0"/>
                          <a:ea typeface="Inter" pitchFamily="34" charset="-122"/>
                          <a:cs typeface="Inter" pitchFamily="34" charset="-120"/>
                        </a:rPr>
                        <a:t>TrustScore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C11B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lnSpc>
                          <a:spcPts val="1206"/>
                        </a:lnSpc>
                        <a:buNone/>
                      </a:pPr>
                      <a:r>
                        <a:rPr lang="en-US" sz="900" spc="-5" kern="0" dirty="0">
                          <a:solidFill>
                            <a:srgbClr val="000000">
                              <a:alpha val="99000"/>
                            </a:srgbClr>
                          </a:solidFill>
                          <a:latin typeface="Inter" pitchFamily="34" charset="0"/>
                          <a:ea typeface="Inter" pitchFamily="34" charset="-122"/>
                          <a:cs typeface="Inter" pitchFamily="34" charset="-120"/>
                        </a:rPr>
                        <a:t>Confirms that high-scoring Captains are indeed completing more lucrative rides.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C11B"/>
                    </a:solidFill>
                  </a:tcPr>
                </a:tc>
              </a:tr>
            </a:tbl>
          </a:graphicData>
        </a:graphic>
      </p:graphicFrame>
      <p:sp>
        <p:nvSpPr>
          <p:cNvPr id="9" name="Text 5"/>
          <p:cNvSpPr/>
          <p:nvPr/>
        </p:nvSpPr>
        <p:spPr>
          <a:xfrm>
            <a:off x="147638" y="3886200"/>
            <a:ext cx="4014788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A/B Test Plan (Minimal Viable Product/MVP)</a:t>
            </a:r>
            <a:endParaRPr lang="en-US" sz="1350" dirty="0"/>
          </a:p>
        </p:txBody>
      </p:sp>
      <p:sp>
        <p:nvSpPr>
          <p:cNvPr id="10" name="Text 6"/>
          <p:cNvSpPr/>
          <p:nvPr/>
        </p:nvSpPr>
        <p:spPr>
          <a:xfrm>
            <a:off x="157163" y="4176712"/>
            <a:ext cx="9525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206"/>
              </a:lnSpc>
              <a:buNone/>
            </a:pPr>
            <a:r>
              <a:rPr lang="en-US" sz="900" spc="-5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features should be launched sequentially to isolate their effects:</a:t>
            </a:r>
            <a:endParaRPr lang="en-US" sz="900" dirty="0"/>
          </a:p>
          <a:p>
            <a:pPr algn="l" indent="0" marL="0">
              <a:lnSpc>
                <a:spcPts val="1206"/>
              </a:lnSpc>
              <a:buNone/>
            </a:pPr>
            <a:r>
              <a:rPr lang="en-US" sz="900" spc="-5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Phase 1 (MVP Focus): Launch only the Smart-Cancel Shield penalty logic on a small, high-churn segment of riders.</a:t>
            </a:r>
            <a:endParaRPr lang="en-US" sz="900" dirty="0"/>
          </a:p>
          <a:p>
            <a:pPr algn="l" indent="0" marL="0">
              <a:lnSpc>
                <a:spcPts val="1206"/>
              </a:lnSpc>
              <a:buNone/>
            </a:pPr>
            <a:r>
              <a:rPr lang="en-US" sz="900" spc="-5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Phase 2 (Incentive Test): Roll out the Captain TrustScore and Real-Time Warning to a control group of Captains and measure its impact on the Captain-Initiated Mid-Wait Cancel Rate </a:t>
            </a:r>
            <a:endParaRPr lang="en-US" sz="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2025-10-07T07:23:51Z</dcterms:created>
  <dcterms:modified xsi:type="dcterms:W3CDTF">2025-10-07T07:23:51Z</dcterms:modified>
</cp:coreProperties>
</file>