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FCA905-CD74-4D80-A978-D225FC149D7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353323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CA905-CD74-4D80-A978-D225FC149D7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183242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CA905-CD74-4D80-A978-D225FC149D7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240360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FCA905-CD74-4D80-A978-D225FC149D7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374872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CA905-CD74-4D80-A978-D225FC149D7D}" type="datetimeFigureOut">
              <a:rPr lang="en-US" smtClean="0"/>
              <a:t>6/24/2020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239603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FCA905-CD74-4D80-A978-D225FC149D7D}"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49458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FCA905-CD74-4D80-A978-D225FC149D7D}" type="datetimeFigureOut">
              <a:rPr lang="en-US" smtClean="0"/>
              <a:t>6/24/2020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424116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FCA905-CD74-4D80-A978-D225FC149D7D}" type="datetimeFigureOut">
              <a:rPr lang="en-US" smtClean="0"/>
              <a:t>6/24/2020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151911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CA905-CD74-4D80-A978-D225FC149D7D}" type="datetimeFigureOut">
              <a:rPr lang="en-US" smtClean="0"/>
              <a:t>6/24/2020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26728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CA905-CD74-4D80-A978-D225FC149D7D}"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1879534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FCA905-CD74-4D80-A978-D225FC149D7D}" type="datetimeFigureOut">
              <a:rPr lang="en-US" smtClean="0"/>
              <a:t>6/24/2020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A6184-3502-40C5-9DAC-C70EE508AD94}" type="slidenum">
              <a:rPr lang="en-US" smtClean="0"/>
              <a:t>‹#›</a:t>
            </a:fld>
            <a:endParaRPr lang="en-US"/>
          </a:p>
        </p:txBody>
      </p:sp>
    </p:spTree>
    <p:extLst>
      <p:ext uri="{BB962C8B-B14F-4D97-AF65-F5344CB8AC3E}">
        <p14:creationId xmlns:p14="http://schemas.microsoft.com/office/powerpoint/2010/main" val="67255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CA905-CD74-4D80-A978-D225FC149D7D}" type="datetimeFigureOut">
              <a:rPr lang="en-US" smtClean="0"/>
              <a:t>6/24/2020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A6184-3502-40C5-9DAC-C70EE508AD94}" type="slidenum">
              <a:rPr lang="en-US" smtClean="0"/>
              <a:t>‹#›</a:t>
            </a:fld>
            <a:endParaRPr lang="en-US"/>
          </a:p>
        </p:txBody>
      </p:sp>
    </p:spTree>
    <p:extLst>
      <p:ext uri="{BB962C8B-B14F-4D97-AF65-F5344CB8AC3E}">
        <p14:creationId xmlns:p14="http://schemas.microsoft.com/office/powerpoint/2010/main" val="410752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2933" y="1122363"/>
            <a:ext cx="9635067" cy="2387600"/>
          </a:xfrm>
        </p:spPr>
        <p:txBody>
          <a:bodyPr>
            <a:normAutofit fontScale="90000"/>
          </a:bodyPr>
          <a:lstStyle/>
          <a:p>
            <a:r>
              <a:rPr lang="en-US" sz="3600" b="1" dirty="0">
                <a:latin typeface="Arial" panose="020B0604020202020204" pitchFamily="34" charset="0"/>
                <a:cs typeface="Arial" panose="020B0604020202020204" pitchFamily="34" charset="0"/>
              </a:rPr>
              <a:t>Coursera IBM Data Science Capstone Project : </a:t>
            </a:r>
            <a:r>
              <a:rPr lang="en-US" sz="3600" b="1" dirty="0" smtClean="0">
                <a:latin typeface="Arial" panose="020B0604020202020204" pitchFamily="34" charset="0"/>
                <a:cs typeface="Arial" panose="020B0604020202020204" pitchFamily="34" charset="0"/>
              </a:rPr>
              <a:t/>
            </a:r>
            <a:br>
              <a:rPr lang="en-US" sz="3600" b="1" dirty="0" smtClean="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
            </a:r>
            <a:br>
              <a:rPr lang="en-US" sz="3600" b="1" dirty="0">
                <a:latin typeface="Arial" panose="020B0604020202020204" pitchFamily="34" charset="0"/>
                <a:cs typeface="Arial" panose="020B0604020202020204" pitchFamily="34" charset="0"/>
              </a:rPr>
            </a:br>
            <a:r>
              <a:rPr lang="en-US" sz="4400" b="1" dirty="0" smtClean="0">
                <a:latin typeface="Arial" panose="020B0604020202020204" pitchFamily="34" charset="0"/>
                <a:cs typeface="Arial" panose="020B0604020202020204" pitchFamily="34" charset="0"/>
              </a:rPr>
              <a:t>Opening </a:t>
            </a:r>
            <a:r>
              <a:rPr lang="en-US" sz="4400" b="1" dirty="0">
                <a:latin typeface="Arial" panose="020B0604020202020204" pitchFamily="34" charset="0"/>
                <a:cs typeface="Arial" panose="020B0604020202020204" pitchFamily="34" charset="0"/>
              </a:rPr>
              <a:t>a new</a:t>
            </a:r>
            <a:br>
              <a:rPr lang="en-US" sz="4400" b="1" dirty="0">
                <a:latin typeface="Arial" panose="020B0604020202020204" pitchFamily="34" charset="0"/>
                <a:cs typeface="Arial" panose="020B0604020202020204" pitchFamily="34" charset="0"/>
              </a:rPr>
            </a:br>
            <a:r>
              <a:rPr lang="en-US" sz="4400" b="1" dirty="0" err="1">
                <a:latin typeface="Arial" panose="020B0604020202020204" pitchFamily="34" charset="0"/>
                <a:cs typeface="Arial" panose="020B0604020202020204" pitchFamily="34" charset="0"/>
              </a:rPr>
              <a:t>Bermese</a:t>
            </a:r>
            <a:r>
              <a:rPr lang="en-US" sz="4400" b="1" dirty="0">
                <a:latin typeface="Arial" panose="020B0604020202020204" pitchFamily="34" charset="0"/>
                <a:cs typeface="Arial" panose="020B0604020202020204" pitchFamily="34" charset="0"/>
              </a:rPr>
              <a:t> Restaurant in Toronto</a:t>
            </a:r>
            <a:r>
              <a:rPr lang="en-US" b="1" dirty="0"/>
              <a:t/>
            </a:r>
            <a:br>
              <a:rPr lang="en-US" b="1" dirty="0"/>
            </a:br>
            <a:endParaRPr lang="en-US" b="1" dirty="0"/>
          </a:p>
        </p:txBody>
      </p:sp>
      <p:sp>
        <p:nvSpPr>
          <p:cNvPr id="3" name="Subtitle 2"/>
          <p:cNvSpPr>
            <a:spLocks noGrp="1"/>
          </p:cNvSpPr>
          <p:nvPr>
            <p:ph type="subTitle" idx="1"/>
          </p:nvPr>
        </p:nvSpPr>
        <p:spPr>
          <a:xfrm>
            <a:off x="1921933" y="5066772"/>
            <a:ext cx="9144000" cy="1655762"/>
          </a:xfrm>
        </p:spPr>
        <p:txBody>
          <a:bodyPr/>
          <a:lstStyle/>
          <a:p>
            <a:r>
              <a:rPr lang="en-US" b="1" dirty="0"/>
              <a:t>Report Prepared by :</a:t>
            </a:r>
            <a:endParaRPr lang="en-US" dirty="0"/>
          </a:p>
          <a:p>
            <a:r>
              <a:rPr lang="en-US" b="1" dirty="0"/>
              <a:t>Abhishek </a:t>
            </a:r>
            <a:r>
              <a:rPr lang="en-US" b="1" dirty="0" err="1"/>
              <a:t>Baidya</a:t>
            </a:r>
            <a:endParaRPr lang="en-US" dirty="0"/>
          </a:p>
          <a:p>
            <a:endParaRPr lang="en-US" dirty="0"/>
          </a:p>
        </p:txBody>
      </p:sp>
      <p:pic>
        <p:nvPicPr>
          <p:cNvPr id="4" name="Picture 3"/>
          <p:cNvPicPr/>
          <p:nvPr/>
        </p:nvPicPr>
        <p:blipFill>
          <a:blip r:embed="rId2"/>
          <a:stretch>
            <a:fillRect/>
          </a:stretch>
        </p:blipFill>
        <p:spPr>
          <a:xfrm>
            <a:off x="8147897" y="2865305"/>
            <a:ext cx="2918036" cy="3129227"/>
          </a:xfrm>
          <a:prstGeom prst="rect">
            <a:avLst/>
          </a:prstGeom>
        </p:spPr>
      </p:pic>
    </p:spTree>
    <p:extLst>
      <p:ext uri="{BB962C8B-B14F-4D97-AF65-F5344CB8AC3E}">
        <p14:creationId xmlns:p14="http://schemas.microsoft.com/office/powerpoint/2010/main" val="281459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Conclusion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buNone/>
            </a:pPr>
            <a:r>
              <a:rPr lang="en-US" sz="2000" dirty="0">
                <a:latin typeface="Arial" panose="020B0604020202020204" pitchFamily="34" charset="0"/>
                <a:cs typeface="Arial" panose="020B0604020202020204" pitchFamily="34" charset="0"/>
              </a:rPr>
              <a:t>In this project, we have gone through the process of identifying the business problem, specifying the data required, extracting and preparing the data, performing the machine learning by utilizing k-means clustering and providing recommendation to the stakeholder.</a:t>
            </a:r>
          </a:p>
          <a:p>
            <a:endParaRPr lang="en-US" sz="2400" dirty="0" smtClean="0"/>
          </a:p>
          <a:p>
            <a:endParaRPr lang="en-US" sz="2400" dirty="0"/>
          </a:p>
          <a:p>
            <a:endParaRPr lang="en-US" sz="2400" dirty="0" smtClean="0"/>
          </a:p>
          <a:p>
            <a:endParaRPr lang="en-US" sz="2400" dirty="0"/>
          </a:p>
          <a:p>
            <a:endParaRPr lang="en-US" sz="2400" dirty="0"/>
          </a:p>
          <a:p>
            <a:pPr marL="0" indent="0">
              <a:buNone/>
            </a:pPr>
            <a:r>
              <a:rPr lang="en-US" sz="1400" b="1" dirty="0">
                <a:latin typeface="Arial" panose="020B0604020202020204" pitchFamily="34" charset="0"/>
                <a:cs typeface="Arial" panose="020B0604020202020204" pitchFamily="34" charset="0"/>
              </a:rPr>
              <a:t>References:</a:t>
            </a: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List of neighborhoods in Toronto:</a:t>
            </a:r>
          </a:p>
          <a:p>
            <a:pPr marL="0" indent="0">
              <a:buNone/>
            </a:pPr>
            <a:r>
              <a:rPr lang="en-US" sz="1400" dirty="0">
                <a:latin typeface="Arial" panose="020B0604020202020204" pitchFamily="34" charset="0"/>
                <a:cs typeface="Arial" panose="020B0604020202020204" pitchFamily="34" charset="0"/>
              </a:rPr>
              <a:t>https://en.wikipedia.org/wiki/List_of_postal_codes_of_Canada:_M</a:t>
            </a:r>
          </a:p>
          <a:p>
            <a:pPr marL="0" indent="0">
              <a:buNone/>
            </a:pPr>
            <a:r>
              <a:rPr lang="en-US" sz="1000" dirty="0">
                <a:latin typeface="Arial" panose="020B0604020202020204" pitchFamily="34" charset="0"/>
                <a:cs typeface="Arial" panose="020B0604020202020204" pitchFamily="34" charset="0"/>
              </a:rPr>
              <a:t>Foursquare Developer Documentation: https://developer.foursquare.com/docs</a:t>
            </a:r>
          </a:p>
        </p:txBody>
      </p:sp>
    </p:spTree>
    <p:extLst>
      <p:ext uri="{BB962C8B-B14F-4D97-AF65-F5344CB8AC3E}">
        <p14:creationId xmlns:p14="http://schemas.microsoft.com/office/powerpoint/2010/main" val="129947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Introduction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buNone/>
            </a:pPr>
            <a:r>
              <a:rPr lang="en-US" sz="2600" dirty="0">
                <a:latin typeface="Arial" panose="020B0604020202020204" pitchFamily="34" charset="0"/>
                <a:cs typeface="Arial" panose="020B0604020202020204" pitchFamily="34" charset="0"/>
              </a:rPr>
              <a:t>For this Capstone project, I am creating a hypothetical scenario for a concept Burmese restaurateur who wants to explore opening an authentic Burmese restaurant in Toronto area.</a:t>
            </a:r>
          </a:p>
          <a:p>
            <a:pPr marL="0" indent="0">
              <a:buNone/>
            </a:pPr>
            <a:r>
              <a:rPr lang="en-US" sz="2600" dirty="0">
                <a:latin typeface="Arial" panose="020B0604020202020204" pitchFamily="34" charset="0"/>
                <a:cs typeface="Arial" panose="020B0604020202020204" pitchFamily="34" charset="0"/>
              </a:rPr>
              <a:t>The idea behind this project is that there may not be enough Burmese restaurants in Toronto and it might present a great opportunity for this entrepreneur who is based in Canada. As Burmese food is very similar to other Asian cuisines, this entrepreneur is thinking of opening this restaurant in locations where Asian food is popular (aka many Asian restaurants in the neighborhood). </a:t>
            </a:r>
            <a:endParaRPr lang="en-US" dirty="0"/>
          </a:p>
        </p:txBody>
      </p:sp>
    </p:spTree>
    <p:extLst>
      <p:ext uri="{BB962C8B-B14F-4D97-AF65-F5344CB8AC3E}">
        <p14:creationId xmlns:p14="http://schemas.microsoft.com/office/powerpoint/2010/main" val="1009408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Business Problem</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buNone/>
            </a:pPr>
            <a:r>
              <a:rPr lang="en-US" sz="2600" dirty="0">
                <a:latin typeface="Arial" panose="020B0604020202020204" pitchFamily="34" charset="0"/>
                <a:cs typeface="Arial" panose="020B0604020202020204" pitchFamily="34" charset="0"/>
              </a:rPr>
              <a:t>The objective of this capstone project is to find the most suitable location for the entrepreneur to open a new Burmese restaurant in Toronto, Canada. </a:t>
            </a:r>
            <a:r>
              <a:rPr lang="en-US" sz="2600" dirty="0">
                <a:latin typeface="Arial" panose="020B0604020202020204" pitchFamily="34" charset="0"/>
                <a:cs typeface="Arial" panose="020B0604020202020204" pitchFamily="34" charset="0"/>
              </a:rPr>
              <a:t>By using data science methods and machine learning methods such as clustering, this project aims to provide solutions to </a:t>
            </a:r>
            <a:r>
              <a:rPr lang="en-US" sz="2600" dirty="0" smtClean="0">
                <a:latin typeface="Arial" panose="020B0604020202020204" pitchFamily="34" charset="0"/>
                <a:cs typeface="Arial" panose="020B0604020202020204" pitchFamily="34" charset="0"/>
              </a:rPr>
              <a:t>answer </a:t>
            </a:r>
            <a:r>
              <a:rPr lang="en-US" sz="2600" dirty="0">
                <a:latin typeface="Arial" panose="020B0604020202020204" pitchFamily="34" charset="0"/>
                <a:cs typeface="Arial" panose="020B0604020202020204" pitchFamily="34" charset="0"/>
              </a:rPr>
              <a:t>the business question: </a:t>
            </a:r>
            <a:endParaRPr lang="en-US" sz="2600" dirty="0" smtClean="0">
              <a:latin typeface="Arial" panose="020B0604020202020204" pitchFamily="34" charset="0"/>
              <a:cs typeface="Arial" panose="020B0604020202020204" pitchFamily="34" charset="0"/>
            </a:endParaRP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In Toronto, if an entrepreneur wants to open a Burmese </a:t>
            </a:r>
            <a:r>
              <a:rPr lang="en-US" sz="2400" dirty="0" err="1">
                <a:latin typeface="Arial" panose="020B0604020202020204" pitchFamily="34" charset="0"/>
                <a:cs typeface="Arial" panose="020B0604020202020204" pitchFamily="34" charset="0"/>
              </a:rPr>
              <a:t>restaurant,where</a:t>
            </a:r>
            <a:r>
              <a:rPr lang="en-US" sz="2400" dirty="0">
                <a:latin typeface="Arial" panose="020B0604020202020204" pitchFamily="34" charset="0"/>
                <a:cs typeface="Arial" panose="020B0604020202020204" pitchFamily="34" charset="0"/>
              </a:rPr>
              <a:t> should they consider opening it?</a:t>
            </a:r>
          </a:p>
          <a:p>
            <a:pPr marL="0" indent="0">
              <a:buNone/>
            </a:pPr>
            <a:r>
              <a:rPr lang="en-US" sz="2400" b="1" dirty="0"/>
              <a:t>Target Audience:</a:t>
            </a:r>
            <a:endParaRPr lang="en-US" sz="2400" dirty="0"/>
          </a:p>
          <a:p>
            <a:pPr marL="0" indent="0">
              <a:buNone/>
            </a:pPr>
            <a:r>
              <a:rPr lang="en-US" sz="2400" dirty="0">
                <a:latin typeface="Arial" panose="020B0604020202020204" pitchFamily="34" charset="0"/>
                <a:cs typeface="Arial" panose="020B0604020202020204" pitchFamily="34" charset="0"/>
              </a:rPr>
              <a:t>The entrepreneur who wants to find the location to open authentic Burmese restaurant</a:t>
            </a:r>
          </a:p>
          <a:p>
            <a:pPr marL="0" indent="0">
              <a:buNone/>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438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Data</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buNone/>
            </a:pPr>
            <a:r>
              <a:rPr lang="en-US" sz="2600" dirty="0">
                <a:latin typeface="Arial" panose="020B0604020202020204" pitchFamily="34" charset="0"/>
                <a:cs typeface="Arial" panose="020B0604020202020204" pitchFamily="34" charset="0"/>
              </a:rPr>
              <a:t>To solve this problem, I will need below data:</a:t>
            </a:r>
          </a:p>
          <a:p>
            <a:r>
              <a:rPr lang="en-US" sz="2600" dirty="0">
                <a:latin typeface="Arial" panose="020B0604020202020204" pitchFamily="34" charset="0"/>
                <a:cs typeface="Arial" panose="020B0604020202020204" pitchFamily="34" charset="0"/>
              </a:rPr>
              <a:t>List of neighborhoods in Toronto, Canada.</a:t>
            </a:r>
          </a:p>
          <a:p>
            <a:r>
              <a:rPr lang="en-US" sz="2600" dirty="0">
                <a:latin typeface="Arial" panose="020B0604020202020204" pitchFamily="34" charset="0"/>
                <a:cs typeface="Arial" panose="020B0604020202020204" pitchFamily="34" charset="0"/>
              </a:rPr>
              <a:t>Latitude and Longitude of these neighborhoods for Location.</a:t>
            </a:r>
          </a:p>
          <a:p>
            <a:r>
              <a:rPr lang="en-US" sz="2600" dirty="0">
                <a:latin typeface="Arial" panose="020B0604020202020204" pitchFamily="34" charset="0"/>
                <a:cs typeface="Arial" panose="020B0604020202020204" pitchFamily="34" charset="0"/>
              </a:rPr>
              <a:t>Venue data related to Asian restaurants. This will help us find the neighborhoods that are most suitable to open a Burmese restaurant.</a:t>
            </a:r>
          </a:p>
          <a:p>
            <a:pPr marL="0" indent="0">
              <a:buNone/>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299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Extracting Data</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buNone/>
            </a:pPr>
            <a:r>
              <a:rPr lang="en-US" sz="2400" dirty="0">
                <a:latin typeface="Arial" panose="020B0604020202020204" pitchFamily="34" charset="0"/>
                <a:cs typeface="Arial" panose="020B0604020202020204" pitchFamily="34" charset="0"/>
              </a:rPr>
              <a:t>Scrapping of Toronto neighborhoods via Wikipedia</a:t>
            </a:r>
          </a:p>
          <a:p>
            <a:pPr marL="0" indent="0">
              <a:buNone/>
            </a:pPr>
            <a:r>
              <a:rPr lang="en-US" sz="2400" dirty="0" smtClean="0">
                <a:latin typeface="Arial" panose="020B0604020202020204" pitchFamily="34" charset="0"/>
                <a:cs typeface="Arial" panose="020B0604020202020204" pitchFamily="34" charset="0"/>
              </a:rPr>
              <a:t>Getting </a:t>
            </a:r>
            <a:r>
              <a:rPr lang="en-US" sz="2400" dirty="0">
                <a:latin typeface="Arial" panose="020B0604020202020204" pitchFamily="34" charset="0"/>
                <a:cs typeface="Arial" panose="020B0604020202020204" pitchFamily="34" charset="0"/>
              </a:rPr>
              <a:t>Latitude and Longitude data of these neighborhoods via Geocoder package</a:t>
            </a:r>
          </a:p>
          <a:p>
            <a:pPr marL="0" indent="0">
              <a:buNone/>
            </a:pPr>
            <a:r>
              <a:rPr lang="en-US" sz="2400" dirty="0" smtClean="0">
                <a:latin typeface="Arial" panose="020B0604020202020204" pitchFamily="34" charset="0"/>
                <a:cs typeface="Arial" panose="020B0604020202020204" pitchFamily="34" charset="0"/>
              </a:rPr>
              <a:t>Using </a:t>
            </a:r>
            <a:r>
              <a:rPr lang="en-US" sz="2400" dirty="0">
                <a:latin typeface="Arial" panose="020B0604020202020204" pitchFamily="34" charset="0"/>
                <a:cs typeface="Arial" panose="020B0604020202020204" pitchFamily="34" charset="0"/>
              </a:rPr>
              <a:t>Foursquare API to get venue data related to these neighborhoods</a:t>
            </a:r>
          </a:p>
          <a:p>
            <a:pPr marL="0" indent="0">
              <a:buNone/>
            </a:pPr>
            <a:endParaRPr lang="en-US" sz="2600"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973667" y="2995507"/>
            <a:ext cx="8001000" cy="3181456"/>
          </a:xfrm>
          <a:prstGeom prst="rect">
            <a:avLst/>
          </a:prstGeom>
        </p:spPr>
      </p:pic>
    </p:spTree>
    <p:extLst>
      <p:ext uri="{BB962C8B-B14F-4D97-AF65-F5344CB8AC3E}">
        <p14:creationId xmlns:p14="http://schemas.microsoft.com/office/powerpoint/2010/main" val="1580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Methodology</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fontScale="70000" lnSpcReduction="20000"/>
          </a:bodyPr>
          <a:lstStyle/>
          <a:p>
            <a:r>
              <a:rPr lang="en-US" sz="2400" dirty="0">
                <a:latin typeface="Arial" panose="020B0604020202020204" pitchFamily="34" charset="0"/>
                <a:cs typeface="Arial" panose="020B0604020202020204" pitchFamily="34" charset="0"/>
              </a:rPr>
              <a:t>First, I need to get the list of neighborhoods in Toronto, Canada. This is possible by extracting the list of neighborhoods from Wikipedia page (“ https://en.wikipedia.org/wiki/List_of_postal_codes_of_Canada:_M ”) I did the web scraping by utilizing pandas html table scraping method as it is easier and more</a:t>
            </a:r>
          </a:p>
          <a:p>
            <a:r>
              <a:rPr lang="en-US" sz="2400" dirty="0" smtClean="0">
                <a:latin typeface="Arial" panose="020B0604020202020204" pitchFamily="34" charset="0"/>
                <a:cs typeface="Arial" panose="020B0604020202020204" pitchFamily="34" charset="0"/>
              </a:rPr>
              <a:t>I </a:t>
            </a:r>
            <a:r>
              <a:rPr lang="en-US" sz="2400" dirty="0">
                <a:latin typeface="Arial" panose="020B0604020202020204" pitchFamily="34" charset="0"/>
                <a:cs typeface="Arial" panose="020B0604020202020204" pitchFamily="34" charset="0"/>
              </a:rPr>
              <a:t>will need to get their coordinates to utilize Foursquare to pull the list of venues near these neighborhoods. </a:t>
            </a:r>
            <a:r>
              <a:rPr lang="en-US" sz="2400" dirty="0" smtClean="0">
                <a:latin typeface="Arial" panose="020B0604020202020204" pitchFamily="34" charset="0"/>
                <a:cs typeface="Arial" panose="020B0604020202020204" pitchFamily="34" charset="0"/>
              </a:rPr>
              <a:t>After </a:t>
            </a:r>
            <a:r>
              <a:rPr lang="en-US" sz="2400" dirty="0">
                <a:latin typeface="Arial" panose="020B0604020202020204" pitchFamily="34" charset="0"/>
                <a:cs typeface="Arial" panose="020B0604020202020204" pitchFamily="34" charset="0"/>
              </a:rPr>
              <a:t>gathering all these coordinates, I visualized the map of Toronto using Folium package to verify whether these are correct coordinates. Next, I use Foursquare API to pull the list of top 100 venues within 500 meters radius. </a:t>
            </a:r>
            <a:r>
              <a:rPr lang="en-US" sz="2400" dirty="0" smtClean="0">
                <a:latin typeface="Arial" panose="020B0604020202020204" pitchFamily="34" charset="0"/>
                <a:cs typeface="Arial" panose="020B0604020202020204" pitchFamily="34" charset="0"/>
              </a:rPr>
              <a:t>From </a:t>
            </a:r>
            <a:r>
              <a:rPr lang="en-US" sz="2400" dirty="0">
                <a:latin typeface="Arial" panose="020B0604020202020204" pitchFamily="34" charset="0"/>
                <a:cs typeface="Arial" panose="020B0604020202020204" pitchFamily="34" charset="0"/>
              </a:rPr>
              <a:t>Foursquare, I am able to pull the names, categories, latitude and longitude of the venues. With this data, I can also check how many unique categories that I can get from these venues. Then, I analyze each neighborhood by grouping the rows by neighborhood and taking the mean on the frequency of occurrence of each venue category. </a:t>
            </a:r>
          </a:p>
          <a:p>
            <a:r>
              <a:rPr lang="en-US" sz="2400" dirty="0" smtClean="0">
                <a:latin typeface="Arial" panose="020B0604020202020204" pitchFamily="34" charset="0"/>
                <a:cs typeface="Arial" panose="020B0604020202020204" pitchFamily="34" charset="0"/>
              </a:rPr>
              <a:t>Previously</a:t>
            </a:r>
            <a:r>
              <a:rPr lang="en-US" sz="2400" dirty="0">
                <a:latin typeface="Arial" panose="020B0604020202020204" pitchFamily="34" charset="0"/>
                <a:cs typeface="Arial" panose="020B0604020202020204" pitchFamily="34" charset="0"/>
              </a:rPr>
              <a:t>, when I ran the model, I was looking for “Asian restaurants” but there are very few results (maybe due to Foursquare categorization) so I looked for the restaurants closest to Burmese cuisine taste (side note: Burmese food and Thai food are very similar in taste, so my justification is that if there are people who enjoyed Thai food, they likely are going to enjoy Burmese food too) </a:t>
            </a:r>
          </a:p>
          <a:p>
            <a:r>
              <a:rPr lang="en-US" sz="2400" dirty="0">
                <a:latin typeface="Arial" panose="020B0604020202020204" pitchFamily="34" charset="0"/>
                <a:cs typeface="Arial" panose="020B0604020202020204" pitchFamily="34" charset="0"/>
              </a:rPr>
              <a:t>Lastly, I performed the clustering method by using k-means clustering. K-means clustering algorithm identifies k number of </a:t>
            </a:r>
            <a:r>
              <a:rPr lang="en-US" sz="2400" dirty="0" err="1">
                <a:latin typeface="Arial" panose="020B0604020202020204" pitchFamily="34" charset="0"/>
                <a:cs typeface="Arial" panose="020B0604020202020204" pitchFamily="34" charset="0"/>
              </a:rPr>
              <a:t>centeriods</a:t>
            </a:r>
            <a:r>
              <a:rPr lang="en-US" sz="2400" dirty="0">
                <a:latin typeface="Arial" panose="020B0604020202020204" pitchFamily="34" charset="0"/>
                <a:cs typeface="Arial" panose="020B0604020202020204" pitchFamily="34" charset="0"/>
              </a:rPr>
              <a:t>, and then allocates every data point to the nearest cluster, while keeping the centroids as small as possible. It is one of the simplest and popular unsupervised machine learning algorithms and it is highly suited for this project as well. I have clustered the neighborhoods in Toronto into 3 clusters based on their frequency of occurrence for “Thai food”. Based on the results (the concentration of clusters), I will be able to recommend the ideal location to open the restaurant.</a:t>
            </a:r>
          </a:p>
        </p:txBody>
      </p:sp>
    </p:spTree>
    <p:extLst>
      <p:ext uri="{BB962C8B-B14F-4D97-AF65-F5344CB8AC3E}">
        <p14:creationId xmlns:p14="http://schemas.microsoft.com/office/powerpoint/2010/main" val="240737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Results</a:t>
            </a:r>
            <a:endParaRPr lang="en-US" b="1" dirty="0">
              <a:solidFill>
                <a:srgbClr val="002060"/>
              </a:solidFill>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a:stretch>
            <a:fillRect/>
          </a:stretch>
        </p:blipFill>
        <p:spPr>
          <a:xfrm>
            <a:off x="702734" y="982134"/>
            <a:ext cx="10515600" cy="1364763"/>
          </a:xfrm>
          <a:prstGeom prst="rect">
            <a:avLst/>
          </a:prstGeom>
        </p:spPr>
      </p:pic>
      <p:pic>
        <p:nvPicPr>
          <p:cNvPr id="5" name="Picture 4"/>
          <p:cNvPicPr/>
          <p:nvPr/>
        </p:nvPicPr>
        <p:blipFill>
          <a:blip r:embed="rId3"/>
          <a:stretch>
            <a:fillRect/>
          </a:stretch>
        </p:blipFill>
        <p:spPr>
          <a:xfrm>
            <a:off x="838200" y="3245591"/>
            <a:ext cx="5943600" cy="2534285"/>
          </a:xfrm>
          <a:prstGeom prst="rect">
            <a:avLst/>
          </a:prstGeom>
        </p:spPr>
      </p:pic>
    </p:spTree>
    <p:extLst>
      <p:ext uri="{BB962C8B-B14F-4D97-AF65-F5344CB8AC3E}">
        <p14:creationId xmlns:p14="http://schemas.microsoft.com/office/powerpoint/2010/main" val="238983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Clusters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lnSpc>
                <a:spcPct val="100000"/>
              </a:lnSpc>
              <a:spcBef>
                <a:spcPts val="0"/>
              </a:spcBef>
              <a:buNone/>
            </a:pPr>
            <a:r>
              <a:rPr lang="en-US" sz="1600" dirty="0">
                <a:latin typeface="Arial" panose="020B0604020202020204" pitchFamily="34" charset="0"/>
                <a:cs typeface="Arial" panose="020B0604020202020204" pitchFamily="34" charset="0"/>
              </a:rPr>
              <a:t>The results from k-means clustering show that we can categorize Toronto neighborhoods into</a:t>
            </a:r>
          </a:p>
          <a:p>
            <a:pPr marL="0" indent="0">
              <a:lnSpc>
                <a:spcPct val="100000"/>
              </a:lnSpc>
              <a:spcBef>
                <a:spcPts val="0"/>
              </a:spcBef>
              <a:buNone/>
            </a:pPr>
            <a:r>
              <a:rPr lang="en-US" sz="1600" dirty="0">
                <a:latin typeface="Arial" panose="020B0604020202020204" pitchFamily="34" charset="0"/>
                <a:cs typeface="Arial" panose="020B0604020202020204" pitchFamily="34" charset="0"/>
              </a:rPr>
              <a:t>3 clusters based on how many Thai restaurants are in each neighborhood:</a:t>
            </a:r>
          </a:p>
          <a:p>
            <a:pPr marL="0" lvl="0" indent="0">
              <a:lnSpc>
                <a:spcPct val="100000"/>
              </a:lnSpc>
              <a:spcBef>
                <a:spcPts val="0"/>
              </a:spcBef>
              <a:buNone/>
            </a:pPr>
            <a:r>
              <a:rPr lang="en-US" sz="1600" dirty="0">
                <a:latin typeface="Arial" panose="020B0604020202020204" pitchFamily="34" charset="0"/>
                <a:cs typeface="Arial" panose="020B0604020202020204" pitchFamily="34" charset="0"/>
              </a:rPr>
              <a:t>Cluster 0: Neighborhoods with little or no Thai restaurants</a:t>
            </a:r>
          </a:p>
          <a:p>
            <a:pPr marL="0" lvl="0" indent="0">
              <a:lnSpc>
                <a:spcPct val="100000"/>
              </a:lnSpc>
              <a:spcBef>
                <a:spcPts val="0"/>
              </a:spcBef>
              <a:buNone/>
            </a:pPr>
            <a:r>
              <a:rPr lang="en-US" sz="1600" dirty="0">
                <a:latin typeface="Arial" panose="020B0604020202020204" pitchFamily="34" charset="0"/>
                <a:cs typeface="Arial" panose="020B0604020202020204" pitchFamily="34" charset="0"/>
              </a:rPr>
              <a:t>Cluster 1: Neighborhoods with no Thai restaurants</a:t>
            </a:r>
          </a:p>
          <a:p>
            <a:pPr marL="0" lvl="0" indent="0">
              <a:lnSpc>
                <a:spcPct val="100000"/>
              </a:lnSpc>
              <a:spcBef>
                <a:spcPts val="0"/>
              </a:spcBef>
              <a:buNone/>
            </a:pPr>
            <a:r>
              <a:rPr lang="en-US" sz="1600" dirty="0">
                <a:latin typeface="Arial" panose="020B0604020202020204" pitchFamily="34" charset="0"/>
                <a:cs typeface="Arial" panose="020B0604020202020204" pitchFamily="34" charset="0"/>
              </a:rPr>
              <a:t>Cluster 2: Neighborhoods with high number of Thai restaurants</a:t>
            </a:r>
          </a:p>
          <a:p>
            <a:pPr marL="0" indent="0">
              <a:lnSpc>
                <a:spcPct val="100000"/>
              </a:lnSpc>
              <a:spcBef>
                <a:spcPts val="0"/>
              </a:spcBef>
              <a:buNone/>
            </a:pPr>
            <a:r>
              <a:rPr lang="en-US" sz="1600" dirty="0">
                <a:latin typeface="Arial" panose="020B0604020202020204" pitchFamily="34" charset="0"/>
                <a:cs typeface="Arial" panose="020B0604020202020204" pitchFamily="34" charset="0"/>
              </a:rPr>
              <a:t>The results are visualized in the above map with Cluster 0 in red color, Cluster 1 in purple</a:t>
            </a:r>
          </a:p>
          <a:p>
            <a:pPr marL="0" indent="0">
              <a:lnSpc>
                <a:spcPct val="100000"/>
              </a:lnSpc>
              <a:spcBef>
                <a:spcPts val="0"/>
              </a:spcBef>
              <a:buNone/>
            </a:pPr>
            <a:r>
              <a:rPr lang="en-US" sz="1600" dirty="0">
                <a:latin typeface="Arial" panose="020B0604020202020204" pitchFamily="34" charset="0"/>
                <a:cs typeface="Arial" panose="020B0604020202020204" pitchFamily="34" charset="0"/>
              </a:rPr>
              <a:t>Color and Cluster 2 in light green color.</a:t>
            </a:r>
          </a:p>
          <a:p>
            <a:pPr marL="0" indent="0">
              <a:buNone/>
            </a:pPr>
            <a:endParaRPr lang="en-US" sz="2600" dirty="0">
              <a:latin typeface="Arial" panose="020B0604020202020204" pitchFamily="34" charset="0"/>
              <a:cs typeface="Arial" panose="020B0604020202020204" pitchFamily="34" charset="0"/>
            </a:endParaRPr>
          </a:p>
        </p:txBody>
      </p:sp>
      <p:pic>
        <p:nvPicPr>
          <p:cNvPr id="4" name="Picture 3"/>
          <p:cNvPicPr/>
          <p:nvPr/>
        </p:nvPicPr>
        <p:blipFill>
          <a:blip r:embed="rId2"/>
          <a:stretch>
            <a:fillRect/>
          </a:stretch>
        </p:blipFill>
        <p:spPr>
          <a:xfrm>
            <a:off x="956734" y="3281891"/>
            <a:ext cx="5943600" cy="2800350"/>
          </a:xfrm>
          <a:prstGeom prst="rect">
            <a:avLst/>
          </a:prstGeom>
        </p:spPr>
      </p:pic>
    </p:spTree>
    <p:extLst>
      <p:ext uri="{BB962C8B-B14F-4D97-AF65-F5344CB8AC3E}">
        <p14:creationId xmlns:p14="http://schemas.microsoft.com/office/powerpoint/2010/main" val="322208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fontScale="90000"/>
          </a:bodyPr>
          <a:lstStyle/>
          <a:p>
            <a:r>
              <a:rPr lang="en-US" b="1" dirty="0" smtClean="0">
                <a:solidFill>
                  <a:srgbClr val="002060"/>
                </a:solidFill>
                <a:latin typeface="Arial" panose="020B0604020202020204" pitchFamily="34" charset="0"/>
                <a:cs typeface="Arial" panose="020B0604020202020204" pitchFamily="34" charset="0"/>
              </a:rPr>
              <a:t>Recommendation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092200"/>
            <a:ext cx="10515600" cy="5084763"/>
          </a:xfrm>
        </p:spPr>
        <p:txBody>
          <a:bodyPr>
            <a:normAutofit/>
          </a:bodyPr>
          <a:lstStyle/>
          <a:p>
            <a:pPr marL="0" indent="0">
              <a:buNone/>
            </a:pPr>
            <a:r>
              <a:rPr lang="en-US" sz="2000" dirty="0">
                <a:latin typeface="Arial" panose="020B0604020202020204" pitchFamily="34" charset="0"/>
                <a:cs typeface="Arial" panose="020B0604020202020204" pitchFamily="34" charset="0"/>
              </a:rPr>
              <a:t>Most of Thai restaurants are in Cluster 2 which is around Adelaide, King, Richmond areas and lowest (close to zero) in Cluster 1 areas which are North Toronto West and Parkdale areas.</a:t>
            </a:r>
          </a:p>
          <a:p>
            <a:pPr marL="0" indent="0">
              <a:buNone/>
            </a:pPr>
            <a:r>
              <a:rPr lang="en-US" sz="2000" dirty="0">
                <a:latin typeface="Arial" panose="020B0604020202020204" pitchFamily="34" charset="0"/>
                <a:cs typeface="Arial" panose="020B0604020202020204" pitchFamily="34" charset="0"/>
              </a:rPr>
              <a:t>Also, there are good opportunities to open near Chinatown, St James town as the competition seems to be low. Looking at nearby venues, it seems Cluster 1 might be a good location as there are not a lot of Asian restaurants in these areas. Therefore, this project recommends the entrepreneur to open an authentic Burmese restaurant in these locations with little to no competition. Nonetheless, if the food is authentic, affordable and good taste, I am confident that it will have great following everywhere.</a:t>
            </a:r>
          </a:p>
          <a:p>
            <a:r>
              <a:rPr lang="en-US" sz="2400" b="1" dirty="0"/>
              <a:t> </a:t>
            </a:r>
            <a:endParaRPr lang="en-US" sz="2400" dirty="0"/>
          </a:p>
          <a:p>
            <a:pPr marL="0" indent="0">
              <a:buNone/>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4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930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Coursera IBM Data Science Capstone Project :   Opening a new Bermese Restaurant in Toronto </vt:lpstr>
      <vt:lpstr>Introduction</vt:lpstr>
      <vt:lpstr>Business Problem</vt:lpstr>
      <vt:lpstr>Data</vt:lpstr>
      <vt:lpstr>Extracting Data</vt:lpstr>
      <vt:lpstr>Methodology</vt:lpstr>
      <vt:lpstr>Results</vt:lpstr>
      <vt:lpstr>Clusters</vt:lpstr>
      <vt:lpstr>Recommendation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Data Science Capstone Project :   Opening a new Bermese Restaurant in Toronto</dc:title>
  <dc:creator>Baidya, Abhishek</dc:creator>
  <cp:lastModifiedBy>Baidya, Abhishek</cp:lastModifiedBy>
  <cp:revision>2</cp:revision>
  <dcterms:created xsi:type="dcterms:W3CDTF">2020-06-24T21:02:35Z</dcterms:created>
  <dcterms:modified xsi:type="dcterms:W3CDTF">2020-06-24T21:05:51Z</dcterms:modified>
</cp:coreProperties>
</file>