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3" r:id="rId2"/>
    <p:sldId id="258" r:id="rId3"/>
    <p:sldId id="260" r:id="rId4"/>
    <p:sldId id="264" r:id="rId5"/>
    <p:sldId id="266" r:id="rId6"/>
    <p:sldId id="265" r:id="rId7"/>
    <p:sldId id="272" r:id="rId8"/>
    <p:sldId id="271" r:id="rId9"/>
    <p:sldId id="270" r:id="rId10"/>
    <p:sldId id="274" r:id="rId11"/>
    <p:sldId id="275" r:id="rId12"/>
    <p:sldId id="276" r:id="rId13"/>
    <p:sldId id="277" r:id="rId14"/>
    <p:sldId id="278" r:id="rId15"/>
    <p:sldId id="279" r:id="rId16"/>
    <p:sldId id="280" r:id="rId1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71" autoAdjust="0"/>
  </p:normalViewPr>
  <p:slideViewPr>
    <p:cSldViewPr>
      <p:cViewPr>
        <p:scale>
          <a:sx n="80" d="100"/>
          <a:sy n="80" d="100"/>
        </p:scale>
        <p:origin x="-1092" y="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D1F7F-0EFB-4101-A438-3D0A60C62966}" type="datetimeFigureOut">
              <a:rPr lang="it-IT" smtClean="0"/>
              <a:t>17/06/2013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9ABAA-4B51-4393-AA75-141C2F5C30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65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9ABAA-4B51-4393-AA75-141C2F5C302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798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9ABAA-4B51-4393-AA75-141C2F5C302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808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9ABAA-4B51-4393-AA75-141C2F5C302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8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2C72-13EF-4FB1-861F-F3200C6607D2}" type="datetimeFigureOut">
              <a:rPr lang="it-IT" smtClean="0"/>
              <a:pPr/>
              <a:t>17/06/2013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D16F-7BAF-4B73-88BC-1C71CCE0CBE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37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2C72-13EF-4FB1-861F-F3200C6607D2}" type="datetimeFigureOut">
              <a:rPr lang="it-IT" smtClean="0"/>
              <a:pPr/>
              <a:t>17/06/2013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D16F-7BAF-4B73-88BC-1C71CCE0CBE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446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2C72-13EF-4FB1-861F-F3200C6607D2}" type="datetimeFigureOut">
              <a:rPr lang="it-IT" smtClean="0"/>
              <a:pPr/>
              <a:t>17/06/2013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D16F-7BAF-4B73-88BC-1C71CCE0CBE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020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2C72-13EF-4FB1-861F-F3200C6607D2}" type="datetimeFigureOut">
              <a:rPr lang="it-IT" smtClean="0"/>
              <a:pPr/>
              <a:t>17/06/2013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D16F-7BAF-4B73-88BC-1C71CCE0CBE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84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2C72-13EF-4FB1-861F-F3200C6607D2}" type="datetimeFigureOut">
              <a:rPr lang="it-IT" smtClean="0"/>
              <a:pPr/>
              <a:t>17/06/2013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D16F-7BAF-4B73-88BC-1C71CCE0CBE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02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2C72-13EF-4FB1-861F-F3200C6607D2}" type="datetimeFigureOut">
              <a:rPr lang="it-IT" smtClean="0"/>
              <a:pPr/>
              <a:t>17/06/2013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D16F-7BAF-4B73-88BC-1C71CCE0CBE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419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2C72-13EF-4FB1-861F-F3200C6607D2}" type="datetimeFigureOut">
              <a:rPr lang="it-IT" smtClean="0"/>
              <a:pPr/>
              <a:t>17/06/2013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D16F-7BAF-4B73-88BC-1C71CCE0CBE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20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2C72-13EF-4FB1-861F-F3200C6607D2}" type="datetimeFigureOut">
              <a:rPr lang="it-IT" smtClean="0"/>
              <a:pPr/>
              <a:t>17/06/2013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D16F-7BAF-4B73-88BC-1C71CCE0CBE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74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2C72-13EF-4FB1-861F-F3200C6607D2}" type="datetimeFigureOut">
              <a:rPr lang="it-IT" smtClean="0"/>
              <a:pPr/>
              <a:t>17/06/2013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D16F-7BAF-4B73-88BC-1C71CCE0CBE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066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2C72-13EF-4FB1-861F-F3200C6607D2}" type="datetimeFigureOut">
              <a:rPr lang="it-IT" smtClean="0"/>
              <a:pPr/>
              <a:t>17/06/2013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D16F-7BAF-4B73-88BC-1C71CCE0CBE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539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2C72-13EF-4FB1-861F-F3200C6607D2}" type="datetimeFigureOut">
              <a:rPr lang="it-IT" smtClean="0"/>
              <a:pPr/>
              <a:t>17/06/2013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D16F-7BAF-4B73-88BC-1C71CCE0CBE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46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D2C72-13EF-4FB1-861F-F3200C6607D2}" type="datetimeFigureOut">
              <a:rPr lang="it-IT" smtClean="0"/>
              <a:pPr/>
              <a:t>17/06/2013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D16F-7BAF-4B73-88BC-1C71CCE0CBE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928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2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.jpeg"/><Relationship Id="rId7" Type="http://schemas.openxmlformats.org/officeDocument/2006/relationships/slide" Target="slide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slide" Target="slide1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13.png"/><Relationship Id="rId7" Type="http://schemas.openxmlformats.org/officeDocument/2006/relationships/slide" Target="slide1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slide" Target="slide14.xml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image" Target="../media/image1.jpeg"/><Relationship Id="rId5" Type="http://schemas.openxmlformats.org/officeDocument/2006/relationships/slide" Target="slide4.xml"/><Relationship Id="rId10" Type="http://schemas.openxmlformats.org/officeDocument/2006/relationships/slide" Target="slide5.xml"/><Relationship Id="rId4" Type="http://schemas.openxmlformats.org/officeDocument/2006/relationships/audio" Target="../media/audio1.wav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600" noProof="0" dirty="0" smtClean="0">
                <a:solidFill>
                  <a:srgbClr val="028825"/>
                </a:solidFill>
                <a:latin typeface="+mj-lt"/>
                <a:ea typeface="+mj-ea"/>
                <a:cs typeface="+mj-cs"/>
              </a:rPr>
              <a:t>Duke </a:t>
            </a:r>
            <a:r>
              <a:rPr lang="it-IT" sz="3600" noProof="0" dirty="0" err="1" smtClean="0">
                <a:solidFill>
                  <a:srgbClr val="028825"/>
                </a:solidFill>
                <a:latin typeface="+mj-lt"/>
                <a:ea typeface="+mj-ea"/>
                <a:cs typeface="+mj-cs"/>
              </a:rPr>
              <a:t>SmartHome</a:t>
            </a:r>
            <a:r>
              <a:rPr lang="it-IT" sz="3600" noProof="0" dirty="0" smtClean="0">
                <a:solidFill>
                  <a:srgbClr val="028825"/>
                </a:solidFill>
                <a:latin typeface="+mj-lt"/>
                <a:ea typeface="+mj-ea"/>
                <a:cs typeface="+mj-cs"/>
              </a:rPr>
              <a:t>: </a:t>
            </a:r>
            <a:r>
              <a:rPr lang="it-IT" sz="3600" noProof="0" dirty="0" err="1" smtClean="0">
                <a:solidFill>
                  <a:srgbClr val="028825"/>
                </a:solidFill>
                <a:latin typeface="+mj-lt"/>
                <a:ea typeface="+mj-ea"/>
                <a:cs typeface="+mj-cs"/>
              </a:rPr>
              <a:t>Electrical</a:t>
            </a:r>
            <a:r>
              <a:rPr lang="it-IT" sz="3600" noProof="0" dirty="0" smtClean="0">
                <a:solidFill>
                  <a:srgbClr val="028825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3600" noProof="0" dirty="0" err="1" smtClean="0">
                <a:solidFill>
                  <a:srgbClr val="028825"/>
                </a:solidFill>
                <a:latin typeface="+mj-lt"/>
                <a:ea typeface="+mj-ea"/>
                <a:cs typeface="+mj-cs"/>
              </a:rPr>
              <a:t>inventory</a:t>
            </a:r>
            <a:endParaRPr kumimoji="0" lang="it-IT" sz="3600" b="0" i="0" u="none" strike="noStrike" kern="1200" cap="none" spc="0" normalizeH="0" baseline="0" noProof="0" dirty="0" smtClean="0">
              <a:ln>
                <a:noFill/>
              </a:ln>
              <a:solidFill>
                <a:srgbClr val="02882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1359619"/>
            <a:ext cx="9144000" cy="45719"/>
          </a:xfrm>
          <a:prstGeom prst="rect">
            <a:avLst/>
          </a:prstGeom>
          <a:solidFill>
            <a:srgbClr val="028825"/>
          </a:solidFill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" name="Picture 2" descr="http://images.forbes.com/media/lists/colleges/duke-university_200x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746" y="16559"/>
            <a:ext cx="1141334" cy="114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ersonalizzato 1">
            <a:hlinkClick r:id="rId3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611560" y="3429000"/>
            <a:ext cx="2232248" cy="129614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err="1" smtClean="0"/>
              <a:t>Basement</a:t>
            </a:r>
            <a:endParaRPr lang="it-IT" sz="2800" b="1" dirty="0"/>
          </a:p>
        </p:txBody>
      </p:sp>
      <p:sp>
        <p:nvSpPr>
          <p:cNvPr id="17" name="Personalizzato 16">
            <a:hlinkClick r:id="rId5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3419872" y="3429000"/>
            <a:ext cx="2304256" cy="129614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err="1" smtClean="0"/>
              <a:t>Main</a:t>
            </a:r>
            <a:r>
              <a:rPr lang="it-IT" sz="2800" b="1" dirty="0" smtClean="0"/>
              <a:t> </a:t>
            </a:r>
            <a:r>
              <a:rPr lang="it-IT" sz="2800" b="1" dirty="0" err="1" smtClean="0"/>
              <a:t>level</a:t>
            </a:r>
            <a:endParaRPr lang="it-IT" sz="2800" b="1" dirty="0"/>
          </a:p>
        </p:txBody>
      </p:sp>
      <p:sp>
        <p:nvSpPr>
          <p:cNvPr id="19" name="Personalizzato 18">
            <a:hlinkClick r:id="rId6" action="ppaction://hlinksldjump" highlightClick="1"/>
          </p:cNvPr>
          <p:cNvSpPr/>
          <p:nvPr/>
        </p:nvSpPr>
        <p:spPr>
          <a:xfrm>
            <a:off x="6300192" y="3429000"/>
            <a:ext cx="2179221" cy="129614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/>
              <a:t>First </a:t>
            </a:r>
            <a:r>
              <a:rPr lang="it-IT" sz="2800" b="1" dirty="0" err="1" smtClean="0"/>
              <a:t>level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25691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600" noProof="0" dirty="0" smtClean="0">
                <a:solidFill>
                  <a:srgbClr val="028825"/>
                </a:solidFill>
                <a:latin typeface="+mj-lt"/>
                <a:ea typeface="+mj-ea"/>
                <a:cs typeface="+mj-cs"/>
              </a:rPr>
              <a:t>First </a:t>
            </a:r>
            <a:r>
              <a:rPr lang="it-IT" sz="3600" noProof="0" dirty="0" err="1" smtClean="0">
                <a:solidFill>
                  <a:srgbClr val="028825"/>
                </a:solidFill>
                <a:latin typeface="+mj-lt"/>
                <a:ea typeface="+mj-ea"/>
                <a:cs typeface="+mj-cs"/>
              </a:rPr>
              <a:t>level</a:t>
            </a:r>
            <a:endParaRPr kumimoji="0" lang="it-IT" sz="3600" b="0" i="0" u="none" strike="noStrike" kern="1200" cap="none" spc="0" normalizeH="0" baseline="0" noProof="0" dirty="0" smtClean="0">
              <a:ln>
                <a:noFill/>
              </a:ln>
              <a:solidFill>
                <a:srgbClr val="02882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1359619"/>
            <a:ext cx="9144000" cy="45719"/>
          </a:xfrm>
          <a:prstGeom prst="rect">
            <a:avLst/>
          </a:prstGeom>
          <a:solidFill>
            <a:srgbClr val="028825"/>
          </a:solidFill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" name="Picture 2" descr="http://images.forbes.com/media/lists/colleges/duke-university_200x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746" y="16559"/>
            <a:ext cx="1141334" cy="114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44013"/>
            <a:ext cx="86868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ersonalizzato 7">
            <a:hlinkClick r:id="rId5" action="ppaction://hlinksldjump" highlightClick="1">
              <a:snd r:embed="rId6" name="click.wav"/>
            </a:hlinkClick>
          </p:cNvPr>
          <p:cNvSpPr/>
          <p:nvPr/>
        </p:nvSpPr>
        <p:spPr>
          <a:xfrm>
            <a:off x="3131840" y="2852936"/>
            <a:ext cx="3096343" cy="2088232"/>
          </a:xfrm>
          <a:prstGeom prst="actionButtonBlank">
            <a:avLst/>
          </a:prstGeom>
          <a:noFill/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FF0000"/>
                </a:solidFill>
              </a:rPr>
              <a:t>Hall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9" name="Personalizzato 8">
            <a:hlinkClick r:id="rId7" action="ppaction://hlinksldjump" highlightClick="1">
              <a:snd r:embed="rId6" name="click.wav"/>
            </a:hlinkClick>
          </p:cNvPr>
          <p:cNvSpPr/>
          <p:nvPr/>
        </p:nvSpPr>
        <p:spPr>
          <a:xfrm>
            <a:off x="827584" y="4939109"/>
            <a:ext cx="7776864" cy="1080120"/>
          </a:xfrm>
          <a:prstGeom prst="actionButtonBlank">
            <a:avLst/>
          </a:prstGeom>
          <a:noFill/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rgbClr val="FF0000"/>
                </a:solidFill>
              </a:rPr>
              <a:t>Balcony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10" name="Rettangolo 9">
            <a:hlinkClick r:id="rId8" action="ppaction://hlinksldjump"/>
          </p:cNvPr>
          <p:cNvSpPr/>
          <p:nvPr/>
        </p:nvSpPr>
        <p:spPr>
          <a:xfrm>
            <a:off x="6588224" y="6237312"/>
            <a:ext cx="2098576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Back to building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161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600" noProof="0" dirty="0" smtClean="0">
                <a:solidFill>
                  <a:srgbClr val="028825"/>
                </a:solidFill>
                <a:latin typeface="+mj-lt"/>
                <a:ea typeface="+mj-ea"/>
                <a:cs typeface="+mj-cs"/>
              </a:rPr>
              <a:t>Hall</a:t>
            </a:r>
            <a:endParaRPr kumimoji="0" lang="it-IT" sz="3600" b="0" i="0" u="none" strike="noStrike" kern="1200" cap="none" spc="0" normalizeH="0" baseline="0" noProof="0" dirty="0" smtClean="0">
              <a:ln>
                <a:noFill/>
              </a:ln>
              <a:solidFill>
                <a:srgbClr val="02882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1359619"/>
            <a:ext cx="9144000" cy="45719"/>
          </a:xfrm>
          <a:prstGeom prst="rect">
            <a:avLst/>
          </a:prstGeom>
          <a:solidFill>
            <a:srgbClr val="028825"/>
          </a:solidFill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FA5E-7696-4A20-BDC7-AC1D5E9020CA}" type="slidenum">
              <a:rPr lang="it-IT" sz="1400" b="1" smtClean="0">
                <a:solidFill>
                  <a:schemeClr val="tx1"/>
                </a:solidFill>
              </a:rPr>
              <a:pPr/>
              <a:t>11</a:t>
            </a:fld>
            <a:endParaRPr lang="it-IT" sz="1400" b="1" dirty="0">
              <a:solidFill>
                <a:schemeClr val="tx1"/>
              </a:solidFill>
            </a:endParaRPr>
          </a:p>
        </p:txBody>
      </p:sp>
      <p:pic>
        <p:nvPicPr>
          <p:cNvPr id="30" name="Picture 2" descr="http://images.forbes.com/media/lists/colleges/duke-university_200x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746" y="16559"/>
            <a:ext cx="1141334" cy="114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337185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tangolo 6">
            <a:hlinkClick r:id="rId4" action="ppaction://hlinksldjump"/>
          </p:cNvPr>
          <p:cNvSpPr/>
          <p:nvPr/>
        </p:nvSpPr>
        <p:spPr>
          <a:xfrm>
            <a:off x="7534672" y="6237312"/>
            <a:ext cx="1152128" cy="432048"/>
          </a:xfrm>
          <a:prstGeom prst="rect">
            <a:avLst/>
          </a:prstGeom>
          <a:solidFill>
            <a:srgbClr val="0288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Back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2661888" y="1662647"/>
            <a:ext cx="1441943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Refrigerator</a:t>
            </a:r>
            <a:r>
              <a:rPr lang="it-IT" sz="1400" b="1" dirty="0" smtClean="0">
                <a:solidFill>
                  <a:schemeClr val="tx1"/>
                </a:solidFill>
              </a:rPr>
              <a:t>+ CO2 detector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9" name="Connettore 2 8"/>
          <p:cNvCxnSpPr>
            <a:stCxn id="8" idx="2"/>
          </p:cNvCxnSpPr>
          <p:nvPr/>
        </p:nvCxnSpPr>
        <p:spPr>
          <a:xfrm flipH="1">
            <a:off x="3203850" y="2022687"/>
            <a:ext cx="179010" cy="163116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/>
          <p:cNvSpPr/>
          <p:nvPr/>
        </p:nvSpPr>
        <p:spPr>
          <a:xfrm>
            <a:off x="7166004" y="5168580"/>
            <a:ext cx="1150412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Wireless </a:t>
            </a:r>
            <a:r>
              <a:rPr lang="it-IT" sz="1400" b="1" dirty="0" err="1" smtClean="0">
                <a:solidFill>
                  <a:schemeClr val="tx1"/>
                </a:solidFill>
              </a:rPr>
              <a:t>doorbell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14" name="Connettore 2 13"/>
          <p:cNvCxnSpPr>
            <a:stCxn id="13" idx="1"/>
          </p:cNvCxnSpPr>
          <p:nvPr/>
        </p:nvCxnSpPr>
        <p:spPr>
          <a:xfrm flipH="1">
            <a:off x="5972534" y="5348600"/>
            <a:ext cx="1193470" cy="176111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6997990" y="3645024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Empty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19" name="Connettore 2 18"/>
          <p:cNvCxnSpPr>
            <a:stCxn id="18" idx="1"/>
          </p:cNvCxnSpPr>
          <p:nvPr/>
        </p:nvCxnSpPr>
        <p:spPr>
          <a:xfrm flipH="1">
            <a:off x="5804520" y="3825044"/>
            <a:ext cx="1193470" cy="352222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6949122" y="3121613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Empty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21" name="Connettore 2 20"/>
          <p:cNvCxnSpPr>
            <a:stCxn id="20" idx="1"/>
          </p:cNvCxnSpPr>
          <p:nvPr/>
        </p:nvCxnSpPr>
        <p:spPr>
          <a:xfrm flipH="1">
            <a:off x="5755652" y="3301633"/>
            <a:ext cx="1193470" cy="352222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6997990" y="4636338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Empty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23" name="Connettore 2 22"/>
          <p:cNvCxnSpPr>
            <a:stCxn id="22" idx="1"/>
          </p:cNvCxnSpPr>
          <p:nvPr/>
        </p:nvCxnSpPr>
        <p:spPr>
          <a:xfrm flipH="1">
            <a:off x="5804520" y="4816358"/>
            <a:ext cx="1193470" cy="352222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27"/>
          <p:cNvSpPr/>
          <p:nvPr/>
        </p:nvSpPr>
        <p:spPr>
          <a:xfrm>
            <a:off x="1037651" y="3068960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Empty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29" name="Connettore 2 28"/>
          <p:cNvCxnSpPr>
            <a:stCxn id="28" idx="3"/>
          </p:cNvCxnSpPr>
          <p:nvPr/>
        </p:nvCxnSpPr>
        <p:spPr>
          <a:xfrm>
            <a:off x="1829739" y="3248980"/>
            <a:ext cx="942061" cy="404875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>
          <a:xfrm>
            <a:off x="1037651" y="3608298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Empty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ttore 2 32"/>
          <p:cNvCxnSpPr>
            <a:stCxn id="32" idx="3"/>
          </p:cNvCxnSpPr>
          <p:nvPr/>
        </p:nvCxnSpPr>
        <p:spPr>
          <a:xfrm>
            <a:off x="1829739" y="3788318"/>
            <a:ext cx="942061" cy="404875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33"/>
          <p:cNvSpPr/>
          <p:nvPr/>
        </p:nvSpPr>
        <p:spPr>
          <a:xfrm>
            <a:off x="1037651" y="4293877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Empty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35" name="Connettore 2 34"/>
          <p:cNvCxnSpPr>
            <a:stCxn id="34" idx="3"/>
          </p:cNvCxnSpPr>
          <p:nvPr/>
        </p:nvCxnSpPr>
        <p:spPr>
          <a:xfrm>
            <a:off x="1829739" y="4473897"/>
            <a:ext cx="942061" cy="404875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/>
          <p:cNvSpPr/>
          <p:nvPr/>
        </p:nvSpPr>
        <p:spPr>
          <a:xfrm>
            <a:off x="1054910" y="4843032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Empty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37" name="Connettore 2 36"/>
          <p:cNvCxnSpPr>
            <a:stCxn id="36" idx="3"/>
          </p:cNvCxnSpPr>
          <p:nvPr/>
        </p:nvCxnSpPr>
        <p:spPr>
          <a:xfrm>
            <a:off x="1846998" y="5023052"/>
            <a:ext cx="942061" cy="404875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tangolo 37"/>
          <p:cNvSpPr/>
          <p:nvPr/>
        </p:nvSpPr>
        <p:spPr>
          <a:xfrm>
            <a:off x="1661081" y="6057292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Empty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39" name="Connettore 2 38"/>
          <p:cNvCxnSpPr>
            <a:stCxn id="38" idx="3"/>
          </p:cNvCxnSpPr>
          <p:nvPr/>
        </p:nvCxnSpPr>
        <p:spPr>
          <a:xfrm flipV="1">
            <a:off x="2453169" y="5661248"/>
            <a:ext cx="750681" cy="576064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tangolo 41"/>
          <p:cNvSpPr/>
          <p:nvPr/>
        </p:nvSpPr>
        <p:spPr>
          <a:xfrm>
            <a:off x="4501929" y="1890193"/>
            <a:ext cx="144194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Washing</a:t>
            </a:r>
            <a:r>
              <a:rPr lang="it-IT" sz="1400" b="1" dirty="0" smtClean="0">
                <a:solidFill>
                  <a:schemeClr val="tx1"/>
                </a:solidFill>
              </a:rPr>
              <a:t> machine??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43" name="Connettore 2 42"/>
          <p:cNvCxnSpPr>
            <a:stCxn id="42" idx="2"/>
          </p:cNvCxnSpPr>
          <p:nvPr/>
        </p:nvCxnSpPr>
        <p:spPr>
          <a:xfrm flipH="1">
            <a:off x="3851920" y="2250233"/>
            <a:ext cx="1370981" cy="1740522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6497996" y="2478231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Empty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47" name="Connettore 2 46"/>
          <p:cNvCxnSpPr>
            <a:stCxn id="46" idx="1"/>
          </p:cNvCxnSpPr>
          <p:nvPr/>
        </p:nvCxnSpPr>
        <p:spPr>
          <a:xfrm flipH="1">
            <a:off x="4932040" y="2658251"/>
            <a:ext cx="1565956" cy="1166793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/>
          <p:cNvSpPr txBox="1"/>
          <p:nvPr/>
        </p:nvSpPr>
        <p:spPr>
          <a:xfrm>
            <a:off x="164809" y="6453336"/>
            <a:ext cx="3863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it-IT" sz="1200" dirty="0" err="1" smtClean="0"/>
              <a:t>Floor</a:t>
            </a:r>
            <a:r>
              <a:rPr lang="it-IT" sz="1200" dirty="0" smtClean="0"/>
              <a:t> </a:t>
            </a:r>
            <a:r>
              <a:rPr lang="it-IT" sz="1200" dirty="0" err="1" smtClean="0"/>
              <a:t>circuit</a:t>
            </a:r>
            <a:r>
              <a:rPr lang="it-IT" sz="1200" dirty="0" smtClean="0"/>
              <a:t> </a:t>
            </a:r>
            <a:r>
              <a:rPr lang="it-IT" sz="1200" dirty="0" err="1" smtClean="0"/>
              <a:t>not</a:t>
            </a:r>
            <a:r>
              <a:rPr lang="it-IT" sz="1200" dirty="0" smtClean="0"/>
              <a:t> </a:t>
            </a:r>
            <a:r>
              <a:rPr lang="it-IT" sz="1200" dirty="0" err="1" smtClean="0"/>
              <a:t>found</a:t>
            </a:r>
            <a:r>
              <a:rPr lang="it-IT" sz="1200" dirty="0" smtClean="0"/>
              <a:t> </a:t>
            </a:r>
            <a:r>
              <a:rPr lang="it-IT" sz="1200" dirty="0" err="1" smtClean="0"/>
              <a:t>except</a:t>
            </a:r>
            <a:r>
              <a:rPr lang="it-IT" sz="1200" dirty="0" smtClean="0"/>
              <a:t> for the </a:t>
            </a:r>
            <a:r>
              <a:rPr lang="it-IT" sz="1200" dirty="0" err="1" smtClean="0"/>
              <a:t>central</a:t>
            </a:r>
            <a:r>
              <a:rPr lang="it-IT" sz="1200" dirty="0" smtClean="0"/>
              <a:t> </a:t>
            </a:r>
            <a:r>
              <a:rPr lang="it-IT" sz="1200" dirty="0" err="1" smtClean="0"/>
              <a:t>receptacle</a:t>
            </a:r>
            <a:endParaRPr lang="it-IT" sz="1200" dirty="0" smtClean="0"/>
          </a:p>
          <a:p>
            <a:pPr marL="228600" indent="-228600">
              <a:buAutoNum type="arabicParenR"/>
            </a:pPr>
            <a:r>
              <a:rPr lang="it-IT" sz="1200" dirty="0" err="1" smtClean="0"/>
              <a:t>Connections</a:t>
            </a:r>
            <a:r>
              <a:rPr lang="it-IT" sz="1200" dirty="0" smtClean="0"/>
              <a:t> </a:t>
            </a:r>
            <a:r>
              <a:rPr lang="it-IT" sz="1200" dirty="0" err="1" smtClean="0"/>
              <a:t>washing</a:t>
            </a:r>
            <a:r>
              <a:rPr lang="it-IT" sz="1200" dirty="0" smtClean="0"/>
              <a:t> machine??</a:t>
            </a:r>
            <a:endParaRPr lang="it-IT" sz="1200" dirty="0"/>
          </a:p>
        </p:txBody>
      </p:sp>
      <p:sp>
        <p:nvSpPr>
          <p:cNvPr id="41" name="Rettangolo 40"/>
          <p:cNvSpPr/>
          <p:nvPr/>
        </p:nvSpPr>
        <p:spPr>
          <a:xfrm>
            <a:off x="4175956" y="5832526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Not</a:t>
            </a:r>
            <a:r>
              <a:rPr lang="it-IT" sz="1400" b="1" dirty="0" smtClean="0">
                <a:solidFill>
                  <a:schemeClr val="tx1"/>
                </a:solidFill>
              </a:rPr>
              <a:t> </a:t>
            </a:r>
            <a:r>
              <a:rPr lang="it-IT" sz="1400" b="1" dirty="0" err="1" smtClean="0">
                <a:solidFill>
                  <a:schemeClr val="tx1"/>
                </a:solidFill>
              </a:rPr>
              <a:t>found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44" name="Connettore 2 43"/>
          <p:cNvCxnSpPr/>
          <p:nvPr/>
        </p:nvCxnSpPr>
        <p:spPr>
          <a:xfrm flipH="1" flipV="1">
            <a:off x="3293355" y="4473897"/>
            <a:ext cx="1208574" cy="1358629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/>
          <p:cNvCxnSpPr>
            <a:stCxn id="41" idx="0"/>
          </p:cNvCxnSpPr>
          <p:nvPr/>
        </p:nvCxnSpPr>
        <p:spPr>
          <a:xfrm flipV="1">
            <a:off x="4572000" y="4293877"/>
            <a:ext cx="1" cy="1538649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stCxn id="41" idx="0"/>
          </p:cNvCxnSpPr>
          <p:nvPr/>
        </p:nvCxnSpPr>
        <p:spPr>
          <a:xfrm flipV="1">
            <a:off x="4572000" y="4473897"/>
            <a:ext cx="650901" cy="1358629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tangolo 48"/>
          <p:cNvSpPr/>
          <p:nvPr/>
        </p:nvSpPr>
        <p:spPr>
          <a:xfrm>
            <a:off x="6026464" y="764704"/>
            <a:ext cx="129712" cy="124743"/>
          </a:xfrm>
          <a:prstGeom prst="rect">
            <a:avLst/>
          </a:prstGeom>
          <a:solidFill>
            <a:srgbClr val="028825"/>
          </a:solidFill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50" name="CasellaDiTesto 49"/>
          <p:cNvSpPr txBox="1"/>
          <p:nvPr/>
        </p:nvSpPr>
        <p:spPr>
          <a:xfrm>
            <a:off x="6223334" y="704781"/>
            <a:ext cx="667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Verified</a:t>
            </a:r>
            <a:endParaRPr lang="it-IT" sz="1200" dirty="0"/>
          </a:p>
        </p:txBody>
      </p:sp>
      <p:sp>
        <p:nvSpPr>
          <p:cNvPr id="51" name="Rettangolo 50"/>
          <p:cNvSpPr/>
          <p:nvPr/>
        </p:nvSpPr>
        <p:spPr>
          <a:xfrm>
            <a:off x="6026464" y="1039398"/>
            <a:ext cx="129712" cy="1247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6223334" y="979475"/>
            <a:ext cx="1456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Problem</a:t>
            </a:r>
            <a:r>
              <a:rPr lang="it-IT" sz="1200" dirty="0" smtClean="0"/>
              <a:t>: </a:t>
            </a:r>
            <a:r>
              <a:rPr lang="it-IT" sz="1200" dirty="0" err="1" smtClean="0"/>
              <a:t>read</a:t>
            </a:r>
            <a:r>
              <a:rPr lang="it-IT" sz="1200" dirty="0" smtClean="0"/>
              <a:t> notes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25161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600" dirty="0" err="1" smtClean="0">
                <a:solidFill>
                  <a:srgbClr val="028825"/>
                </a:solidFill>
                <a:latin typeface="+mj-lt"/>
                <a:ea typeface="+mj-ea"/>
                <a:cs typeface="+mj-cs"/>
              </a:rPr>
              <a:t>Balcony</a:t>
            </a:r>
            <a:endParaRPr kumimoji="0" lang="it-IT" sz="3600" b="0" i="0" u="none" strike="noStrike" kern="1200" cap="none" spc="0" normalizeH="0" baseline="0" noProof="0" dirty="0" smtClean="0">
              <a:ln>
                <a:noFill/>
              </a:ln>
              <a:solidFill>
                <a:srgbClr val="02882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1359619"/>
            <a:ext cx="9144000" cy="45719"/>
          </a:xfrm>
          <a:prstGeom prst="rect">
            <a:avLst/>
          </a:prstGeom>
          <a:solidFill>
            <a:srgbClr val="028825"/>
          </a:solidFill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FA5E-7696-4A20-BDC7-AC1D5E9020CA}" type="slidenum">
              <a:rPr lang="it-IT" sz="1400" b="1" smtClean="0">
                <a:solidFill>
                  <a:schemeClr val="tx1"/>
                </a:solidFill>
              </a:rPr>
              <a:pPr/>
              <a:t>12</a:t>
            </a:fld>
            <a:endParaRPr lang="it-IT" sz="1400" b="1" dirty="0">
              <a:solidFill>
                <a:schemeClr val="tx1"/>
              </a:solidFill>
            </a:endParaRPr>
          </a:p>
        </p:txBody>
      </p:sp>
      <p:pic>
        <p:nvPicPr>
          <p:cNvPr id="30" name="Picture 2" descr="http://images.forbes.com/media/lists/colleges/duke-university_200x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746" y="16559"/>
            <a:ext cx="1141334" cy="114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20" y="3485408"/>
            <a:ext cx="54197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tangolo 7">
            <a:hlinkClick r:id="rId5" action="ppaction://hlinksldjump"/>
          </p:cNvPr>
          <p:cNvSpPr/>
          <p:nvPr/>
        </p:nvSpPr>
        <p:spPr>
          <a:xfrm>
            <a:off x="7534672" y="6237312"/>
            <a:ext cx="1152128" cy="432048"/>
          </a:xfrm>
          <a:prstGeom prst="rect">
            <a:avLst/>
          </a:prstGeom>
          <a:solidFill>
            <a:srgbClr val="0288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Back</a:t>
            </a:r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4345548" y="2348880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Empty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10" name="Connettore 2 9"/>
          <p:cNvCxnSpPr>
            <a:stCxn id="9" idx="1"/>
          </p:cNvCxnSpPr>
          <p:nvPr/>
        </p:nvCxnSpPr>
        <p:spPr>
          <a:xfrm flipH="1">
            <a:off x="2051720" y="2528900"/>
            <a:ext cx="2293828" cy="1188132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H="1">
            <a:off x="3707904" y="2681300"/>
            <a:ext cx="790044" cy="1188132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9" idx="2"/>
          </p:cNvCxnSpPr>
          <p:nvPr/>
        </p:nvCxnSpPr>
        <p:spPr>
          <a:xfrm>
            <a:off x="4741592" y="2708920"/>
            <a:ext cx="118440" cy="1160512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>
            <a:off x="5137636" y="2708920"/>
            <a:ext cx="1618616" cy="1008112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/>
          <p:cNvSpPr/>
          <p:nvPr/>
        </p:nvSpPr>
        <p:spPr>
          <a:xfrm>
            <a:off x="6026464" y="764704"/>
            <a:ext cx="129712" cy="124743"/>
          </a:xfrm>
          <a:prstGeom prst="rect">
            <a:avLst/>
          </a:prstGeom>
          <a:solidFill>
            <a:srgbClr val="028825"/>
          </a:solidFill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23334" y="704781"/>
            <a:ext cx="667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Verified</a:t>
            </a:r>
            <a:endParaRPr lang="it-IT" sz="1200" dirty="0"/>
          </a:p>
        </p:txBody>
      </p:sp>
      <p:sp>
        <p:nvSpPr>
          <p:cNvPr id="15" name="Rettangolo 14"/>
          <p:cNvSpPr/>
          <p:nvPr/>
        </p:nvSpPr>
        <p:spPr>
          <a:xfrm>
            <a:off x="6026464" y="1039398"/>
            <a:ext cx="129712" cy="1247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6223334" y="979475"/>
            <a:ext cx="1456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Problem</a:t>
            </a:r>
            <a:r>
              <a:rPr lang="it-IT" sz="1200" dirty="0" smtClean="0"/>
              <a:t>: </a:t>
            </a:r>
            <a:r>
              <a:rPr lang="it-IT" sz="1200" dirty="0" err="1" smtClean="0"/>
              <a:t>read</a:t>
            </a:r>
            <a:r>
              <a:rPr lang="it-IT" sz="1200" dirty="0" smtClean="0"/>
              <a:t> notes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25161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600" dirty="0" err="1" smtClean="0">
                <a:solidFill>
                  <a:srgbClr val="028825"/>
                </a:solidFill>
                <a:latin typeface="+mj-lt"/>
                <a:ea typeface="+mj-ea"/>
                <a:cs typeface="+mj-cs"/>
              </a:rPr>
              <a:t>Basement</a:t>
            </a:r>
            <a:endParaRPr kumimoji="0" lang="it-IT" sz="3600" b="0" i="0" u="none" strike="noStrike" kern="1200" cap="none" spc="0" normalizeH="0" baseline="0" noProof="0" dirty="0" smtClean="0">
              <a:ln>
                <a:noFill/>
              </a:ln>
              <a:solidFill>
                <a:srgbClr val="02882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1359619"/>
            <a:ext cx="9144000" cy="45719"/>
          </a:xfrm>
          <a:prstGeom prst="rect">
            <a:avLst/>
          </a:prstGeom>
          <a:solidFill>
            <a:srgbClr val="028825"/>
          </a:solidFill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FA5E-7696-4A20-BDC7-AC1D5E9020CA}" type="slidenum">
              <a:rPr lang="it-IT" sz="1400" b="1" smtClean="0">
                <a:solidFill>
                  <a:schemeClr val="tx1"/>
                </a:solidFill>
              </a:rPr>
              <a:pPr/>
              <a:t>13</a:t>
            </a:fld>
            <a:endParaRPr lang="it-IT" sz="1400" b="1" dirty="0">
              <a:solidFill>
                <a:schemeClr val="tx1"/>
              </a:solidFill>
            </a:endParaRPr>
          </a:p>
        </p:txBody>
      </p:sp>
      <p:pic>
        <p:nvPicPr>
          <p:cNvPr id="30" name="Picture 2" descr="http://images.forbes.com/media/lists/colleges/duke-university_200x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746" y="16559"/>
            <a:ext cx="1141334" cy="114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52" y="2204864"/>
            <a:ext cx="87439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tangolo 6">
            <a:hlinkClick r:id="rId4" action="ppaction://hlinksldjump"/>
          </p:cNvPr>
          <p:cNvSpPr/>
          <p:nvPr/>
        </p:nvSpPr>
        <p:spPr>
          <a:xfrm>
            <a:off x="6588224" y="6237312"/>
            <a:ext cx="2098576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Back to building</a:t>
            </a:r>
            <a:endParaRPr lang="it-IT" dirty="0"/>
          </a:p>
        </p:txBody>
      </p:sp>
      <p:sp>
        <p:nvSpPr>
          <p:cNvPr id="8" name="Personalizzato 7">
            <a:hlinkClick r:id="rId5" action="ppaction://hlinksldjump" highlightClick="1">
              <a:snd r:embed="rId6" name="click.wav"/>
            </a:hlinkClick>
          </p:cNvPr>
          <p:cNvSpPr/>
          <p:nvPr/>
        </p:nvSpPr>
        <p:spPr>
          <a:xfrm>
            <a:off x="430738" y="2924944"/>
            <a:ext cx="2088232" cy="1944216"/>
          </a:xfrm>
          <a:prstGeom prst="actionButtonBlank">
            <a:avLst/>
          </a:prstGeom>
          <a:noFill/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FF0000"/>
                </a:solidFill>
              </a:rPr>
              <a:t>West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9" name="Personalizzato 8">
            <a:hlinkClick r:id="rId7" action="ppaction://hlinksldjump" highlightClick="1">
              <a:snd r:embed="rId6" name="click.wav"/>
            </a:hlinkClick>
          </p:cNvPr>
          <p:cNvSpPr/>
          <p:nvPr/>
        </p:nvSpPr>
        <p:spPr>
          <a:xfrm>
            <a:off x="2518970" y="2924944"/>
            <a:ext cx="2845118" cy="1944216"/>
          </a:xfrm>
          <a:prstGeom prst="actionButtonBlank">
            <a:avLst/>
          </a:prstGeom>
          <a:noFill/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FF0000"/>
                </a:solidFill>
              </a:rPr>
              <a:t>Central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10" name="Personalizzato 9">
            <a:hlinkClick r:id="rId8" action="ppaction://hlinksldjump" highlightClick="1">
              <a:snd r:embed="rId6" name="click.wav"/>
            </a:hlinkClick>
          </p:cNvPr>
          <p:cNvSpPr/>
          <p:nvPr/>
        </p:nvSpPr>
        <p:spPr>
          <a:xfrm>
            <a:off x="5354526" y="2924944"/>
            <a:ext cx="1953778" cy="1944216"/>
          </a:xfrm>
          <a:prstGeom prst="actionButtonBlank">
            <a:avLst/>
          </a:prstGeom>
          <a:noFill/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FF0000"/>
                </a:solidFill>
              </a:rPr>
              <a:t>East</a:t>
            </a: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61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600" dirty="0" smtClean="0">
                <a:solidFill>
                  <a:srgbClr val="028825"/>
                </a:solidFill>
                <a:latin typeface="+mj-lt"/>
                <a:ea typeface="+mj-ea"/>
                <a:cs typeface="+mj-cs"/>
              </a:rPr>
              <a:t>West</a:t>
            </a:r>
            <a:endParaRPr kumimoji="0" lang="it-IT" sz="3600" b="0" i="0" u="none" strike="noStrike" kern="1200" cap="none" spc="0" normalizeH="0" baseline="0" noProof="0" dirty="0" smtClean="0">
              <a:ln>
                <a:noFill/>
              </a:ln>
              <a:solidFill>
                <a:srgbClr val="02882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1359619"/>
            <a:ext cx="9144000" cy="45719"/>
          </a:xfrm>
          <a:prstGeom prst="rect">
            <a:avLst/>
          </a:prstGeom>
          <a:solidFill>
            <a:srgbClr val="028825"/>
          </a:solidFill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FA5E-7696-4A20-BDC7-AC1D5E9020CA}" type="slidenum">
              <a:rPr lang="it-IT" sz="1400" b="1" smtClean="0">
                <a:solidFill>
                  <a:schemeClr val="tx1"/>
                </a:solidFill>
              </a:rPr>
              <a:pPr/>
              <a:t>14</a:t>
            </a:fld>
            <a:endParaRPr lang="it-IT" sz="1400" b="1" dirty="0">
              <a:solidFill>
                <a:schemeClr val="tx1"/>
              </a:solidFill>
            </a:endParaRPr>
          </a:p>
        </p:txBody>
      </p:sp>
      <p:pic>
        <p:nvPicPr>
          <p:cNvPr id="30" name="Picture 2" descr="http://images.forbes.com/media/lists/colleges/duke-university_200x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746" y="16559"/>
            <a:ext cx="1141334" cy="114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896"/>
            <a:ext cx="76581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tangolo 1"/>
          <p:cNvSpPr/>
          <p:nvPr/>
        </p:nvSpPr>
        <p:spPr>
          <a:xfrm>
            <a:off x="3275856" y="3573016"/>
            <a:ext cx="5065812" cy="19442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hlinkClick r:id="rId4" action="ppaction://hlinksldjump"/>
          </p:cNvPr>
          <p:cNvSpPr/>
          <p:nvPr/>
        </p:nvSpPr>
        <p:spPr>
          <a:xfrm>
            <a:off x="7534672" y="6237312"/>
            <a:ext cx="1152128" cy="432048"/>
          </a:xfrm>
          <a:prstGeom prst="rect">
            <a:avLst/>
          </a:prstGeom>
          <a:solidFill>
            <a:srgbClr val="0288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Back</a:t>
            </a:r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2842151" y="1468789"/>
            <a:ext cx="1215207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Inverter controller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10" name="Connettore 2 9"/>
          <p:cNvCxnSpPr/>
          <p:nvPr/>
        </p:nvCxnSpPr>
        <p:spPr>
          <a:xfrm flipH="1">
            <a:off x="1979712" y="1846587"/>
            <a:ext cx="1431779" cy="1510405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3996248" y="1666567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Phone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13" name="Connettore 2 12"/>
          <p:cNvCxnSpPr/>
          <p:nvPr/>
        </p:nvCxnSpPr>
        <p:spPr>
          <a:xfrm flipH="1">
            <a:off x="1979712" y="2026607"/>
            <a:ext cx="2412581" cy="1474401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81329" y="5655196"/>
            <a:ext cx="1368152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Oscilloscope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765405" y="4725144"/>
            <a:ext cx="242199" cy="79208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1903513" y="5671699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Empty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22" name="Connettore 2 21"/>
          <p:cNvCxnSpPr/>
          <p:nvPr/>
        </p:nvCxnSpPr>
        <p:spPr>
          <a:xfrm flipH="1" flipV="1">
            <a:off x="1187624" y="5121189"/>
            <a:ext cx="1111933" cy="55051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164809" y="6453336"/>
            <a:ext cx="2561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it-IT" sz="1200" dirty="0" smtClean="0"/>
              <a:t>Panel </a:t>
            </a:r>
            <a:r>
              <a:rPr lang="it-IT" sz="1200" dirty="0" err="1" smtClean="0"/>
              <a:t>section</a:t>
            </a:r>
            <a:r>
              <a:rPr lang="it-IT" sz="1200" dirty="0" smtClean="0"/>
              <a:t> </a:t>
            </a:r>
            <a:r>
              <a:rPr lang="it-IT" sz="1200" dirty="0" err="1" smtClean="0"/>
              <a:t>faces</a:t>
            </a:r>
            <a:r>
              <a:rPr lang="it-IT" sz="1200" dirty="0" smtClean="0"/>
              <a:t> </a:t>
            </a:r>
            <a:r>
              <a:rPr lang="it-IT" sz="1200" dirty="0" err="1" smtClean="0"/>
              <a:t>north</a:t>
            </a:r>
            <a:r>
              <a:rPr lang="it-IT" sz="1200" dirty="0" smtClean="0"/>
              <a:t> </a:t>
            </a:r>
            <a:r>
              <a:rPr lang="it-IT" sz="1200" dirty="0" smtClean="0"/>
              <a:t>in reality</a:t>
            </a:r>
          </a:p>
          <a:p>
            <a:pPr marL="228600" indent="-228600">
              <a:buAutoNum type="arabicParenR"/>
            </a:pPr>
            <a:r>
              <a:rPr lang="it-IT" sz="1200" dirty="0" smtClean="0"/>
              <a:t>U-13 </a:t>
            </a:r>
            <a:r>
              <a:rPr lang="it-IT" sz="1200" dirty="0" err="1" smtClean="0"/>
              <a:t>not</a:t>
            </a:r>
            <a:r>
              <a:rPr lang="it-IT" sz="1200" dirty="0" smtClean="0"/>
              <a:t> </a:t>
            </a:r>
            <a:r>
              <a:rPr lang="it-IT" sz="1200" dirty="0" err="1" smtClean="0"/>
              <a:t>found</a:t>
            </a:r>
            <a:endParaRPr lang="it-IT" sz="1200" dirty="0"/>
          </a:p>
        </p:txBody>
      </p:sp>
      <p:sp>
        <p:nvSpPr>
          <p:cNvPr id="18" name="Rettangolo 17"/>
          <p:cNvSpPr/>
          <p:nvPr/>
        </p:nvSpPr>
        <p:spPr>
          <a:xfrm>
            <a:off x="161524" y="2503496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Not</a:t>
            </a:r>
            <a:r>
              <a:rPr lang="it-IT" sz="1400" b="1" dirty="0" smtClean="0">
                <a:solidFill>
                  <a:schemeClr val="tx1"/>
                </a:solidFill>
              </a:rPr>
              <a:t> </a:t>
            </a:r>
            <a:r>
              <a:rPr lang="it-IT" sz="1400" b="1" dirty="0" err="1" smtClean="0">
                <a:solidFill>
                  <a:schemeClr val="tx1"/>
                </a:solidFill>
              </a:rPr>
              <a:t>found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19" name="Connettore 2 18"/>
          <p:cNvCxnSpPr/>
          <p:nvPr/>
        </p:nvCxnSpPr>
        <p:spPr>
          <a:xfrm>
            <a:off x="557571" y="2863536"/>
            <a:ext cx="328933" cy="106952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8" idx="2"/>
          </p:cNvCxnSpPr>
          <p:nvPr/>
        </p:nvCxnSpPr>
        <p:spPr>
          <a:xfrm>
            <a:off x="557568" y="2863536"/>
            <a:ext cx="2168776" cy="168158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6026464" y="764704"/>
            <a:ext cx="129712" cy="124743"/>
          </a:xfrm>
          <a:prstGeom prst="rect">
            <a:avLst/>
          </a:prstGeom>
          <a:solidFill>
            <a:srgbClr val="028825"/>
          </a:solidFill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6223334" y="704781"/>
            <a:ext cx="667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Verified</a:t>
            </a:r>
            <a:endParaRPr lang="it-IT" sz="1200" dirty="0"/>
          </a:p>
        </p:txBody>
      </p:sp>
      <p:sp>
        <p:nvSpPr>
          <p:cNvPr id="28" name="Rettangolo 27"/>
          <p:cNvSpPr/>
          <p:nvPr/>
        </p:nvSpPr>
        <p:spPr>
          <a:xfrm>
            <a:off x="6026464" y="1039398"/>
            <a:ext cx="129712" cy="1247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6223334" y="979475"/>
            <a:ext cx="1456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Problem</a:t>
            </a:r>
            <a:r>
              <a:rPr lang="it-IT" sz="1200" dirty="0" smtClean="0"/>
              <a:t>: </a:t>
            </a:r>
            <a:r>
              <a:rPr lang="it-IT" sz="1200" dirty="0" err="1" smtClean="0"/>
              <a:t>read</a:t>
            </a:r>
            <a:r>
              <a:rPr lang="it-IT" sz="1200" dirty="0" smtClean="0"/>
              <a:t> notes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25161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600" dirty="0" smtClean="0">
                <a:solidFill>
                  <a:srgbClr val="028825"/>
                </a:solidFill>
                <a:latin typeface="+mj-lt"/>
                <a:ea typeface="+mj-ea"/>
                <a:cs typeface="+mj-cs"/>
              </a:rPr>
              <a:t>Central</a:t>
            </a:r>
            <a:endParaRPr kumimoji="0" lang="it-IT" sz="3600" b="0" i="0" u="none" strike="noStrike" kern="1200" cap="none" spc="0" normalizeH="0" baseline="0" noProof="0" dirty="0" smtClean="0">
              <a:ln>
                <a:noFill/>
              </a:ln>
              <a:solidFill>
                <a:srgbClr val="02882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1359619"/>
            <a:ext cx="9144000" cy="45719"/>
          </a:xfrm>
          <a:prstGeom prst="rect">
            <a:avLst/>
          </a:prstGeom>
          <a:solidFill>
            <a:srgbClr val="028825"/>
          </a:solidFill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FA5E-7696-4A20-BDC7-AC1D5E9020CA}" type="slidenum">
              <a:rPr lang="it-IT" sz="1400" b="1" smtClean="0">
                <a:solidFill>
                  <a:schemeClr val="tx1"/>
                </a:solidFill>
              </a:rPr>
              <a:pPr/>
              <a:t>15</a:t>
            </a:fld>
            <a:endParaRPr lang="it-IT" sz="1400" b="1" dirty="0">
              <a:solidFill>
                <a:schemeClr val="tx1"/>
              </a:solidFill>
            </a:endParaRPr>
          </a:p>
        </p:txBody>
      </p:sp>
      <p:pic>
        <p:nvPicPr>
          <p:cNvPr id="30" name="Picture 2" descr="http://images.forbes.com/media/lists/colleges/duke-university_200x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746" y="16559"/>
            <a:ext cx="1141334" cy="114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7" y="2780928"/>
            <a:ext cx="34385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tangolo 6">
            <a:hlinkClick r:id="rId4" action="ppaction://hlinksldjump"/>
          </p:cNvPr>
          <p:cNvSpPr/>
          <p:nvPr/>
        </p:nvSpPr>
        <p:spPr>
          <a:xfrm>
            <a:off x="7534672" y="6237312"/>
            <a:ext cx="1152128" cy="432048"/>
          </a:xfrm>
          <a:prstGeom prst="rect">
            <a:avLst/>
          </a:prstGeom>
          <a:solidFill>
            <a:srgbClr val="0288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Back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4175955" y="1439652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Empty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9" name="Connettore 2 8"/>
          <p:cNvCxnSpPr/>
          <p:nvPr/>
        </p:nvCxnSpPr>
        <p:spPr>
          <a:xfrm flipH="1">
            <a:off x="3995937" y="1799692"/>
            <a:ext cx="576062" cy="1773324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2852737" y="1632306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Empty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13" name="Connettore 2 12"/>
          <p:cNvCxnSpPr/>
          <p:nvPr/>
        </p:nvCxnSpPr>
        <p:spPr>
          <a:xfrm flipH="1">
            <a:off x="3131840" y="1992346"/>
            <a:ext cx="116941" cy="1773324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2194537" y="5613065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Empty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16" name="Connettore 2 15"/>
          <p:cNvCxnSpPr>
            <a:stCxn id="15" idx="0"/>
          </p:cNvCxnSpPr>
          <p:nvPr/>
        </p:nvCxnSpPr>
        <p:spPr>
          <a:xfrm flipV="1">
            <a:off x="2590581" y="5237585"/>
            <a:ext cx="901299" cy="37548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/>
          <p:cNvSpPr/>
          <p:nvPr/>
        </p:nvSpPr>
        <p:spPr>
          <a:xfrm>
            <a:off x="1556048" y="5419353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Empty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20" name="Connettore 2 19"/>
          <p:cNvCxnSpPr>
            <a:stCxn id="19" idx="0"/>
          </p:cNvCxnSpPr>
          <p:nvPr/>
        </p:nvCxnSpPr>
        <p:spPr>
          <a:xfrm flipV="1">
            <a:off x="1952092" y="5237585"/>
            <a:ext cx="1053045" cy="18176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5148064" y="6057292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Empty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25" name="Connettore 2 24"/>
          <p:cNvCxnSpPr>
            <a:stCxn id="24" idx="0"/>
          </p:cNvCxnSpPr>
          <p:nvPr/>
        </p:nvCxnSpPr>
        <p:spPr>
          <a:xfrm flipV="1">
            <a:off x="5544108" y="5237586"/>
            <a:ext cx="252028" cy="819706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4355976" y="6143472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Pump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28" name="Connettore 2 27"/>
          <p:cNvCxnSpPr>
            <a:stCxn id="27" idx="0"/>
          </p:cNvCxnSpPr>
          <p:nvPr/>
        </p:nvCxnSpPr>
        <p:spPr>
          <a:xfrm flipV="1">
            <a:off x="4752020" y="5266953"/>
            <a:ext cx="216023" cy="876519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6876256" y="5347939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Fan??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32" name="Connettore 2 31"/>
          <p:cNvCxnSpPr/>
          <p:nvPr/>
        </p:nvCxnSpPr>
        <p:spPr>
          <a:xfrm flipH="1" flipV="1">
            <a:off x="6291262" y="4653136"/>
            <a:ext cx="981038" cy="669391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33"/>
          <p:cNvSpPr/>
          <p:nvPr/>
        </p:nvSpPr>
        <p:spPr>
          <a:xfrm>
            <a:off x="6796146" y="4023940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Empty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35" name="Connettore 2 34"/>
          <p:cNvCxnSpPr/>
          <p:nvPr/>
        </p:nvCxnSpPr>
        <p:spPr>
          <a:xfrm flipH="1" flipV="1">
            <a:off x="6291262" y="3765670"/>
            <a:ext cx="584994" cy="43829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164809" y="6453336"/>
            <a:ext cx="1841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1) Fan </a:t>
            </a:r>
            <a:r>
              <a:rPr lang="it-IT" sz="1200" dirty="0" err="1" smtClean="0"/>
              <a:t>needs</a:t>
            </a:r>
            <a:r>
              <a:rPr lang="it-IT" sz="1200" dirty="0" smtClean="0"/>
              <a:t> to be </a:t>
            </a:r>
            <a:r>
              <a:rPr lang="it-IT" sz="1200" dirty="0" err="1" smtClean="0"/>
              <a:t>verified</a:t>
            </a:r>
            <a:endParaRPr lang="it-IT" sz="1200" dirty="0"/>
          </a:p>
        </p:txBody>
      </p:sp>
      <p:sp>
        <p:nvSpPr>
          <p:cNvPr id="29" name="Rettangolo 28"/>
          <p:cNvSpPr/>
          <p:nvPr/>
        </p:nvSpPr>
        <p:spPr>
          <a:xfrm>
            <a:off x="6026464" y="764704"/>
            <a:ext cx="129712" cy="124743"/>
          </a:xfrm>
          <a:prstGeom prst="rect">
            <a:avLst/>
          </a:prstGeom>
          <a:solidFill>
            <a:srgbClr val="028825"/>
          </a:solidFill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33" name="CasellaDiTesto 32"/>
          <p:cNvSpPr txBox="1"/>
          <p:nvPr/>
        </p:nvSpPr>
        <p:spPr>
          <a:xfrm>
            <a:off x="6223334" y="704781"/>
            <a:ext cx="667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Verified</a:t>
            </a:r>
            <a:endParaRPr lang="it-IT" sz="1200" dirty="0"/>
          </a:p>
        </p:txBody>
      </p:sp>
      <p:sp>
        <p:nvSpPr>
          <p:cNvPr id="36" name="Rettangolo 35"/>
          <p:cNvSpPr/>
          <p:nvPr/>
        </p:nvSpPr>
        <p:spPr>
          <a:xfrm>
            <a:off x="6026464" y="1039398"/>
            <a:ext cx="129712" cy="1247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6223334" y="979475"/>
            <a:ext cx="1456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Problem</a:t>
            </a:r>
            <a:r>
              <a:rPr lang="it-IT" sz="1200" dirty="0" smtClean="0"/>
              <a:t>: </a:t>
            </a:r>
            <a:r>
              <a:rPr lang="it-IT" sz="1200" dirty="0" err="1" smtClean="0"/>
              <a:t>read</a:t>
            </a:r>
            <a:r>
              <a:rPr lang="it-IT" sz="1200" dirty="0" smtClean="0"/>
              <a:t> notes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25161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2882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East</a:t>
            </a:r>
          </a:p>
        </p:txBody>
      </p:sp>
      <p:sp>
        <p:nvSpPr>
          <p:cNvPr id="5" name="Rettangolo 4"/>
          <p:cNvSpPr/>
          <p:nvPr/>
        </p:nvSpPr>
        <p:spPr>
          <a:xfrm>
            <a:off x="0" y="1359619"/>
            <a:ext cx="9144000" cy="45719"/>
          </a:xfrm>
          <a:prstGeom prst="rect">
            <a:avLst/>
          </a:prstGeom>
          <a:solidFill>
            <a:srgbClr val="028825"/>
          </a:solidFill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FA5E-7696-4A20-BDC7-AC1D5E9020CA}" type="slidenum">
              <a:rPr lang="it-IT" sz="1400" b="1" smtClean="0">
                <a:solidFill>
                  <a:schemeClr val="tx1"/>
                </a:solidFill>
              </a:rPr>
              <a:pPr/>
              <a:t>16</a:t>
            </a:fld>
            <a:endParaRPr lang="it-IT" sz="1400" b="1" dirty="0">
              <a:solidFill>
                <a:schemeClr val="tx1"/>
              </a:solidFill>
            </a:endParaRPr>
          </a:p>
        </p:txBody>
      </p:sp>
      <p:pic>
        <p:nvPicPr>
          <p:cNvPr id="30" name="Picture 2" descr="http://images.forbes.com/media/lists/colleges/duke-university_200x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746" y="16559"/>
            <a:ext cx="1141334" cy="114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08920"/>
            <a:ext cx="45624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tangolo 6">
            <a:hlinkClick r:id="rId4" action="ppaction://hlinksldjump"/>
          </p:cNvPr>
          <p:cNvSpPr/>
          <p:nvPr/>
        </p:nvSpPr>
        <p:spPr>
          <a:xfrm>
            <a:off x="7534672" y="6237312"/>
            <a:ext cx="1152128" cy="432048"/>
          </a:xfrm>
          <a:prstGeom prst="rect">
            <a:avLst/>
          </a:prstGeom>
          <a:solidFill>
            <a:srgbClr val="0288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Back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2336162" y="5827459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Empty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9" name="Connettore 2 8"/>
          <p:cNvCxnSpPr/>
          <p:nvPr/>
        </p:nvCxnSpPr>
        <p:spPr>
          <a:xfrm flipV="1">
            <a:off x="2758048" y="5417606"/>
            <a:ext cx="157768" cy="409853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/>
          <p:cNvSpPr/>
          <p:nvPr/>
        </p:nvSpPr>
        <p:spPr>
          <a:xfrm>
            <a:off x="755576" y="5456420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Empty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11" name="Connettore 2 10"/>
          <p:cNvCxnSpPr>
            <a:stCxn id="10" idx="0"/>
          </p:cNvCxnSpPr>
          <p:nvPr/>
        </p:nvCxnSpPr>
        <p:spPr>
          <a:xfrm flipV="1">
            <a:off x="1151620" y="4797152"/>
            <a:ext cx="1332148" cy="65926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/>
          <p:cNvSpPr/>
          <p:nvPr/>
        </p:nvSpPr>
        <p:spPr>
          <a:xfrm>
            <a:off x="457200" y="2352547"/>
            <a:ext cx="1242864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CO2 detector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14" name="Connettore 2 13"/>
          <p:cNvCxnSpPr>
            <a:stCxn id="13" idx="3"/>
          </p:cNvCxnSpPr>
          <p:nvPr/>
        </p:nvCxnSpPr>
        <p:spPr>
          <a:xfrm>
            <a:off x="1700064" y="2532567"/>
            <a:ext cx="1359768" cy="824425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2758048" y="1992507"/>
            <a:ext cx="13098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Network </a:t>
            </a:r>
            <a:r>
              <a:rPr lang="it-IT" sz="1400" b="1" dirty="0" err="1" smtClean="0">
                <a:solidFill>
                  <a:schemeClr val="tx1"/>
                </a:solidFill>
              </a:rPr>
              <a:t>interface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19" name="Connettore 2 18"/>
          <p:cNvCxnSpPr>
            <a:stCxn id="18" idx="2"/>
          </p:cNvCxnSpPr>
          <p:nvPr/>
        </p:nvCxnSpPr>
        <p:spPr>
          <a:xfrm>
            <a:off x="3412996" y="2352547"/>
            <a:ext cx="510932" cy="1004445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22"/>
          <p:cNvSpPr/>
          <p:nvPr/>
        </p:nvSpPr>
        <p:spPr>
          <a:xfrm>
            <a:off x="5796136" y="1964887"/>
            <a:ext cx="13098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Boiler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24" name="Connettore 2 23"/>
          <p:cNvCxnSpPr>
            <a:stCxn id="23" idx="2"/>
          </p:cNvCxnSpPr>
          <p:nvPr/>
        </p:nvCxnSpPr>
        <p:spPr>
          <a:xfrm flipH="1">
            <a:off x="4572000" y="2324927"/>
            <a:ext cx="1879084" cy="1320097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164809" y="6453336"/>
            <a:ext cx="4590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it-IT" sz="1200" dirty="0" err="1" smtClean="0"/>
              <a:t>Electrical</a:t>
            </a:r>
            <a:r>
              <a:rPr lang="it-IT" sz="1200" dirty="0" smtClean="0"/>
              <a:t> </a:t>
            </a:r>
            <a:r>
              <a:rPr lang="it-IT" sz="1200" dirty="0" smtClean="0"/>
              <a:t>boiler or </a:t>
            </a:r>
            <a:r>
              <a:rPr lang="it-IT" sz="1200" dirty="0" err="1" smtClean="0"/>
              <a:t>drainage</a:t>
            </a:r>
            <a:r>
              <a:rPr lang="it-IT" sz="1200" dirty="0" smtClean="0"/>
              <a:t> </a:t>
            </a:r>
            <a:r>
              <a:rPr lang="it-IT" sz="1200" dirty="0" smtClean="0"/>
              <a:t>tank</a:t>
            </a:r>
          </a:p>
          <a:p>
            <a:pPr marL="228600" indent="-228600">
              <a:buAutoNum type="arabicParenR"/>
            </a:pPr>
            <a:r>
              <a:rPr lang="it-IT" sz="1200" dirty="0" smtClean="0"/>
              <a:t>Network </a:t>
            </a:r>
            <a:r>
              <a:rPr lang="it-IT" sz="1200" dirty="0" err="1" smtClean="0"/>
              <a:t>interface</a:t>
            </a:r>
            <a:r>
              <a:rPr lang="it-IT" sz="1200" dirty="0" smtClean="0"/>
              <a:t> </a:t>
            </a:r>
            <a:r>
              <a:rPr lang="it-IT" sz="1200" dirty="0" err="1" smtClean="0"/>
              <a:t>needs</a:t>
            </a:r>
            <a:r>
              <a:rPr lang="it-IT" sz="1200" dirty="0" smtClean="0"/>
              <a:t> to be </a:t>
            </a:r>
            <a:r>
              <a:rPr lang="it-IT" sz="1200" dirty="0" err="1" smtClean="0"/>
              <a:t>verified</a:t>
            </a:r>
            <a:r>
              <a:rPr lang="it-IT" sz="1200" dirty="0" smtClean="0"/>
              <a:t> (</a:t>
            </a:r>
            <a:r>
              <a:rPr lang="it-IT" sz="1200" dirty="0" err="1" smtClean="0"/>
              <a:t>specifications</a:t>
            </a:r>
            <a:r>
              <a:rPr lang="it-IT" sz="1200" dirty="0" smtClean="0"/>
              <a:t> </a:t>
            </a:r>
            <a:r>
              <a:rPr lang="it-IT" sz="1200" dirty="0" err="1" smtClean="0"/>
              <a:t>needed</a:t>
            </a:r>
            <a:r>
              <a:rPr lang="it-IT" sz="1200" dirty="0" smtClean="0"/>
              <a:t> </a:t>
            </a:r>
            <a:r>
              <a:rPr lang="it-IT" sz="1200" dirty="0" err="1" smtClean="0"/>
              <a:t>also</a:t>
            </a:r>
            <a:r>
              <a:rPr lang="it-IT" sz="1200" dirty="0" smtClean="0"/>
              <a:t>)</a:t>
            </a:r>
            <a:endParaRPr lang="it-IT" sz="1200" dirty="0"/>
          </a:p>
          <a:p>
            <a:endParaRPr lang="it-IT" sz="1200" dirty="0"/>
          </a:p>
        </p:txBody>
      </p:sp>
      <p:sp>
        <p:nvSpPr>
          <p:cNvPr id="21" name="Rettangolo 20"/>
          <p:cNvSpPr/>
          <p:nvPr/>
        </p:nvSpPr>
        <p:spPr>
          <a:xfrm>
            <a:off x="6026464" y="764704"/>
            <a:ext cx="129712" cy="124743"/>
          </a:xfrm>
          <a:prstGeom prst="rect">
            <a:avLst/>
          </a:prstGeom>
          <a:solidFill>
            <a:srgbClr val="028825"/>
          </a:solidFill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6223334" y="704781"/>
            <a:ext cx="667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Verified</a:t>
            </a:r>
            <a:endParaRPr lang="it-IT" sz="1200" dirty="0"/>
          </a:p>
        </p:txBody>
      </p:sp>
      <p:sp>
        <p:nvSpPr>
          <p:cNvPr id="25" name="Rettangolo 24"/>
          <p:cNvSpPr/>
          <p:nvPr/>
        </p:nvSpPr>
        <p:spPr>
          <a:xfrm>
            <a:off x="6026464" y="1039398"/>
            <a:ext cx="129712" cy="1247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6223334" y="979475"/>
            <a:ext cx="1456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Problem</a:t>
            </a:r>
            <a:r>
              <a:rPr lang="it-IT" sz="1200" dirty="0" smtClean="0"/>
              <a:t>: </a:t>
            </a:r>
            <a:r>
              <a:rPr lang="it-IT" sz="1200" dirty="0" err="1" smtClean="0"/>
              <a:t>read</a:t>
            </a:r>
            <a:r>
              <a:rPr lang="it-IT" sz="1200" dirty="0" smtClean="0"/>
              <a:t> notes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5343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600" noProof="0" dirty="0" err="1" smtClean="0">
                <a:solidFill>
                  <a:srgbClr val="028825"/>
                </a:solidFill>
                <a:latin typeface="+mj-lt"/>
                <a:ea typeface="+mj-ea"/>
                <a:cs typeface="+mj-cs"/>
              </a:rPr>
              <a:t>Main</a:t>
            </a:r>
            <a:r>
              <a:rPr lang="it-IT" sz="3600" noProof="0" dirty="0" smtClean="0">
                <a:solidFill>
                  <a:srgbClr val="028825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3600" noProof="0" dirty="0" err="1" smtClean="0">
                <a:solidFill>
                  <a:srgbClr val="028825"/>
                </a:solidFill>
                <a:latin typeface="+mj-lt"/>
                <a:ea typeface="+mj-ea"/>
                <a:cs typeface="+mj-cs"/>
              </a:rPr>
              <a:t>level</a:t>
            </a:r>
            <a:r>
              <a:rPr lang="it-IT" sz="3600" noProof="0" dirty="0" smtClean="0">
                <a:solidFill>
                  <a:srgbClr val="028825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3600" noProof="0" dirty="0" err="1" smtClean="0">
                <a:solidFill>
                  <a:srgbClr val="028825"/>
                </a:solidFill>
                <a:latin typeface="+mj-lt"/>
                <a:ea typeface="+mj-ea"/>
                <a:cs typeface="+mj-cs"/>
              </a:rPr>
              <a:t>plan-Power</a:t>
            </a:r>
            <a:endParaRPr kumimoji="0" lang="it-IT" sz="3600" b="0" i="0" u="none" strike="noStrike" kern="1200" cap="none" spc="0" normalizeH="0" baseline="0" noProof="0" dirty="0" smtClean="0">
              <a:ln>
                <a:noFill/>
              </a:ln>
              <a:solidFill>
                <a:srgbClr val="02882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1359619"/>
            <a:ext cx="9144000" cy="45719"/>
          </a:xfrm>
          <a:prstGeom prst="rect">
            <a:avLst/>
          </a:prstGeom>
          <a:solidFill>
            <a:srgbClr val="028825"/>
          </a:solidFill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FA5E-7696-4A20-BDC7-AC1D5E9020CA}" type="slidenum">
              <a:rPr lang="it-IT" sz="1400" b="1" smtClean="0">
                <a:solidFill>
                  <a:schemeClr val="tx1"/>
                </a:solidFill>
              </a:rPr>
              <a:pPr/>
              <a:t>2</a:t>
            </a:fld>
            <a:endParaRPr lang="it-IT"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8" y="1844824"/>
            <a:ext cx="9011344" cy="3583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ersonalizzato 5">
            <a:hlinkClick r:id="rId3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1835696" y="3636385"/>
            <a:ext cx="1768326" cy="872736"/>
          </a:xfrm>
          <a:prstGeom prst="actionButtonBlank">
            <a:avLst/>
          </a:prstGeom>
          <a:noFill/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rgbClr val="FF0000"/>
                </a:solidFill>
              </a:rPr>
              <a:t>Clean</a:t>
            </a:r>
            <a:r>
              <a:rPr lang="it-IT" b="1" dirty="0" smtClean="0">
                <a:solidFill>
                  <a:srgbClr val="FF0000"/>
                </a:solidFill>
              </a:rPr>
              <a:t> lab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10" name="Personalizzato 9">
            <a:hlinkClick r:id="rId5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3604021" y="3429910"/>
            <a:ext cx="2624161" cy="1080120"/>
          </a:xfrm>
          <a:prstGeom prst="actionButtonBlank">
            <a:avLst/>
          </a:prstGeom>
          <a:noFill/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FF0000"/>
                </a:solidFill>
              </a:rPr>
              <a:t>Common room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13" name="Personalizzato 12">
            <a:hlinkClick r:id="rId6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6244257" y="2663017"/>
            <a:ext cx="1784127" cy="936104"/>
          </a:xfrm>
          <a:prstGeom prst="actionButtonBlank">
            <a:avLst/>
          </a:prstGeom>
          <a:noFill/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FF0000"/>
                </a:solidFill>
              </a:rPr>
              <a:t>Media room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15" name="Personalizzato 14">
            <a:hlinkClick r:id="rId7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6252432" y="3610727"/>
            <a:ext cx="1784127" cy="898394"/>
          </a:xfrm>
          <a:prstGeom prst="actionButtonBlank">
            <a:avLst/>
          </a:prstGeom>
          <a:noFill/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rgbClr val="FF0000"/>
                </a:solidFill>
              </a:rPr>
              <a:t>Dirty</a:t>
            </a:r>
            <a:r>
              <a:rPr lang="it-IT" b="1" dirty="0" smtClean="0">
                <a:solidFill>
                  <a:srgbClr val="FF0000"/>
                </a:solidFill>
              </a:rPr>
              <a:t> lab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16" name="Personalizzato 15">
            <a:hlinkClick r:id="rId8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1691680" y="4509121"/>
            <a:ext cx="6995120" cy="872736"/>
          </a:xfrm>
          <a:prstGeom prst="actionButtonBlank">
            <a:avLst/>
          </a:prstGeom>
          <a:noFill/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FF0000"/>
                </a:solidFill>
              </a:rPr>
              <a:t>South </a:t>
            </a:r>
            <a:r>
              <a:rPr lang="it-IT" b="1" dirty="0" err="1" smtClean="0">
                <a:solidFill>
                  <a:srgbClr val="FF0000"/>
                </a:solidFill>
              </a:rPr>
              <a:t>facade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17" name="Personalizzato 16">
            <a:hlinkClick r:id="rId9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1547664" y="1790280"/>
            <a:ext cx="6995120" cy="918639"/>
          </a:xfrm>
          <a:prstGeom prst="actionButtonBlank">
            <a:avLst/>
          </a:prstGeom>
          <a:noFill/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FF0000"/>
                </a:solidFill>
              </a:rPr>
              <a:t>North </a:t>
            </a:r>
            <a:r>
              <a:rPr lang="it-IT" b="1" dirty="0" err="1" smtClean="0">
                <a:solidFill>
                  <a:srgbClr val="FF0000"/>
                </a:solidFill>
              </a:rPr>
              <a:t>facade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18" name="Personalizzato 17">
            <a:hlinkClick r:id="rId10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3604021" y="2708918"/>
            <a:ext cx="2640236" cy="720991"/>
          </a:xfrm>
          <a:prstGeom prst="actionButtonBlank">
            <a:avLst/>
          </a:prstGeom>
          <a:noFill/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FF0000"/>
                </a:solidFill>
              </a:rPr>
              <a:t>Kitchen</a:t>
            </a:r>
            <a:endParaRPr lang="it-IT" b="1" dirty="0">
              <a:solidFill>
                <a:srgbClr val="FF0000"/>
              </a:solidFill>
            </a:endParaRPr>
          </a:p>
        </p:txBody>
      </p:sp>
      <p:pic>
        <p:nvPicPr>
          <p:cNvPr id="19" name="Picture 2" descr="http://images.forbes.com/media/lists/colleges/duke-university_200x200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746" y="16559"/>
            <a:ext cx="1141334" cy="114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tangolo 13">
            <a:hlinkClick r:id="rId12" action="ppaction://hlinksldjump"/>
          </p:cNvPr>
          <p:cNvSpPr/>
          <p:nvPr/>
        </p:nvSpPr>
        <p:spPr>
          <a:xfrm>
            <a:off x="6588224" y="6237312"/>
            <a:ext cx="2098576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Back to building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98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600" dirty="0" err="1" smtClean="0">
                <a:solidFill>
                  <a:srgbClr val="028825"/>
                </a:solidFill>
                <a:latin typeface="+mj-lt"/>
                <a:ea typeface="+mj-ea"/>
                <a:cs typeface="+mj-cs"/>
              </a:rPr>
              <a:t>Clean</a:t>
            </a:r>
            <a:r>
              <a:rPr lang="it-IT" sz="3600" dirty="0" smtClean="0">
                <a:solidFill>
                  <a:srgbClr val="028825"/>
                </a:solidFill>
                <a:latin typeface="+mj-lt"/>
                <a:ea typeface="+mj-ea"/>
                <a:cs typeface="+mj-cs"/>
              </a:rPr>
              <a:t> lab</a:t>
            </a:r>
            <a:endParaRPr kumimoji="0" lang="it-IT" sz="3600" b="0" i="0" u="none" strike="noStrike" kern="1200" cap="none" spc="0" normalizeH="0" baseline="0" noProof="0" dirty="0" smtClean="0">
              <a:ln>
                <a:noFill/>
              </a:ln>
              <a:solidFill>
                <a:srgbClr val="02882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1359619"/>
            <a:ext cx="9144000" cy="45719"/>
          </a:xfrm>
          <a:prstGeom prst="rect">
            <a:avLst/>
          </a:prstGeom>
          <a:solidFill>
            <a:srgbClr val="028825"/>
          </a:solidFill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FA5E-7696-4A20-BDC7-AC1D5E9020CA}" type="slidenum">
              <a:rPr lang="it-IT" sz="1400" b="1" smtClean="0">
                <a:solidFill>
                  <a:schemeClr val="tx1"/>
                </a:solidFill>
              </a:rPr>
              <a:pPr/>
              <a:t>3</a:t>
            </a:fld>
            <a:endParaRPr lang="it-IT" sz="1400" b="1" dirty="0">
              <a:solidFill>
                <a:schemeClr val="tx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9" y="2492896"/>
            <a:ext cx="77533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tangolo 5">
            <a:hlinkClick r:id="rId3" action="ppaction://hlinksldjump"/>
          </p:cNvPr>
          <p:cNvSpPr/>
          <p:nvPr/>
        </p:nvSpPr>
        <p:spPr>
          <a:xfrm>
            <a:off x="7534672" y="6237312"/>
            <a:ext cx="1152128" cy="432048"/>
          </a:xfrm>
          <a:prstGeom prst="rect">
            <a:avLst/>
          </a:prstGeom>
          <a:solidFill>
            <a:srgbClr val="0288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Back</a:t>
            </a:r>
            <a:endParaRPr lang="it-IT" dirty="0"/>
          </a:p>
        </p:txBody>
      </p:sp>
      <p:pic>
        <p:nvPicPr>
          <p:cNvPr id="12" name="Picture 2" descr="http://images.forbes.com/media/lists/colleges/duke-university_200x2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746" y="16559"/>
            <a:ext cx="1141334" cy="114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tangolo 12"/>
          <p:cNvSpPr/>
          <p:nvPr/>
        </p:nvSpPr>
        <p:spPr>
          <a:xfrm>
            <a:off x="1547664" y="5661248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PC3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14" name="Connettore 2 13"/>
          <p:cNvCxnSpPr>
            <a:stCxn id="27" idx="1"/>
          </p:cNvCxnSpPr>
          <p:nvPr/>
        </p:nvCxnSpPr>
        <p:spPr>
          <a:xfrm flipH="1" flipV="1">
            <a:off x="3707906" y="4581128"/>
            <a:ext cx="2939019" cy="105250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 flipH="1" flipV="1">
            <a:off x="4540325" y="4401108"/>
            <a:ext cx="2106601" cy="105250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27" idx="0"/>
          </p:cNvCxnSpPr>
          <p:nvPr/>
        </p:nvCxnSpPr>
        <p:spPr>
          <a:xfrm flipH="1" flipV="1">
            <a:off x="6300192" y="4581128"/>
            <a:ext cx="742777" cy="87248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3" idx="0"/>
          </p:cNvCxnSpPr>
          <p:nvPr/>
        </p:nvCxnSpPr>
        <p:spPr>
          <a:xfrm flipV="1">
            <a:off x="1943708" y="4581128"/>
            <a:ext cx="1260140" cy="108012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6646925" y="5453608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Empty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28" name="Connettore 2 27"/>
          <p:cNvCxnSpPr>
            <a:stCxn id="27" idx="0"/>
          </p:cNvCxnSpPr>
          <p:nvPr/>
        </p:nvCxnSpPr>
        <p:spPr>
          <a:xfrm flipH="1" flipV="1">
            <a:off x="6956648" y="3941440"/>
            <a:ext cx="86321" cy="151216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6560604" y="1988840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PC1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5101215" y="2348880"/>
            <a:ext cx="1393310" cy="504056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tangolo 34"/>
          <p:cNvSpPr/>
          <p:nvPr/>
        </p:nvSpPr>
        <p:spPr>
          <a:xfrm>
            <a:off x="3311860" y="1808820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Screen1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36" name="Connettore 2 35"/>
          <p:cNvCxnSpPr/>
          <p:nvPr/>
        </p:nvCxnSpPr>
        <p:spPr>
          <a:xfrm>
            <a:off x="4103948" y="2168860"/>
            <a:ext cx="252028" cy="43204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tangolo 38"/>
          <p:cNvSpPr/>
          <p:nvPr/>
        </p:nvSpPr>
        <p:spPr>
          <a:xfrm>
            <a:off x="563790" y="1988840"/>
            <a:ext cx="137991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PC2+screen2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40" name="Connettore 2 39"/>
          <p:cNvCxnSpPr>
            <a:stCxn id="39" idx="3"/>
          </p:cNvCxnSpPr>
          <p:nvPr/>
        </p:nvCxnSpPr>
        <p:spPr>
          <a:xfrm>
            <a:off x="1943708" y="2168860"/>
            <a:ext cx="1260140" cy="54006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6026464" y="764704"/>
            <a:ext cx="129712" cy="124743"/>
          </a:xfrm>
          <a:prstGeom prst="rect">
            <a:avLst/>
          </a:prstGeom>
          <a:solidFill>
            <a:srgbClr val="028825"/>
          </a:solidFill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6223334" y="704781"/>
            <a:ext cx="667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Verified</a:t>
            </a:r>
            <a:endParaRPr lang="it-IT" sz="1200" dirty="0"/>
          </a:p>
        </p:txBody>
      </p:sp>
      <p:sp>
        <p:nvSpPr>
          <p:cNvPr id="24" name="Rettangolo 23"/>
          <p:cNvSpPr/>
          <p:nvPr/>
        </p:nvSpPr>
        <p:spPr>
          <a:xfrm>
            <a:off x="6026464" y="1039398"/>
            <a:ext cx="129712" cy="1247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6223334" y="979475"/>
            <a:ext cx="1456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Problem</a:t>
            </a:r>
            <a:r>
              <a:rPr lang="it-IT" sz="1200" dirty="0" smtClean="0"/>
              <a:t>: </a:t>
            </a:r>
            <a:r>
              <a:rPr lang="it-IT" sz="1200" dirty="0" err="1" smtClean="0"/>
              <a:t>read</a:t>
            </a:r>
            <a:r>
              <a:rPr lang="it-IT" sz="1200" dirty="0" smtClean="0"/>
              <a:t> notes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42798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600" dirty="0" smtClean="0">
                <a:solidFill>
                  <a:srgbClr val="028825"/>
                </a:solidFill>
                <a:latin typeface="+mj-lt"/>
                <a:ea typeface="+mj-ea"/>
                <a:cs typeface="+mj-cs"/>
              </a:rPr>
              <a:t>Common room</a:t>
            </a:r>
            <a:endParaRPr kumimoji="0" lang="it-IT" sz="3600" b="0" i="0" u="none" strike="noStrike" kern="1200" cap="none" spc="0" normalizeH="0" baseline="0" noProof="0" dirty="0" smtClean="0">
              <a:ln>
                <a:noFill/>
              </a:ln>
              <a:solidFill>
                <a:srgbClr val="02882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1359619"/>
            <a:ext cx="9144000" cy="45719"/>
          </a:xfrm>
          <a:prstGeom prst="rect">
            <a:avLst/>
          </a:prstGeom>
          <a:solidFill>
            <a:srgbClr val="028825"/>
          </a:solidFill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FA5E-7696-4A20-BDC7-AC1D5E9020CA}" type="slidenum">
              <a:rPr lang="it-IT" sz="1400" b="1" smtClean="0">
                <a:solidFill>
                  <a:schemeClr val="tx1"/>
                </a:solidFill>
              </a:rPr>
              <a:pPr/>
              <a:t>4</a:t>
            </a:fld>
            <a:endParaRPr lang="it-IT" sz="1400" b="1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589597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tangolo 9">
            <a:hlinkClick r:id="rId3" action="ppaction://hlinksldjump"/>
          </p:cNvPr>
          <p:cNvSpPr/>
          <p:nvPr/>
        </p:nvSpPr>
        <p:spPr>
          <a:xfrm>
            <a:off x="7534672" y="6237312"/>
            <a:ext cx="1152128" cy="432048"/>
          </a:xfrm>
          <a:prstGeom prst="rect">
            <a:avLst/>
          </a:prstGeom>
          <a:solidFill>
            <a:srgbClr val="0288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Back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3923928" y="1880828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Empty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13" name="Connettore 2 12"/>
          <p:cNvCxnSpPr>
            <a:stCxn id="12" idx="2"/>
          </p:cNvCxnSpPr>
          <p:nvPr/>
        </p:nvCxnSpPr>
        <p:spPr>
          <a:xfrm>
            <a:off x="4319972" y="2240868"/>
            <a:ext cx="972108" cy="169218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H="1">
            <a:off x="3275856" y="2240868"/>
            <a:ext cx="792088" cy="169218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 flipH="1">
            <a:off x="1907704" y="2060848"/>
            <a:ext cx="2016224" cy="18002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H="1">
            <a:off x="1917011" y="2240868"/>
            <a:ext cx="2006917" cy="2304256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156516" y="4365104"/>
            <a:ext cx="959099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Speaker2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25" name="Connettore 2 24"/>
          <p:cNvCxnSpPr>
            <a:stCxn id="24" idx="3"/>
          </p:cNvCxnSpPr>
          <p:nvPr/>
        </p:nvCxnSpPr>
        <p:spPr>
          <a:xfrm flipV="1">
            <a:off x="1115615" y="3086962"/>
            <a:ext cx="409054" cy="1458162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27"/>
          <p:cNvSpPr/>
          <p:nvPr/>
        </p:nvSpPr>
        <p:spPr>
          <a:xfrm>
            <a:off x="303205" y="5602821"/>
            <a:ext cx="110778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Not</a:t>
            </a:r>
            <a:r>
              <a:rPr lang="it-IT" sz="1400" b="1" dirty="0" smtClean="0">
                <a:solidFill>
                  <a:schemeClr val="tx1"/>
                </a:solidFill>
              </a:rPr>
              <a:t> </a:t>
            </a:r>
            <a:r>
              <a:rPr lang="it-IT" sz="1400" b="1" dirty="0" err="1" smtClean="0">
                <a:solidFill>
                  <a:schemeClr val="tx1"/>
                </a:solidFill>
              </a:rPr>
              <a:t>found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29" name="Connettore 2 28"/>
          <p:cNvCxnSpPr>
            <a:stCxn id="28" idx="3"/>
          </p:cNvCxnSpPr>
          <p:nvPr/>
        </p:nvCxnSpPr>
        <p:spPr>
          <a:xfrm flipV="1">
            <a:off x="1410987" y="5602821"/>
            <a:ext cx="784749" cy="18002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>
          <a:xfrm>
            <a:off x="8290756" y="4636770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Stereo1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ttore 2 32"/>
          <p:cNvCxnSpPr>
            <a:stCxn id="32" idx="1"/>
          </p:cNvCxnSpPr>
          <p:nvPr/>
        </p:nvCxnSpPr>
        <p:spPr>
          <a:xfrm flipH="1" flipV="1">
            <a:off x="7371632" y="4545124"/>
            <a:ext cx="919124" cy="271666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>
            <a:off x="4775692" y="2123855"/>
            <a:ext cx="2100564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/>
          <p:nvPr/>
        </p:nvCxnSpPr>
        <p:spPr>
          <a:xfrm>
            <a:off x="4716016" y="2159386"/>
            <a:ext cx="2304256" cy="105359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/>
          <p:nvPr/>
        </p:nvCxnSpPr>
        <p:spPr>
          <a:xfrm>
            <a:off x="4716016" y="2083976"/>
            <a:ext cx="1656184" cy="336912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http://images.forbes.com/media/lists/colleges/duke-university_200x2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746" y="16559"/>
            <a:ext cx="1141334" cy="114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sellaDiTesto 25"/>
          <p:cNvSpPr txBox="1"/>
          <p:nvPr/>
        </p:nvSpPr>
        <p:spPr>
          <a:xfrm>
            <a:off x="164809" y="6453336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it-IT" sz="1200" dirty="0" smtClean="0"/>
              <a:t>A-33, U-23 </a:t>
            </a:r>
            <a:r>
              <a:rPr lang="it-IT" sz="1200" dirty="0" err="1" smtClean="0"/>
              <a:t>not</a:t>
            </a:r>
            <a:r>
              <a:rPr lang="it-IT" sz="1200" dirty="0" smtClean="0"/>
              <a:t> </a:t>
            </a:r>
            <a:r>
              <a:rPr lang="it-IT" sz="1200" dirty="0" err="1" smtClean="0"/>
              <a:t>found</a:t>
            </a:r>
            <a:endParaRPr lang="it-IT" sz="1200" dirty="0" smtClean="0"/>
          </a:p>
        </p:txBody>
      </p:sp>
      <p:sp>
        <p:nvSpPr>
          <p:cNvPr id="27" name="Rettangolo 26"/>
          <p:cNvSpPr/>
          <p:nvPr/>
        </p:nvSpPr>
        <p:spPr>
          <a:xfrm>
            <a:off x="7524031" y="5615708"/>
            <a:ext cx="1107782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Speaker3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30" name="Connettore 2 29"/>
          <p:cNvCxnSpPr>
            <a:stCxn id="27" idx="0"/>
          </p:cNvCxnSpPr>
          <p:nvPr/>
        </p:nvCxnSpPr>
        <p:spPr>
          <a:xfrm flipH="1" flipV="1">
            <a:off x="7524032" y="4805536"/>
            <a:ext cx="553890" cy="810172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stCxn id="28" idx="3"/>
          </p:cNvCxnSpPr>
          <p:nvPr/>
        </p:nvCxnSpPr>
        <p:spPr>
          <a:xfrm flipV="1">
            <a:off x="1410987" y="5602821"/>
            <a:ext cx="2080893" cy="18002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33"/>
          <p:cNvSpPr/>
          <p:nvPr/>
        </p:nvSpPr>
        <p:spPr>
          <a:xfrm>
            <a:off x="6026464" y="764704"/>
            <a:ext cx="129712" cy="124743"/>
          </a:xfrm>
          <a:prstGeom prst="rect">
            <a:avLst/>
          </a:prstGeom>
          <a:solidFill>
            <a:srgbClr val="028825"/>
          </a:solidFill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6223334" y="704781"/>
            <a:ext cx="667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Verified</a:t>
            </a:r>
            <a:endParaRPr lang="it-IT" sz="1200" dirty="0"/>
          </a:p>
        </p:txBody>
      </p:sp>
      <p:sp>
        <p:nvSpPr>
          <p:cNvPr id="37" name="Rettangolo 36"/>
          <p:cNvSpPr/>
          <p:nvPr/>
        </p:nvSpPr>
        <p:spPr>
          <a:xfrm>
            <a:off x="6026464" y="1039398"/>
            <a:ext cx="129712" cy="1247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6223334" y="979475"/>
            <a:ext cx="1456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Problem</a:t>
            </a:r>
            <a:r>
              <a:rPr lang="it-IT" sz="1200" dirty="0" smtClean="0"/>
              <a:t>: </a:t>
            </a:r>
            <a:r>
              <a:rPr lang="it-IT" sz="1200" dirty="0" err="1" smtClean="0"/>
              <a:t>read</a:t>
            </a:r>
            <a:r>
              <a:rPr lang="it-IT" sz="1200" dirty="0" smtClean="0"/>
              <a:t> notes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6334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600" dirty="0" smtClean="0">
                <a:solidFill>
                  <a:srgbClr val="028825"/>
                </a:solidFill>
                <a:latin typeface="+mj-lt"/>
                <a:ea typeface="+mj-ea"/>
                <a:cs typeface="+mj-cs"/>
              </a:rPr>
              <a:t>Kitchen</a:t>
            </a:r>
            <a:endParaRPr kumimoji="0" lang="it-IT" sz="3600" b="0" i="0" u="none" strike="noStrike" kern="1200" cap="none" spc="0" normalizeH="0" baseline="0" noProof="0" dirty="0" smtClean="0">
              <a:ln>
                <a:noFill/>
              </a:ln>
              <a:solidFill>
                <a:srgbClr val="02882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1359619"/>
            <a:ext cx="9144000" cy="45719"/>
          </a:xfrm>
          <a:prstGeom prst="rect">
            <a:avLst/>
          </a:prstGeom>
          <a:solidFill>
            <a:srgbClr val="028825"/>
          </a:solidFill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FA5E-7696-4A20-BDC7-AC1D5E9020CA}" type="slidenum">
              <a:rPr lang="it-IT" sz="1400" b="1" smtClean="0">
                <a:solidFill>
                  <a:schemeClr val="tx1"/>
                </a:solidFill>
              </a:rPr>
              <a:pPr/>
              <a:t>5</a:t>
            </a:fld>
            <a:endParaRPr lang="it-IT" sz="1400" b="1" dirty="0">
              <a:solidFill>
                <a:schemeClr val="tx1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48482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tangolo 8">
            <a:hlinkClick r:id="rId3" action="ppaction://hlinksldjump"/>
          </p:cNvPr>
          <p:cNvSpPr/>
          <p:nvPr/>
        </p:nvSpPr>
        <p:spPr>
          <a:xfrm>
            <a:off x="7534672" y="6237312"/>
            <a:ext cx="1152128" cy="432048"/>
          </a:xfrm>
          <a:prstGeom prst="rect">
            <a:avLst/>
          </a:prstGeom>
          <a:solidFill>
            <a:srgbClr val="0288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Back</a:t>
            </a:r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7236296" y="2282911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Empty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12" name="Connettore 2 11"/>
          <p:cNvCxnSpPr>
            <a:stCxn id="10" idx="2"/>
          </p:cNvCxnSpPr>
          <p:nvPr/>
        </p:nvCxnSpPr>
        <p:spPr>
          <a:xfrm flipH="1">
            <a:off x="6372200" y="2642951"/>
            <a:ext cx="1260140" cy="1002073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5868144" y="1880828"/>
            <a:ext cx="1134126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Coffe-maker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15" name="Connettore 2 14"/>
          <p:cNvCxnSpPr>
            <a:stCxn id="14" idx="2"/>
          </p:cNvCxnSpPr>
          <p:nvPr/>
        </p:nvCxnSpPr>
        <p:spPr>
          <a:xfrm flipH="1">
            <a:off x="5724129" y="2240868"/>
            <a:ext cx="711078" cy="133214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4932040" y="1814859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Dish</a:t>
            </a:r>
            <a:r>
              <a:rPr lang="it-IT" sz="1400" b="1" dirty="0" smtClean="0">
                <a:solidFill>
                  <a:schemeClr val="tx1"/>
                </a:solidFill>
              </a:rPr>
              <a:t> </a:t>
            </a:r>
            <a:r>
              <a:rPr lang="it-IT" sz="1400" b="1" dirty="0" err="1" smtClean="0">
                <a:solidFill>
                  <a:schemeClr val="tx1"/>
                </a:solidFill>
              </a:rPr>
              <a:t>washer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18" name="Connettore 2 17"/>
          <p:cNvCxnSpPr>
            <a:stCxn id="17" idx="2"/>
          </p:cNvCxnSpPr>
          <p:nvPr/>
        </p:nvCxnSpPr>
        <p:spPr>
          <a:xfrm>
            <a:off x="5328084" y="2174899"/>
            <a:ext cx="90010" cy="1398117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5076056" y="5045596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Toaster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22" name="Connettore 2 21"/>
          <p:cNvCxnSpPr>
            <a:stCxn id="21" idx="0"/>
          </p:cNvCxnSpPr>
          <p:nvPr/>
        </p:nvCxnSpPr>
        <p:spPr>
          <a:xfrm flipH="1" flipV="1">
            <a:off x="5220072" y="3861048"/>
            <a:ext cx="252028" cy="118454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/>
          <p:cNvSpPr/>
          <p:nvPr/>
        </p:nvSpPr>
        <p:spPr>
          <a:xfrm>
            <a:off x="4079788" y="5378016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Range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26" name="Connettore 2 25"/>
          <p:cNvCxnSpPr>
            <a:stCxn id="25" idx="0"/>
          </p:cNvCxnSpPr>
          <p:nvPr/>
        </p:nvCxnSpPr>
        <p:spPr>
          <a:xfrm flipV="1">
            <a:off x="4475832" y="3861048"/>
            <a:ext cx="240184" cy="151696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27"/>
          <p:cNvSpPr/>
          <p:nvPr/>
        </p:nvSpPr>
        <p:spPr>
          <a:xfrm>
            <a:off x="2447764" y="5738056"/>
            <a:ext cx="1260140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Refrigerator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29" name="Connettore 2 28"/>
          <p:cNvCxnSpPr>
            <a:stCxn id="28" idx="0"/>
          </p:cNvCxnSpPr>
          <p:nvPr/>
        </p:nvCxnSpPr>
        <p:spPr>
          <a:xfrm flipV="1">
            <a:off x="3077834" y="3861048"/>
            <a:ext cx="1001954" cy="187700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33"/>
          <p:cNvSpPr/>
          <p:nvPr/>
        </p:nvSpPr>
        <p:spPr>
          <a:xfrm>
            <a:off x="3852002" y="1545698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Empty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35" name="Connettore 2 34"/>
          <p:cNvCxnSpPr>
            <a:stCxn id="34" idx="2"/>
          </p:cNvCxnSpPr>
          <p:nvPr/>
        </p:nvCxnSpPr>
        <p:spPr>
          <a:xfrm>
            <a:off x="4248046" y="1905738"/>
            <a:ext cx="227786" cy="166727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2786723" y="1558443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Empty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38" name="Connettore 2 37"/>
          <p:cNvCxnSpPr>
            <a:stCxn id="37" idx="2"/>
          </p:cNvCxnSpPr>
          <p:nvPr/>
        </p:nvCxnSpPr>
        <p:spPr>
          <a:xfrm>
            <a:off x="3182767" y="1918483"/>
            <a:ext cx="0" cy="1654533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tangolo 39"/>
          <p:cNvSpPr/>
          <p:nvPr/>
        </p:nvSpPr>
        <p:spPr>
          <a:xfrm>
            <a:off x="1115616" y="1880828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Empty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41" name="Connettore 2 40"/>
          <p:cNvCxnSpPr>
            <a:stCxn id="40" idx="2"/>
          </p:cNvCxnSpPr>
          <p:nvPr/>
        </p:nvCxnSpPr>
        <p:spPr>
          <a:xfrm>
            <a:off x="1511660" y="2240868"/>
            <a:ext cx="1404156" cy="1404156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/>
          <p:cNvSpPr/>
          <p:nvPr/>
        </p:nvSpPr>
        <p:spPr>
          <a:xfrm>
            <a:off x="611560" y="3771793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Speaker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44" name="Connettore 2 43"/>
          <p:cNvCxnSpPr>
            <a:stCxn id="43" idx="3"/>
          </p:cNvCxnSpPr>
          <p:nvPr/>
        </p:nvCxnSpPr>
        <p:spPr>
          <a:xfrm flipV="1">
            <a:off x="1403648" y="3861048"/>
            <a:ext cx="1152128" cy="90765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323528" y="5017976"/>
            <a:ext cx="1194650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Microwave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48" name="Connettore 2 47"/>
          <p:cNvCxnSpPr>
            <a:stCxn id="47" idx="3"/>
          </p:cNvCxnSpPr>
          <p:nvPr/>
        </p:nvCxnSpPr>
        <p:spPr>
          <a:xfrm flipV="1">
            <a:off x="1518178" y="3861048"/>
            <a:ext cx="2060633" cy="133694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http://images.forbes.com/media/lists/colleges/duke-university_200x2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746" y="16559"/>
            <a:ext cx="1141334" cy="114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sellaDiTesto 29"/>
          <p:cNvSpPr txBox="1"/>
          <p:nvPr/>
        </p:nvSpPr>
        <p:spPr>
          <a:xfrm>
            <a:off x="164809" y="6453336"/>
            <a:ext cx="2984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it-IT" sz="1200" dirty="0" smtClean="0"/>
              <a:t>To </a:t>
            </a:r>
            <a:r>
              <a:rPr lang="it-IT" sz="1200" dirty="0" err="1" smtClean="0"/>
              <a:t>verify</a:t>
            </a:r>
            <a:r>
              <a:rPr lang="it-IT" sz="1200" dirty="0" smtClean="0"/>
              <a:t> </a:t>
            </a:r>
            <a:r>
              <a:rPr lang="it-IT" sz="1200" dirty="0" err="1" smtClean="0"/>
              <a:t>if</a:t>
            </a:r>
            <a:r>
              <a:rPr lang="it-IT" sz="1200" dirty="0" smtClean="0"/>
              <a:t> </a:t>
            </a:r>
            <a:r>
              <a:rPr lang="it-IT" sz="1200" dirty="0" err="1" smtClean="0"/>
              <a:t>oven</a:t>
            </a:r>
            <a:r>
              <a:rPr lang="it-IT" sz="1200" dirty="0" smtClean="0"/>
              <a:t> and </a:t>
            </a:r>
            <a:r>
              <a:rPr lang="it-IT" sz="1200" dirty="0" err="1" smtClean="0"/>
              <a:t>range</a:t>
            </a:r>
            <a:r>
              <a:rPr lang="it-IT" sz="1200" dirty="0" smtClean="0"/>
              <a:t> are </a:t>
            </a:r>
            <a:r>
              <a:rPr lang="it-IT" sz="1200" dirty="0" err="1" smtClean="0"/>
              <a:t>connected</a:t>
            </a:r>
            <a:endParaRPr lang="it-IT" sz="1200" dirty="0" smtClean="0"/>
          </a:p>
        </p:txBody>
      </p:sp>
      <p:sp>
        <p:nvSpPr>
          <p:cNvPr id="31" name="Rettangolo 30"/>
          <p:cNvSpPr/>
          <p:nvPr/>
        </p:nvSpPr>
        <p:spPr>
          <a:xfrm>
            <a:off x="1748226" y="5489046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oven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32" name="Connettore 2 31"/>
          <p:cNvCxnSpPr>
            <a:stCxn id="31" idx="0"/>
          </p:cNvCxnSpPr>
          <p:nvPr/>
        </p:nvCxnSpPr>
        <p:spPr>
          <a:xfrm flipV="1">
            <a:off x="2144270" y="3972078"/>
            <a:ext cx="1563634" cy="151696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/>
          <p:cNvSpPr/>
          <p:nvPr/>
        </p:nvSpPr>
        <p:spPr>
          <a:xfrm>
            <a:off x="6026464" y="764704"/>
            <a:ext cx="129712" cy="124743"/>
          </a:xfrm>
          <a:prstGeom prst="rect">
            <a:avLst/>
          </a:prstGeom>
          <a:solidFill>
            <a:srgbClr val="028825"/>
          </a:solidFill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6223334" y="704781"/>
            <a:ext cx="667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Verified</a:t>
            </a:r>
            <a:endParaRPr lang="it-IT" sz="1200" dirty="0"/>
          </a:p>
        </p:txBody>
      </p:sp>
      <p:sp>
        <p:nvSpPr>
          <p:cNvPr id="42" name="Rettangolo 41"/>
          <p:cNvSpPr/>
          <p:nvPr/>
        </p:nvSpPr>
        <p:spPr>
          <a:xfrm>
            <a:off x="6026464" y="1039398"/>
            <a:ext cx="129712" cy="1247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6223334" y="979475"/>
            <a:ext cx="1456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Problem</a:t>
            </a:r>
            <a:r>
              <a:rPr lang="it-IT" sz="1200" dirty="0" smtClean="0"/>
              <a:t>: </a:t>
            </a:r>
            <a:r>
              <a:rPr lang="it-IT" sz="1200" dirty="0" err="1" smtClean="0"/>
              <a:t>read</a:t>
            </a:r>
            <a:r>
              <a:rPr lang="it-IT" sz="1200" dirty="0" smtClean="0"/>
              <a:t> notes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70747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600" dirty="0" smtClean="0">
                <a:solidFill>
                  <a:srgbClr val="028825"/>
                </a:solidFill>
                <a:latin typeface="+mj-lt"/>
                <a:ea typeface="+mj-ea"/>
                <a:cs typeface="+mj-cs"/>
              </a:rPr>
              <a:t>Media room</a:t>
            </a:r>
            <a:endParaRPr kumimoji="0" lang="it-IT" sz="3600" b="0" i="0" u="none" strike="noStrike" kern="1200" cap="none" spc="0" normalizeH="0" baseline="0" noProof="0" dirty="0" smtClean="0">
              <a:ln>
                <a:noFill/>
              </a:ln>
              <a:solidFill>
                <a:srgbClr val="02882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1359619"/>
            <a:ext cx="9144000" cy="45719"/>
          </a:xfrm>
          <a:prstGeom prst="rect">
            <a:avLst/>
          </a:prstGeom>
          <a:solidFill>
            <a:srgbClr val="028825"/>
          </a:solidFill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FA5E-7696-4A20-BDC7-AC1D5E9020CA}" type="slidenum">
              <a:rPr lang="it-IT" sz="1400" b="1" smtClean="0">
                <a:solidFill>
                  <a:schemeClr val="tx1"/>
                </a:solidFill>
              </a:rPr>
              <a:pPr/>
              <a:t>6</a:t>
            </a:fld>
            <a:endParaRPr lang="it-IT" sz="1400" b="1" dirty="0">
              <a:solidFill>
                <a:schemeClr val="tx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2" y="1916832"/>
            <a:ext cx="44481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tangolo 7">
            <a:hlinkClick r:id="rId3" action="ppaction://hlinksldjump"/>
          </p:cNvPr>
          <p:cNvSpPr/>
          <p:nvPr/>
        </p:nvSpPr>
        <p:spPr>
          <a:xfrm>
            <a:off x="7534672" y="6237312"/>
            <a:ext cx="1152128" cy="432048"/>
          </a:xfrm>
          <a:prstGeom prst="rect">
            <a:avLst/>
          </a:prstGeom>
          <a:solidFill>
            <a:srgbClr val="0288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Back</a:t>
            </a:r>
            <a:endParaRPr lang="it-IT" dirty="0"/>
          </a:p>
        </p:txBody>
      </p:sp>
      <p:pic>
        <p:nvPicPr>
          <p:cNvPr id="9" name="Picture 2" descr="http://images.forbes.com/media/lists/colleges/duke-university_200x2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746" y="16559"/>
            <a:ext cx="1141334" cy="114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tangolo 9"/>
          <p:cNvSpPr/>
          <p:nvPr/>
        </p:nvSpPr>
        <p:spPr>
          <a:xfrm>
            <a:off x="323528" y="5017976"/>
            <a:ext cx="1368152" cy="643272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Stereo2 + pc8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11" name="Connettore 2 10"/>
          <p:cNvCxnSpPr>
            <a:stCxn id="10" idx="3"/>
          </p:cNvCxnSpPr>
          <p:nvPr/>
        </p:nvCxnSpPr>
        <p:spPr>
          <a:xfrm>
            <a:off x="1691680" y="5339612"/>
            <a:ext cx="1008112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3923928" y="6284100"/>
            <a:ext cx="952476" cy="321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decoder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13" name="Connettore 2 12"/>
          <p:cNvCxnSpPr>
            <a:stCxn id="12" idx="0"/>
          </p:cNvCxnSpPr>
          <p:nvPr/>
        </p:nvCxnSpPr>
        <p:spPr>
          <a:xfrm flipV="1">
            <a:off x="4400166" y="5661248"/>
            <a:ext cx="935000" cy="622852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/>
          <p:cNvSpPr/>
          <p:nvPr/>
        </p:nvSpPr>
        <p:spPr>
          <a:xfrm>
            <a:off x="1646586" y="6131700"/>
            <a:ext cx="834737" cy="321636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TV1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20" name="Connettore 2 19"/>
          <p:cNvCxnSpPr/>
          <p:nvPr/>
        </p:nvCxnSpPr>
        <p:spPr>
          <a:xfrm flipV="1">
            <a:off x="2195736" y="5661248"/>
            <a:ext cx="2232248" cy="41511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/>
          <p:cNvSpPr/>
          <p:nvPr/>
        </p:nvSpPr>
        <p:spPr>
          <a:xfrm>
            <a:off x="7020272" y="5272112"/>
            <a:ext cx="792088" cy="321636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empty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26" name="Connettore 2 25"/>
          <p:cNvCxnSpPr>
            <a:stCxn id="25" idx="1"/>
          </p:cNvCxnSpPr>
          <p:nvPr/>
        </p:nvCxnSpPr>
        <p:spPr>
          <a:xfrm flipH="1" flipV="1">
            <a:off x="6444208" y="5245473"/>
            <a:ext cx="576064" cy="187457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5335166" y="6228147"/>
            <a:ext cx="792088" cy="321636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pc7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30" name="Connettore 2 29"/>
          <p:cNvCxnSpPr>
            <a:stCxn id="29" idx="0"/>
          </p:cNvCxnSpPr>
          <p:nvPr/>
        </p:nvCxnSpPr>
        <p:spPr>
          <a:xfrm flipH="1" flipV="1">
            <a:off x="5549223" y="5764932"/>
            <a:ext cx="181987" cy="463215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33"/>
          <p:cNvSpPr/>
          <p:nvPr/>
        </p:nvSpPr>
        <p:spPr>
          <a:xfrm>
            <a:off x="7020272" y="4149080"/>
            <a:ext cx="792088" cy="321636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empty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35" name="Connettore 2 34"/>
          <p:cNvCxnSpPr>
            <a:stCxn id="34" idx="1"/>
          </p:cNvCxnSpPr>
          <p:nvPr/>
        </p:nvCxnSpPr>
        <p:spPr>
          <a:xfrm flipH="1" flipV="1">
            <a:off x="6444208" y="4216170"/>
            <a:ext cx="576064" cy="9372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1555824" y="2708920"/>
            <a:ext cx="792088" cy="321636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empty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38" name="Connettore 2 37"/>
          <p:cNvCxnSpPr>
            <a:stCxn id="37" idx="2"/>
          </p:cNvCxnSpPr>
          <p:nvPr/>
        </p:nvCxnSpPr>
        <p:spPr>
          <a:xfrm>
            <a:off x="1951868" y="3030556"/>
            <a:ext cx="1179972" cy="810326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/>
          <p:nvPr/>
        </p:nvSpPr>
        <p:spPr>
          <a:xfrm>
            <a:off x="6228184" y="2132856"/>
            <a:ext cx="792088" cy="321636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empty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/>
          <p:cNvCxnSpPr/>
          <p:nvPr/>
        </p:nvCxnSpPr>
        <p:spPr>
          <a:xfrm flipH="1">
            <a:off x="5549223" y="2464575"/>
            <a:ext cx="1010714" cy="1376307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5335166" y="1461771"/>
            <a:ext cx="792088" cy="321636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empty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45" name="Connettore 2 44"/>
          <p:cNvCxnSpPr/>
          <p:nvPr/>
        </p:nvCxnSpPr>
        <p:spPr>
          <a:xfrm flipH="1">
            <a:off x="4427984" y="1793490"/>
            <a:ext cx="1238935" cy="1923542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/>
          <p:cNvSpPr txBox="1"/>
          <p:nvPr/>
        </p:nvSpPr>
        <p:spPr>
          <a:xfrm>
            <a:off x="24598" y="6458675"/>
            <a:ext cx="2262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it-IT" sz="1200" dirty="0" err="1" smtClean="0"/>
              <a:t>Additional</a:t>
            </a:r>
            <a:r>
              <a:rPr lang="it-IT" sz="1200" dirty="0" smtClean="0"/>
              <a:t> </a:t>
            </a:r>
            <a:r>
              <a:rPr lang="it-IT" sz="1200" dirty="0" err="1" smtClean="0"/>
              <a:t>receptacle</a:t>
            </a:r>
            <a:r>
              <a:rPr lang="it-IT" sz="1200" dirty="0" smtClean="0"/>
              <a:t> B-CKT q</a:t>
            </a:r>
          </a:p>
          <a:p>
            <a:pPr marL="228600" indent="-228600">
              <a:buAutoNum type="arabicParenR"/>
            </a:pPr>
            <a:r>
              <a:rPr lang="it-IT" sz="1200" dirty="0" err="1" smtClean="0"/>
              <a:t>Additional</a:t>
            </a:r>
            <a:r>
              <a:rPr lang="it-IT" sz="1200" dirty="0" smtClean="0"/>
              <a:t> </a:t>
            </a:r>
            <a:r>
              <a:rPr lang="it-IT" sz="1200" dirty="0" err="1" smtClean="0"/>
              <a:t>receptacle</a:t>
            </a:r>
            <a:r>
              <a:rPr lang="it-IT" sz="1200" dirty="0" smtClean="0"/>
              <a:t> B-36</a:t>
            </a:r>
            <a:endParaRPr lang="it-IT" sz="1200" dirty="0"/>
          </a:p>
        </p:txBody>
      </p:sp>
      <p:sp>
        <p:nvSpPr>
          <p:cNvPr id="27" name="Rettangolo 26"/>
          <p:cNvSpPr/>
          <p:nvPr/>
        </p:nvSpPr>
        <p:spPr>
          <a:xfrm>
            <a:off x="6026464" y="764704"/>
            <a:ext cx="129712" cy="124743"/>
          </a:xfrm>
          <a:prstGeom prst="rect">
            <a:avLst/>
          </a:prstGeom>
          <a:solidFill>
            <a:srgbClr val="028825"/>
          </a:solidFill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6223334" y="704781"/>
            <a:ext cx="667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Verified</a:t>
            </a:r>
            <a:endParaRPr lang="it-IT" sz="1200" dirty="0"/>
          </a:p>
        </p:txBody>
      </p:sp>
      <p:sp>
        <p:nvSpPr>
          <p:cNvPr id="32" name="Rettangolo 31"/>
          <p:cNvSpPr/>
          <p:nvPr/>
        </p:nvSpPr>
        <p:spPr>
          <a:xfrm>
            <a:off x="6026464" y="1039398"/>
            <a:ext cx="129712" cy="1247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33" name="CasellaDiTesto 32"/>
          <p:cNvSpPr txBox="1"/>
          <p:nvPr/>
        </p:nvSpPr>
        <p:spPr>
          <a:xfrm>
            <a:off x="6223334" y="979475"/>
            <a:ext cx="1456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Problem</a:t>
            </a:r>
            <a:r>
              <a:rPr lang="it-IT" sz="1200" dirty="0" smtClean="0"/>
              <a:t>: </a:t>
            </a:r>
            <a:r>
              <a:rPr lang="it-IT" sz="1200" dirty="0" err="1" smtClean="0"/>
              <a:t>read</a:t>
            </a:r>
            <a:r>
              <a:rPr lang="it-IT" sz="1200" dirty="0" smtClean="0"/>
              <a:t> notes</a:t>
            </a:r>
            <a:endParaRPr lang="it-IT" sz="1200" dirty="0"/>
          </a:p>
        </p:txBody>
      </p:sp>
      <p:sp>
        <p:nvSpPr>
          <p:cNvPr id="36" name="Rettangolo 35"/>
          <p:cNvSpPr/>
          <p:nvPr/>
        </p:nvSpPr>
        <p:spPr>
          <a:xfrm>
            <a:off x="3131840" y="6364074"/>
            <a:ext cx="656258" cy="321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TV2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39" name="Connettore 2 38"/>
          <p:cNvCxnSpPr>
            <a:stCxn id="36" idx="0"/>
          </p:cNvCxnSpPr>
          <p:nvPr/>
        </p:nvCxnSpPr>
        <p:spPr>
          <a:xfrm flipV="1">
            <a:off x="3459969" y="5661248"/>
            <a:ext cx="463959" cy="702826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7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600" dirty="0" err="1" smtClean="0">
                <a:solidFill>
                  <a:srgbClr val="028825"/>
                </a:solidFill>
                <a:latin typeface="+mj-lt"/>
                <a:ea typeface="+mj-ea"/>
                <a:cs typeface="+mj-cs"/>
              </a:rPr>
              <a:t>Dirty</a:t>
            </a:r>
            <a:r>
              <a:rPr lang="it-IT" sz="3600" dirty="0" smtClean="0">
                <a:solidFill>
                  <a:srgbClr val="028825"/>
                </a:solidFill>
                <a:latin typeface="+mj-lt"/>
                <a:ea typeface="+mj-ea"/>
                <a:cs typeface="+mj-cs"/>
              </a:rPr>
              <a:t> lab</a:t>
            </a:r>
            <a:endParaRPr kumimoji="0" lang="it-IT" sz="3600" b="0" i="0" u="none" strike="noStrike" kern="1200" cap="none" spc="0" normalizeH="0" baseline="0" noProof="0" dirty="0" smtClean="0">
              <a:ln>
                <a:noFill/>
              </a:ln>
              <a:solidFill>
                <a:srgbClr val="02882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1359619"/>
            <a:ext cx="9144000" cy="45719"/>
          </a:xfrm>
          <a:prstGeom prst="rect">
            <a:avLst/>
          </a:prstGeom>
          <a:solidFill>
            <a:srgbClr val="028825"/>
          </a:solidFill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FA5E-7696-4A20-BDC7-AC1D5E9020CA}" type="slidenum">
              <a:rPr lang="it-IT" sz="1400" b="1" smtClean="0">
                <a:solidFill>
                  <a:schemeClr val="tx1"/>
                </a:solidFill>
              </a:rPr>
              <a:pPr/>
              <a:t>7</a:t>
            </a:fld>
            <a:endParaRPr lang="it-IT" sz="1400" b="1" dirty="0">
              <a:solidFill>
                <a:schemeClr val="tx1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6543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tangolo 8">
            <a:hlinkClick r:id="rId3" action="ppaction://hlinksldjump"/>
          </p:cNvPr>
          <p:cNvSpPr/>
          <p:nvPr/>
        </p:nvSpPr>
        <p:spPr>
          <a:xfrm>
            <a:off x="7534672" y="6237312"/>
            <a:ext cx="1152128" cy="432048"/>
          </a:xfrm>
          <a:prstGeom prst="rect">
            <a:avLst/>
          </a:prstGeom>
          <a:solidFill>
            <a:srgbClr val="0288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Back</a:t>
            </a:r>
            <a:endParaRPr lang="it-IT" dirty="0"/>
          </a:p>
        </p:txBody>
      </p:sp>
      <p:pic>
        <p:nvPicPr>
          <p:cNvPr id="10" name="Picture 2" descr="http://images.forbes.com/media/lists/colleges/duke-university_200x2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746" y="16559"/>
            <a:ext cx="1141334" cy="114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tangolo 11"/>
          <p:cNvSpPr/>
          <p:nvPr/>
        </p:nvSpPr>
        <p:spPr>
          <a:xfrm>
            <a:off x="5076056" y="5724388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Empty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13" name="Connettore 2 12"/>
          <p:cNvCxnSpPr>
            <a:stCxn id="12" idx="0"/>
          </p:cNvCxnSpPr>
          <p:nvPr/>
        </p:nvCxnSpPr>
        <p:spPr>
          <a:xfrm flipH="1" flipV="1">
            <a:off x="5220072" y="4377220"/>
            <a:ext cx="252028" cy="134716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H="1" flipV="1">
            <a:off x="4950042" y="4653136"/>
            <a:ext cx="252028" cy="1071252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 flipH="1" flipV="1">
            <a:off x="3995936" y="4615024"/>
            <a:ext cx="1080120" cy="1109364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 flipH="1" flipV="1">
            <a:off x="2267744" y="4615024"/>
            <a:ext cx="2808313" cy="1289384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22"/>
          <p:cNvSpPr/>
          <p:nvPr/>
        </p:nvSpPr>
        <p:spPr>
          <a:xfrm>
            <a:off x="3693917" y="1342440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PC5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24" name="Connettore 2 23"/>
          <p:cNvCxnSpPr>
            <a:stCxn id="23" idx="2"/>
          </p:cNvCxnSpPr>
          <p:nvPr/>
        </p:nvCxnSpPr>
        <p:spPr>
          <a:xfrm>
            <a:off x="4089961" y="1702480"/>
            <a:ext cx="860081" cy="107844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2335528" y="1439652"/>
            <a:ext cx="1182757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Pc4+ </a:t>
            </a:r>
            <a:r>
              <a:rPr lang="it-IT" sz="1400" b="1" dirty="0" err="1" smtClean="0">
                <a:solidFill>
                  <a:schemeClr val="tx1"/>
                </a:solidFill>
              </a:rPr>
              <a:t>hand</a:t>
            </a:r>
            <a:r>
              <a:rPr lang="it-IT" sz="1400" b="1" dirty="0" smtClean="0">
                <a:solidFill>
                  <a:schemeClr val="tx1"/>
                </a:solidFill>
              </a:rPr>
              <a:t> </a:t>
            </a:r>
            <a:r>
              <a:rPr lang="it-IT" sz="1400" b="1" dirty="0" err="1" smtClean="0">
                <a:solidFill>
                  <a:schemeClr val="tx1"/>
                </a:solidFill>
              </a:rPr>
              <a:t>vac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27" name="Connettore 2 26"/>
          <p:cNvCxnSpPr>
            <a:stCxn id="26" idx="2"/>
          </p:cNvCxnSpPr>
          <p:nvPr/>
        </p:nvCxnSpPr>
        <p:spPr>
          <a:xfrm>
            <a:off x="2926907" y="1799692"/>
            <a:ext cx="1285053" cy="1053244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1271869" y="1557916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PC6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32" name="Connettore 2 31"/>
          <p:cNvCxnSpPr>
            <a:stCxn id="31" idx="2"/>
          </p:cNvCxnSpPr>
          <p:nvPr/>
        </p:nvCxnSpPr>
        <p:spPr>
          <a:xfrm>
            <a:off x="1667913" y="1917956"/>
            <a:ext cx="1258993" cy="93498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flipH="1" flipV="1">
            <a:off x="5498486" y="3573016"/>
            <a:ext cx="126014" cy="2088232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323528" y="4437112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Empty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38" name="Connettore 2 37"/>
          <p:cNvCxnSpPr>
            <a:stCxn id="37" idx="0"/>
          </p:cNvCxnSpPr>
          <p:nvPr/>
        </p:nvCxnSpPr>
        <p:spPr>
          <a:xfrm flipV="1">
            <a:off x="719572" y="3356992"/>
            <a:ext cx="948342" cy="108012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164809" y="6453336"/>
            <a:ext cx="2567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it-IT" sz="1200" dirty="0" err="1" smtClean="0"/>
              <a:t>All</a:t>
            </a:r>
            <a:r>
              <a:rPr lang="it-IT" sz="1200" dirty="0" smtClean="0"/>
              <a:t> </a:t>
            </a:r>
            <a:r>
              <a:rPr lang="it-IT" sz="1200" dirty="0" err="1" smtClean="0"/>
              <a:t>PCs</a:t>
            </a:r>
            <a:r>
              <a:rPr lang="it-IT" sz="1200" dirty="0" smtClean="0"/>
              <a:t> miss </a:t>
            </a:r>
            <a:r>
              <a:rPr lang="it-IT" sz="1200" dirty="0" err="1" smtClean="0"/>
              <a:t>technical</a:t>
            </a:r>
            <a:r>
              <a:rPr lang="it-IT" sz="1200" dirty="0" smtClean="0"/>
              <a:t> </a:t>
            </a:r>
            <a:r>
              <a:rPr lang="it-IT" sz="1200" dirty="0" err="1" smtClean="0"/>
              <a:t>specification</a:t>
            </a:r>
            <a:endParaRPr lang="it-IT" sz="1200" dirty="0" smtClean="0"/>
          </a:p>
          <a:p>
            <a:pPr marL="228600" indent="-228600">
              <a:buAutoNum type="arabicParenR"/>
            </a:pPr>
            <a:r>
              <a:rPr lang="it-IT" sz="1200" dirty="0"/>
              <a:t> </a:t>
            </a:r>
            <a:r>
              <a:rPr lang="it-IT" sz="1200" dirty="0" err="1" smtClean="0"/>
              <a:t>Hand</a:t>
            </a:r>
            <a:r>
              <a:rPr lang="it-IT" sz="1200" dirty="0" smtClean="0"/>
              <a:t> </a:t>
            </a:r>
            <a:r>
              <a:rPr lang="it-IT" sz="1200" dirty="0" err="1" smtClean="0"/>
              <a:t>vac</a:t>
            </a:r>
            <a:r>
              <a:rPr lang="it-IT" sz="1200" dirty="0" smtClean="0"/>
              <a:t> </a:t>
            </a:r>
            <a:r>
              <a:rPr lang="it-IT" sz="1200" dirty="0" err="1" smtClean="0"/>
              <a:t>misses</a:t>
            </a:r>
            <a:r>
              <a:rPr lang="it-IT" sz="1200" dirty="0" smtClean="0"/>
              <a:t> </a:t>
            </a:r>
            <a:r>
              <a:rPr lang="it-IT" sz="1200" dirty="0" err="1" smtClean="0"/>
              <a:t>power</a:t>
            </a:r>
            <a:endParaRPr lang="it-IT" sz="1200" dirty="0" smtClean="0"/>
          </a:p>
        </p:txBody>
      </p:sp>
      <p:sp>
        <p:nvSpPr>
          <p:cNvPr id="25" name="Rettangolo 24"/>
          <p:cNvSpPr/>
          <p:nvPr/>
        </p:nvSpPr>
        <p:spPr>
          <a:xfrm>
            <a:off x="6026464" y="764704"/>
            <a:ext cx="129712" cy="124743"/>
          </a:xfrm>
          <a:prstGeom prst="rect">
            <a:avLst/>
          </a:prstGeom>
          <a:solidFill>
            <a:srgbClr val="028825"/>
          </a:solidFill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6223334" y="704781"/>
            <a:ext cx="667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Verified</a:t>
            </a:r>
            <a:endParaRPr lang="it-IT" sz="1200" dirty="0"/>
          </a:p>
        </p:txBody>
      </p:sp>
      <p:sp>
        <p:nvSpPr>
          <p:cNvPr id="29" name="Rettangolo 28"/>
          <p:cNvSpPr/>
          <p:nvPr/>
        </p:nvSpPr>
        <p:spPr>
          <a:xfrm>
            <a:off x="6026464" y="1039398"/>
            <a:ext cx="129712" cy="1247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6223334" y="979475"/>
            <a:ext cx="1456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Problem</a:t>
            </a:r>
            <a:r>
              <a:rPr lang="it-IT" sz="1200" dirty="0" smtClean="0"/>
              <a:t>: </a:t>
            </a:r>
            <a:r>
              <a:rPr lang="it-IT" sz="1200" dirty="0" err="1" smtClean="0"/>
              <a:t>read</a:t>
            </a:r>
            <a:r>
              <a:rPr lang="it-IT" sz="1200" dirty="0" smtClean="0"/>
              <a:t> notes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3704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600" dirty="0" smtClean="0">
                <a:solidFill>
                  <a:srgbClr val="028825"/>
                </a:solidFill>
                <a:latin typeface="+mj-lt"/>
                <a:ea typeface="+mj-ea"/>
                <a:cs typeface="+mj-cs"/>
              </a:rPr>
              <a:t>South </a:t>
            </a:r>
            <a:r>
              <a:rPr lang="it-IT" sz="3600" dirty="0" err="1" smtClean="0">
                <a:solidFill>
                  <a:srgbClr val="028825"/>
                </a:solidFill>
                <a:latin typeface="+mj-lt"/>
                <a:ea typeface="+mj-ea"/>
                <a:cs typeface="+mj-cs"/>
              </a:rPr>
              <a:t>facade</a:t>
            </a:r>
            <a:endParaRPr kumimoji="0" lang="it-IT" sz="3600" b="0" i="0" u="none" strike="noStrike" kern="1200" cap="none" spc="0" normalizeH="0" baseline="0" noProof="0" dirty="0" smtClean="0">
              <a:ln>
                <a:noFill/>
              </a:ln>
              <a:solidFill>
                <a:srgbClr val="02882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1359619"/>
            <a:ext cx="9144000" cy="45719"/>
          </a:xfrm>
          <a:prstGeom prst="rect">
            <a:avLst/>
          </a:prstGeom>
          <a:solidFill>
            <a:srgbClr val="028825"/>
          </a:solidFill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FA5E-7696-4A20-BDC7-AC1D5E9020CA}" type="slidenum">
              <a:rPr lang="it-IT" sz="1400" b="1" smtClean="0">
                <a:solidFill>
                  <a:schemeClr val="tx1"/>
                </a:solidFill>
              </a:rPr>
              <a:pPr/>
              <a:t>8</a:t>
            </a:fld>
            <a:endParaRPr lang="it-IT" sz="1400" b="1" dirty="0">
              <a:solidFill>
                <a:schemeClr val="tx1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780928"/>
            <a:ext cx="86296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tangolo 8">
            <a:hlinkClick r:id="rId4" action="ppaction://hlinksldjump"/>
          </p:cNvPr>
          <p:cNvSpPr/>
          <p:nvPr/>
        </p:nvSpPr>
        <p:spPr>
          <a:xfrm>
            <a:off x="7534672" y="6237312"/>
            <a:ext cx="1152128" cy="432048"/>
          </a:xfrm>
          <a:prstGeom prst="rect">
            <a:avLst/>
          </a:prstGeom>
          <a:solidFill>
            <a:srgbClr val="0288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Back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2195736" y="2060848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Empty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8" name="Connettore 2 7"/>
          <p:cNvCxnSpPr>
            <a:stCxn id="6" idx="2"/>
          </p:cNvCxnSpPr>
          <p:nvPr/>
        </p:nvCxnSpPr>
        <p:spPr>
          <a:xfrm>
            <a:off x="2591780" y="2420888"/>
            <a:ext cx="180020" cy="576064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4575222" y="2060848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Empty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16" name="Connettore 2 15"/>
          <p:cNvCxnSpPr>
            <a:stCxn id="15" idx="2"/>
          </p:cNvCxnSpPr>
          <p:nvPr/>
        </p:nvCxnSpPr>
        <p:spPr>
          <a:xfrm>
            <a:off x="4971266" y="2420888"/>
            <a:ext cx="180020" cy="576064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611560" y="4589723"/>
            <a:ext cx="13681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Irrigation</a:t>
            </a:r>
            <a:r>
              <a:rPr lang="it-IT" sz="1400" b="1" dirty="0" smtClean="0">
                <a:solidFill>
                  <a:schemeClr val="tx1"/>
                </a:solidFill>
              </a:rPr>
              <a:t> controller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18" name="Connettore 2 17"/>
          <p:cNvCxnSpPr>
            <a:stCxn id="17" idx="0"/>
          </p:cNvCxnSpPr>
          <p:nvPr/>
        </p:nvCxnSpPr>
        <p:spPr>
          <a:xfrm flipH="1" flipV="1">
            <a:off x="611560" y="4077073"/>
            <a:ext cx="684076" cy="51265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6528029" y="4742123"/>
            <a:ext cx="13681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Irrigation</a:t>
            </a:r>
            <a:r>
              <a:rPr lang="it-IT" sz="1400" b="1" dirty="0" smtClean="0">
                <a:solidFill>
                  <a:schemeClr val="tx1"/>
                </a:solidFill>
              </a:rPr>
              <a:t> controller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25" name="Connettore 2 24"/>
          <p:cNvCxnSpPr>
            <a:stCxn id="24" idx="0"/>
          </p:cNvCxnSpPr>
          <p:nvPr/>
        </p:nvCxnSpPr>
        <p:spPr>
          <a:xfrm flipH="1" flipV="1">
            <a:off x="6528029" y="4229473"/>
            <a:ext cx="684076" cy="51265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http://images.forbes.com/media/lists/colleges/duke-university_200x2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746" y="16559"/>
            <a:ext cx="1141334" cy="114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164809" y="6453336"/>
            <a:ext cx="2424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1) </a:t>
            </a:r>
            <a:r>
              <a:rPr lang="it-IT" sz="1200" dirty="0" err="1" smtClean="0"/>
              <a:t>Irrigation</a:t>
            </a:r>
            <a:r>
              <a:rPr lang="it-IT" sz="1200" dirty="0" smtClean="0"/>
              <a:t> controller to be </a:t>
            </a:r>
            <a:r>
              <a:rPr lang="it-IT" sz="1200" dirty="0" err="1" smtClean="0"/>
              <a:t>verified</a:t>
            </a:r>
            <a:endParaRPr lang="it-IT" sz="1200" dirty="0"/>
          </a:p>
        </p:txBody>
      </p:sp>
      <p:sp>
        <p:nvSpPr>
          <p:cNvPr id="19" name="Rettangolo 18"/>
          <p:cNvSpPr/>
          <p:nvPr/>
        </p:nvSpPr>
        <p:spPr>
          <a:xfrm>
            <a:off x="6026464" y="764704"/>
            <a:ext cx="129712" cy="124743"/>
          </a:xfrm>
          <a:prstGeom prst="rect">
            <a:avLst/>
          </a:prstGeom>
          <a:solidFill>
            <a:srgbClr val="028825"/>
          </a:solidFill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6223334" y="704781"/>
            <a:ext cx="667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Verified</a:t>
            </a:r>
            <a:endParaRPr lang="it-IT" sz="1200" dirty="0"/>
          </a:p>
        </p:txBody>
      </p:sp>
      <p:sp>
        <p:nvSpPr>
          <p:cNvPr id="21" name="Rettangolo 20"/>
          <p:cNvSpPr/>
          <p:nvPr/>
        </p:nvSpPr>
        <p:spPr>
          <a:xfrm>
            <a:off x="6026464" y="1039398"/>
            <a:ext cx="129712" cy="1247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6223334" y="979475"/>
            <a:ext cx="1456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Problem</a:t>
            </a:r>
            <a:r>
              <a:rPr lang="it-IT" sz="1200" dirty="0" smtClean="0"/>
              <a:t>: </a:t>
            </a:r>
            <a:r>
              <a:rPr lang="it-IT" sz="1200" dirty="0" err="1" smtClean="0"/>
              <a:t>read</a:t>
            </a:r>
            <a:r>
              <a:rPr lang="it-IT" sz="1200" dirty="0" smtClean="0"/>
              <a:t> notes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3704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600" dirty="0" smtClean="0">
                <a:solidFill>
                  <a:srgbClr val="028825"/>
                </a:solidFill>
                <a:latin typeface="+mj-lt"/>
                <a:ea typeface="+mj-ea"/>
                <a:cs typeface="+mj-cs"/>
              </a:rPr>
              <a:t>North </a:t>
            </a:r>
            <a:r>
              <a:rPr lang="it-IT" sz="3600" dirty="0" err="1" smtClean="0">
                <a:solidFill>
                  <a:srgbClr val="028825"/>
                </a:solidFill>
                <a:latin typeface="+mj-lt"/>
                <a:ea typeface="+mj-ea"/>
                <a:cs typeface="+mj-cs"/>
              </a:rPr>
              <a:t>facade</a:t>
            </a:r>
            <a:endParaRPr kumimoji="0" lang="it-IT" sz="3600" b="0" i="0" u="none" strike="noStrike" kern="1200" cap="none" spc="0" normalizeH="0" baseline="0" noProof="0" dirty="0" smtClean="0">
              <a:ln>
                <a:noFill/>
              </a:ln>
              <a:solidFill>
                <a:srgbClr val="02882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1359619"/>
            <a:ext cx="9144000" cy="45719"/>
          </a:xfrm>
          <a:prstGeom prst="rect">
            <a:avLst/>
          </a:prstGeom>
          <a:solidFill>
            <a:srgbClr val="028825"/>
          </a:solidFill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FA5E-7696-4A20-BDC7-AC1D5E9020CA}" type="slidenum">
              <a:rPr lang="it-IT" sz="1400" b="1" smtClean="0">
                <a:solidFill>
                  <a:schemeClr val="tx1"/>
                </a:solidFill>
              </a:rPr>
              <a:pPr/>
              <a:t>9</a:t>
            </a:fld>
            <a:endParaRPr lang="it-IT" sz="1400" b="1" dirty="0">
              <a:solidFill>
                <a:schemeClr val="tx1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26" y="2492896"/>
            <a:ext cx="7782773" cy="177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tangolo 8">
            <a:hlinkClick r:id="rId3" action="ppaction://hlinksldjump"/>
          </p:cNvPr>
          <p:cNvSpPr/>
          <p:nvPr/>
        </p:nvSpPr>
        <p:spPr>
          <a:xfrm>
            <a:off x="7534672" y="6237312"/>
            <a:ext cx="1152128" cy="432048"/>
          </a:xfrm>
          <a:prstGeom prst="rect">
            <a:avLst/>
          </a:prstGeom>
          <a:solidFill>
            <a:srgbClr val="0288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Back</a:t>
            </a:r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5580112" y="5301208"/>
            <a:ext cx="79208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Empty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12" name="Connettore 2 11"/>
          <p:cNvCxnSpPr/>
          <p:nvPr/>
        </p:nvCxnSpPr>
        <p:spPr>
          <a:xfrm flipV="1">
            <a:off x="6039105" y="4005064"/>
            <a:ext cx="2071631" cy="1296144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stCxn id="10" idx="0"/>
          </p:cNvCxnSpPr>
          <p:nvPr/>
        </p:nvCxnSpPr>
        <p:spPr>
          <a:xfrm flipH="1" flipV="1">
            <a:off x="5868144" y="3820748"/>
            <a:ext cx="108012" cy="148046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 flipV="1">
            <a:off x="5206020" y="3820748"/>
            <a:ext cx="342038" cy="149124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10" idx="1"/>
          </p:cNvCxnSpPr>
          <p:nvPr/>
        </p:nvCxnSpPr>
        <p:spPr>
          <a:xfrm flipH="1" flipV="1">
            <a:off x="971601" y="4077072"/>
            <a:ext cx="4608511" cy="1404156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25" idx="2"/>
          </p:cNvCxnSpPr>
          <p:nvPr/>
        </p:nvCxnSpPr>
        <p:spPr>
          <a:xfrm>
            <a:off x="2231740" y="2132856"/>
            <a:ext cx="756084" cy="144016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/>
          <p:cNvSpPr/>
          <p:nvPr/>
        </p:nvSpPr>
        <p:spPr>
          <a:xfrm>
            <a:off x="1475656" y="1772816"/>
            <a:ext cx="1512168" cy="360040"/>
          </a:xfrm>
          <a:prstGeom prst="rect">
            <a:avLst/>
          </a:prstGeom>
          <a:noFill/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Lawn</a:t>
            </a:r>
            <a:r>
              <a:rPr lang="it-IT" sz="1400" b="1" dirty="0" smtClean="0">
                <a:solidFill>
                  <a:schemeClr val="tx1"/>
                </a:solidFill>
              </a:rPr>
              <a:t> </a:t>
            </a:r>
            <a:r>
              <a:rPr lang="it-IT" sz="1400" b="1" dirty="0" err="1" smtClean="0">
                <a:solidFill>
                  <a:schemeClr val="tx1"/>
                </a:solidFill>
              </a:rPr>
              <a:t>mower</a:t>
            </a:r>
            <a:endParaRPr lang="it-IT" sz="1400" b="1" dirty="0">
              <a:solidFill>
                <a:schemeClr val="tx1"/>
              </a:solidFill>
            </a:endParaRPr>
          </a:p>
        </p:txBody>
      </p:sp>
      <p:cxnSp>
        <p:nvCxnSpPr>
          <p:cNvPr id="26" name="Connettore 2 25"/>
          <p:cNvCxnSpPr/>
          <p:nvPr/>
        </p:nvCxnSpPr>
        <p:spPr>
          <a:xfrm flipH="1" flipV="1">
            <a:off x="4092062" y="3930746"/>
            <a:ext cx="1455996" cy="1381242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http://images.forbes.com/media/lists/colleges/duke-university_200x2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746" y="16559"/>
            <a:ext cx="1141334" cy="114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sellaDiTesto 15"/>
          <p:cNvSpPr txBox="1"/>
          <p:nvPr/>
        </p:nvSpPr>
        <p:spPr>
          <a:xfrm>
            <a:off x="164809" y="6453336"/>
            <a:ext cx="1921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it-IT" sz="1200" dirty="0" smtClean="0"/>
              <a:t>Gas flow </a:t>
            </a:r>
            <a:r>
              <a:rPr lang="it-IT" sz="1200" dirty="0" err="1" smtClean="0"/>
              <a:t>meter</a:t>
            </a:r>
            <a:r>
              <a:rPr lang="it-IT" sz="1200" dirty="0" smtClean="0"/>
              <a:t> to </a:t>
            </a:r>
            <a:r>
              <a:rPr lang="it-IT" sz="1200" dirty="0" err="1" smtClean="0"/>
              <a:t>verify</a:t>
            </a:r>
            <a:endParaRPr lang="it-IT" sz="1200" dirty="0" smtClean="0"/>
          </a:p>
        </p:txBody>
      </p:sp>
      <p:sp>
        <p:nvSpPr>
          <p:cNvPr id="17" name="Rettangolo 16"/>
          <p:cNvSpPr/>
          <p:nvPr/>
        </p:nvSpPr>
        <p:spPr>
          <a:xfrm>
            <a:off x="6026464" y="764704"/>
            <a:ext cx="129712" cy="124743"/>
          </a:xfrm>
          <a:prstGeom prst="rect">
            <a:avLst/>
          </a:prstGeom>
          <a:solidFill>
            <a:srgbClr val="028825"/>
          </a:solidFill>
          <a:ln>
            <a:solidFill>
              <a:srgbClr val="028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6223334" y="704781"/>
            <a:ext cx="667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Verified</a:t>
            </a:r>
            <a:endParaRPr lang="it-IT" sz="1200" dirty="0"/>
          </a:p>
        </p:txBody>
      </p:sp>
      <p:sp>
        <p:nvSpPr>
          <p:cNvPr id="20" name="Rettangolo 19"/>
          <p:cNvSpPr/>
          <p:nvPr/>
        </p:nvSpPr>
        <p:spPr>
          <a:xfrm>
            <a:off x="6026464" y="1039398"/>
            <a:ext cx="129712" cy="1247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6223334" y="979475"/>
            <a:ext cx="1456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Problem</a:t>
            </a:r>
            <a:r>
              <a:rPr lang="it-IT" sz="1200" dirty="0" smtClean="0"/>
              <a:t>: </a:t>
            </a:r>
            <a:r>
              <a:rPr lang="it-IT" sz="1200" dirty="0" err="1" smtClean="0"/>
              <a:t>read</a:t>
            </a:r>
            <a:r>
              <a:rPr lang="it-IT" sz="1200" dirty="0" smtClean="0"/>
              <a:t> notes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3704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334</Words>
  <Application>Microsoft Office PowerPoint</Application>
  <PresentationFormat>Presentazione su schermo (4:3)</PresentationFormat>
  <Paragraphs>177</Paragraphs>
  <Slides>16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Alberto</dc:creator>
  <cp:lastModifiedBy>Alberto</cp:lastModifiedBy>
  <cp:revision>43</cp:revision>
  <dcterms:created xsi:type="dcterms:W3CDTF">2013-03-01T15:21:50Z</dcterms:created>
  <dcterms:modified xsi:type="dcterms:W3CDTF">2013-06-17T14:54:34Z</dcterms:modified>
</cp:coreProperties>
</file>