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Montserrat SemiBold"/>
      <p:regular r:id="rId31"/>
      <p:bold r:id="rId32"/>
      <p:italic r:id="rId33"/>
      <p:boldItalic r:id="rId34"/>
    </p:embeddedFont>
    <p:embeddedFont>
      <p:font typeface="Roboto"/>
      <p:regular r:id="rId35"/>
      <p:bold r:id="rId36"/>
      <p:italic r:id="rId37"/>
      <p:boldItalic r:id="rId38"/>
    </p:embeddedFont>
    <p:embeddedFont>
      <p:font typeface="Montserrat"/>
      <p:regular r:id="rId39"/>
      <p:bold r:id="rId40"/>
      <p:italic r:id="rId41"/>
      <p:boldItalic r:id="rId42"/>
    </p:embeddedFont>
    <p:embeddedFont>
      <p:font typeface="Montserrat Medium"/>
      <p:regular r:id="rId43"/>
      <p:bold r:id="rId44"/>
      <p:italic r:id="rId45"/>
      <p:boldItalic r:id="rId46"/>
    </p:embeddedFont>
    <p:embeddedFont>
      <p:font typeface="Average"/>
      <p:regular r:id="rId47"/>
    </p:embeddedFont>
    <p:embeddedFont>
      <p:font typeface="Oswald"/>
      <p:regular r:id="rId48"/>
      <p:bold r:id="rId49"/>
    </p:embeddedFont>
    <p:embeddedFont>
      <p:font typeface="Montserrat Thin"/>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42" Type="http://schemas.openxmlformats.org/officeDocument/2006/relationships/font" Target="fonts/Montserrat-boldItalic.fntdata"/><Relationship Id="rId41" Type="http://schemas.openxmlformats.org/officeDocument/2006/relationships/font" Target="fonts/Montserrat-italic.fntdata"/><Relationship Id="rId44" Type="http://schemas.openxmlformats.org/officeDocument/2006/relationships/font" Target="fonts/MontserratMedium-bold.fntdata"/><Relationship Id="rId43" Type="http://schemas.openxmlformats.org/officeDocument/2006/relationships/font" Target="fonts/MontserratMedium-regular.fntdata"/><Relationship Id="rId46" Type="http://schemas.openxmlformats.org/officeDocument/2006/relationships/font" Target="fonts/MontserratMedium-boldItalic.fntdata"/><Relationship Id="rId45" Type="http://schemas.openxmlformats.org/officeDocument/2006/relationships/font" Target="fonts/Montserrat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swald-regular.fntdata"/><Relationship Id="rId47" Type="http://schemas.openxmlformats.org/officeDocument/2006/relationships/font" Target="fonts/Average-regular.fntdata"/><Relationship Id="rId49"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regular.fntdata"/><Relationship Id="rId30" Type="http://schemas.openxmlformats.org/officeDocument/2006/relationships/slide" Target="slides/slide25.xml"/><Relationship Id="rId33" Type="http://schemas.openxmlformats.org/officeDocument/2006/relationships/font" Target="fonts/MontserratSemiBold-italic.fntdata"/><Relationship Id="rId32" Type="http://schemas.openxmlformats.org/officeDocument/2006/relationships/font" Target="fonts/MontserratSemiBold-bold.fntdata"/><Relationship Id="rId35" Type="http://schemas.openxmlformats.org/officeDocument/2006/relationships/font" Target="fonts/Roboto-regular.fntdata"/><Relationship Id="rId34" Type="http://schemas.openxmlformats.org/officeDocument/2006/relationships/font" Target="fonts/MontserratSemiBold-boldItalic.fntdata"/><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Montserrat-regular.fntdata"/><Relationship Id="rId38"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Thin-bold.fntdata"/><Relationship Id="rId50" Type="http://schemas.openxmlformats.org/officeDocument/2006/relationships/font" Target="fonts/MontserratThin-regular.fntdata"/><Relationship Id="rId53" Type="http://schemas.openxmlformats.org/officeDocument/2006/relationships/font" Target="fonts/MontserratThin-boldItalic.fntdata"/><Relationship Id="rId52" Type="http://schemas.openxmlformats.org/officeDocument/2006/relationships/font" Target="fonts/MontserratThin-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94ee95338_1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94ee95338_1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90a895f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90a895f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90a895fc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90a895fc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f90a895fc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f90a895fc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90a895fc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90a895fc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f90a895fc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f90a895fc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f90a895fc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f90a895fc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f94ee9533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f94ee9533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f90a895fc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f90a895fc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f90a895fc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f90a895fc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90a895f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90a895f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f94ee95338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f94ee95338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f94ee95338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f94ee95338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f94ee95338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f94ee95338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f94ee95338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f94ee95338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f94ee95338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f94ee95338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f94ee95338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f94ee95338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90a895f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90a895f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90a895f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90a895f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90a895f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90a895f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90a895f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90a895f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90a895f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90a895f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90a895f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90a895f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90a895fc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90a895fc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ctr" bIns="91425" lIns="91425" spcFirstLastPara="1" rIns="91425" wrap="square" tIns="91425">
            <a:normAutofit/>
          </a:bodyPr>
          <a:lstStyle/>
          <a:p>
            <a:pPr indent="0" lvl="0" marL="0" rtl="0" algn="ctr">
              <a:lnSpc>
                <a:spcPct val="200000"/>
              </a:lnSpc>
              <a:spcBef>
                <a:spcPts val="0"/>
              </a:spcBef>
              <a:spcAft>
                <a:spcPts val="0"/>
              </a:spcAft>
              <a:buNone/>
            </a:pPr>
            <a:r>
              <a:rPr b="1" lang="en" sz="2200">
                <a:solidFill>
                  <a:schemeClr val="accent3"/>
                </a:solidFill>
                <a:latin typeface="Montserrat"/>
                <a:ea typeface="Montserrat"/>
                <a:cs typeface="Montserrat"/>
                <a:sym typeface="Montserrat"/>
              </a:rPr>
              <a:t>Predicting Consumer Tastes with Big Data at Gap</a:t>
            </a:r>
            <a:endParaRPr b="1" sz="5600">
              <a:solidFill>
                <a:schemeClr val="accent3"/>
              </a:solidFill>
              <a:latin typeface="Montserrat"/>
              <a:ea typeface="Montserrat"/>
              <a:cs typeface="Montserrat"/>
              <a:sym typeface="Montserrat"/>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By Abhishek Baskar, Aryan Saxena and Shubham Gaddi</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nvSpPr>
        <p:spPr>
          <a:xfrm>
            <a:off x="311700" y="1127450"/>
            <a:ext cx="8520600" cy="38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Montserrat"/>
                <a:ea typeface="Montserrat"/>
                <a:cs typeface="Montserrat"/>
                <a:sym typeface="Montserrat"/>
              </a:rPr>
              <a:t>Data Collection:</a:t>
            </a:r>
            <a:endParaRPr sz="1800">
              <a:solidFill>
                <a:schemeClr val="accent3"/>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accent3"/>
              </a:solidFill>
              <a:latin typeface="Montserrat"/>
              <a:ea typeface="Montserrat"/>
              <a:cs typeface="Montserrat"/>
              <a:sym typeface="Montserrat"/>
            </a:endParaRPr>
          </a:p>
          <a:p>
            <a:pPr indent="-342900" lvl="0" marL="457200" rtl="0" algn="l">
              <a:spcBef>
                <a:spcPts val="0"/>
              </a:spcBef>
              <a:spcAft>
                <a:spcPts val="0"/>
              </a:spcAft>
              <a:buClr>
                <a:schemeClr val="accent3"/>
              </a:buClr>
              <a:buSzPts val="1800"/>
              <a:buFont typeface="Montserrat"/>
              <a:buChar char="●"/>
            </a:pPr>
            <a:r>
              <a:rPr lang="en" sz="1800">
                <a:solidFill>
                  <a:schemeClr val="accent3"/>
                </a:solidFill>
                <a:latin typeface="Montserrat"/>
                <a:ea typeface="Montserrat"/>
                <a:cs typeface="Montserrat"/>
                <a:sym typeface="Montserrat"/>
              </a:rPr>
              <a:t>Collected 100-200 reviews from Amazon and Gap websites</a:t>
            </a:r>
            <a:br>
              <a:rPr lang="en" sz="1800">
                <a:solidFill>
                  <a:schemeClr val="accent3"/>
                </a:solidFill>
                <a:latin typeface="Montserrat"/>
                <a:ea typeface="Montserrat"/>
                <a:cs typeface="Montserrat"/>
                <a:sym typeface="Montserrat"/>
              </a:rPr>
            </a:br>
            <a:endParaRPr sz="18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800">
                <a:solidFill>
                  <a:schemeClr val="accent3"/>
                </a:solidFill>
                <a:latin typeface="Montserrat"/>
                <a:ea typeface="Montserrat"/>
                <a:cs typeface="Montserrat"/>
                <a:sym typeface="Montserrat"/>
              </a:rPr>
              <a:t>Sentiment Analysis:</a:t>
            </a:r>
            <a:endParaRPr sz="1800">
              <a:solidFill>
                <a:schemeClr val="accent3"/>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accent3"/>
              </a:solidFill>
              <a:latin typeface="Montserrat"/>
              <a:ea typeface="Montserrat"/>
              <a:cs typeface="Montserrat"/>
              <a:sym typeface="Montserrat"/>
            </a:endParaRPr>
          </a:p>
          <a:p>
            <a:pPr indent="-342900" lvl="0" marL="457200" rtl="0" algn="l">
              <a:spcBef>
                <a:spcPts val="0"/>
              </a:spcBef>
              <a:spcAft>
                <a:spcPts val="0"/>
              </a:spcAft>
              <a:buClr>
                <a:schemeClr val="accent3"/>
              </a:buClr>
              <a:buSzPts val="1800"/>
              <a:buFont typeface="Montserrat"/>
              <a:buChar char="●"/>
            </a:pPr>
            <a:r>
              <a:rPr lang="en" sz="1800">
                <a:solidFill>
                  <a:schemeClr val="accent3"/>
                </a:solidFill>
                <a:latin typeface="Montserrat"/>
                <a:ea typeface="Montserrat"/>
                <a:cs typeface="Montserrat"/>
                <a:sym typeface="Montserrat"/>
              </a:rPr>
              <a:t>Used Azure AI to analyze review sentiments and word clouds</a:t>
            </a:r>
            <a:br>
              <a:rPr lang="en" sz="1800">
                <a:solidFill>
                  <a:schemeClr val="accent3"/>
                </a:solidFill>
                <a:latin typeface="Montserrat"/>
                <a:ea typeface="Montserrat"/>
                <a:cs typeface="Montserrat"/>
                <a:sym typeface="Montserrat"/>
              </a:rPr>
            </a:br>
            <a:endParaRPr sz="18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800">
                <a:solidFill>
                  <a:schemeClr val="accent3"/>
                </a:solidFill>
                <a:latin typeface="Montserrat"/>
                <a:ea typeface="Montserrat"/>
                <a:cs typeface="Montserrat"/>
                <a:sym typeface="Montserrat"/>
              </a:rPr>
              <a:t>Insights:</a:t>
            </a:r>
            <a:endParaRPr sz="1800">
              <a:solidFill>
                <a:schemeClr val="accent3"/>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accent3"/>
              </a:solidFill>
              <a:latin typeface="Montserrat"/>
              <a:ea typeface="Montserrat"/>
              <a:cs typeface="Montserrat"/>
              <a:sym typeface="Montserrat"/>
            </a:endParaRPr>
          </a:p>
          <a:p>
            <a:pPr indent="-342900" lvl="0" marL="457200" rtl="0" algn="l">
              <a:spcBef>
                <a:spcPts val="0"/>
              </a:spcBef>
              <a:spcAft>
                <a:spcPts val="0"/>
              </a:spcAft>
              <a:buClr>
                <a:schemeClr val="accent3"/>
              </a:buClr>
              <a:buSzPts val="1800"/>
              <a:buFont typeface="Montserrat"/>
              <a:buChar char="●"/>
            </a:pPr>
            <a:r>
              <a:rPr lang="en" sz="1800">
                <a:solidFill>
                  <a:schemeClr val="accent3"/>
                </a:solidFill>
                <a:latin typeface="Montserrat"/>
                <a:ea typeface="Montserrat"/>
                <a:cs typeface="Montserrat"/>
                <a:sym typeface="Montserrat"/>
              </a:rPr>
              <a:t>Varied sentiments observed; social media may skew towards negativity</a:t>
            </a:r>
            <a:endParaRPr sz="1800">
              <a:solidFill>
                <a:schemeClr val="accent3"/>
              </a:solidFill>
              <a:latin typeface="Montserrat"/>
              <a:ea typeface="Montserrat"/>
              <a:cs typeface="Montserrat"/>
              <a:sym typeface="Montserrat"/>
            </a:endParaRPr>
          </a:p>
        </p:txBody>
      </p:sp>
      <p:sp>
        <p:nvSpPr>
          <p:cNvPr id="193" name="Google Shape;193;p22"/>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Data from the Web - Customer Reviews</a:t>
            </a:r>
            <a:endParaRPr b="1" sz="2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nvSpPr>
        <p:spPr>
          <a:xfrm>
            <a:off x="357676" y="1062835"/>
            <a:ext cx="4565100" cy="35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Montserrat"/>
                <a:ea typeface="Montserrat"/>
                <a:cs typeface="Montserrat"/>
                <a:sym typeface="Montserrat"/>
              </a:rPr>
              <a:t>Scalability:</a:t>
            </a:r>
            <a:endParaRPr sz="1800">
              <a:solidFill>
                <a:schemeClr val="accent3"/>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accent3"/>
              </a:solidFill>
              <a:latin typeface="Montserrat"/>
              <a:ea typeface="Montserrat"/>
              <a:cs typeface="Montserrat"/>
              <a:sym typeface="Montserrat"/>
            </a:endParaRPr>
          </a:p>
          <a:p>
            <a:pPr indent="-342900" lvl="0" marL="457200" rtl="0" algn="l">
              <a:spcBef>
                <a:spcPts val="0"/>
              </a:spcBef>
              <a:spcAft>
                <a:spcPts val="0"/>
              </a:spcAft>
              <a:buClr>
                <a:schemeClr val="accent3"/>
              </a:buClr>
              <a:buSzPts val="1800"/>
              <a:buFont typeface="Montserrat"/>
              <a:buChar char="●"/>
            </a:pPr>
            <a:r>
              <a:rPr lang="en" sz="1800">
                <a:solidFill>
                  <a:schemeClr val="accent3"/>
                </a:solidFill>
                <a:latin typeface="Montserrat"/>
                <a:ea typeface="Montserrat"/>
                <a:cs typeface="Montserrat"/>
                <a:sym typeface="Montserrat"/>
              </a:rPr>
              <a:t>Extendable to other platforms based on region and popularity</a:t>
            </a:r>
            <a:endParaRPr sz="1800">
              <a:solidFill>
                <a:schemeClr val="accent3"/>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accent3"/>
              </a:solidFill>
              <a:latin typeface="Montserrat"/>
              <a:ea typeface="Montserrat"/>
              <a:cs typeface="Montserrat"/>
              <a:sym typeface="Montserrat"/>
            </a:endParaRPr>
          </a:p>
          <a:p>
            <a:pPr indent="0" lvl="0" marL="457200" rtl="0" algn="l">
              <a:spcBef>
                <a:spcPts val="0"/>
              </a:spcBef>
              <a:spcAft>
                <a:spcPts val="0"/>
              </a:spcAft>
              <a:buNone/>
            </a:pPr>
            <a:r>
              <a:t/>
            </a:r>
            <a:endParaRPr sz="1800">
              <a:solidFill>
                <a:schemeClr val="accent3"/>
              </a:solidFill>
              <a:latin typeface="Montserrat"/>
              <a:ea typeface="Montserrat"/>
              <a:cs typeface="Montserrat"/>
              <a:sym typeface="Montserrat"/>
            </a:endParaRPr>
          </a:p>
          <a:p>
            <a:pPr indent="0" lvl="0" marL="0" rtl="0" algn="l">
              <a:spcBef>
                <a:spcPts val="0"/>
              </a:spcBef>
              <a:spcAft>
                <a:spcPts val="0"/>
              </a:spcAft>
              <a:buNone/>
            </a:pPr>
            <a:r>
              <a:rPr lang="en" sz="1800">
                <a:solidFill>
                  <a:schemeClr val="accent3"/>
                </a:solidFill>
                <a:latin typeface="Montserrat"/>
                <a:ea typeface="Montserrat"/>
                <a:cs typeface="Montserrat"/>
                <a:sym typeface="Montserrat"/>
              </a:rPr>
              <a:t>Limitations:</a:t>
            </a:r>
            <a:endParaRPr sz="1800">
              <a:solidFill>
                <a:schemeClr val="accent3"/>
              </a:solidFill>
              <a:latin typeface="Montserrat"/>
              <a:ea typeface="Montserrat"/>
              <a:cs typeface="Montserrat"/>
              <a:sym typeface="Montserrat"/>
            </a:endParaRPr>
          </a:p>
          <a:p>
            <a:pPr indent="0" lvl="0" marL="0" rtl="0" algn="l">
              <a:spcBef>
                <a:spcPts val="0"/>
              </a:spcBef>
              <a:spcAft>
                <a:spcPts val="0"/>
              </a:spcAft>
              <a:buNone/>
            </a:pPr>
            <a:r>
              <a:t/>
            </a:r>
            <a:endParaRPr sz="1800">
              <a:solidFill>
                <a:schemeClr val="accent3"/>
              </a:solidFill>
              <a:latin typeface="Montserrat"/>
              <a:ea typeface="Montserrat"/>
              <a:cs typeface="Montserrat"/>
              <a:sym typeface="Montserrat"/>
            </a:endParaRPr>
          </a:p>
          <a:p>
            <a:pPr indent="-342900" lvl="0" marL="457200" rtl="0" algn="l">
              <a:spcBef>
                <a:spcPts val="0"/>
              </a:spcBef>
              <a:spcAft>
                <a:spcPts val="0"/>
              </a:spcAft>
              <a:buClr>
                <a:schemeClr val="accent3"/>
              </a:buClr>
              <a:buSzPts val="1800"/>
              <a:buFont typeface="Montserrat"/>
              <a:buChar char="●"/>
            </a:pPr>
            <a:r>
              <a:rPr lang="en" sz="1800">
                <a:solidFill>
                  <a:schemeClr val="accent3"/>
                </a:solidFill>
                <a:latin typeface="Montserrat"/>
                <a:ea typeface="Montserrat"/>
                <a:cs typeface="Montserrat"/>
                <a:sym typeface="Montserrat"/>
              </a:rPr>
              <a:t>Results may be platform-influenced, impacting sentiment accuracy</a:t>
            </a:r>
            <a:endParaRPr b="1" sz="1800">
              <a:solidFill>
                <a:schemeClr val="accent3"/>
              </a:solidFill>
              <a:latin typeface="Montserrat"/>
              <a:ea typeface="Montserrat"/>
              <a:cs typeface="Montserrat"/>
              <a:sym typeface="Montserrat"/>
            </a:endParaRPr>
          </a:p>
        </p:txBody>
      </p:sp>
      <p:sp>
        <p:nvSpPr>
          <p:cNvPr id="199" name="Google Shape;199;p23"/>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Understanding Customer Reviews</a:t>
            </a:r>
            <a:endParaRPr b="1" sz="2900"/>
          </a:p>
        </p:txBody>
      </p:sp>
      <p:pic>
        <p:nvPicPr>
          <p:cNvPr id="200" name="Google Shape;200;p23"/>
          <p:cNvPicPr preferRelativeResize="0"/>
          <p:nvPr/>
        </p:nvPicPr>
        <p:blipFill>
          <a:blip r:embed="rId3">
            <a:alphaModFix/>
          </a:blip>
          <a:stretch>
            <a:fillRect/>
          </a:stretch>
        </p:blipFill>
        <p:spPr>
          <a:xfrm>
            <a:off x="5076900" y="858750"/>
            <a:ext cx="3854700" cy="3603699"/>
          </a:xfrm>
          <a:prstGeom prst="rect">
            <a:avLst/>
          </a:prstGeom>
          <a:noFill/>
          <a:ln>
            <a:noFill/>
          </a:ln>
        </p:spPr>
      </p:pic>
      <p:sp>
        <p:nvSpPr>
          <p:cNvPr id="201" name="Google Shape;201;p23"/>
          <p:cNvSpPr txBox="1"/>
          <p:nvPr/>
        </p:nvSpPr>
        <p:spPr>
          <a:xfrm>
            <a:off x="5045688" y="4462450"/>
            <a:ext cx="39171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AAAAAA"/>
                </a:solidFill>
                <a:latin typeface="Montserrat"/>
                <a:ea typeface="Montserrat"/>
                <a:cs typeface="Montserrat"/>
                <a:sym typeface="Montserrat"/>
              </a:rPr>
              <a:t>Word Cloud from Banana Republic Reviews Data</a:t>
            </a:r>
            <a:endParaRPr sz="1150">
              <a:solidFill>
                <a:srgbClr val="AAAAAA"/>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from the Web - Trends &amp; Endorsements</a:t>
            </a:r>
            <a:endParaRPr b="1"/>
          </a:p>
        </p:txBody>
      </p:sp>
      <p:grpSp>
        <p:nvGrpSpPr>
          <p:cNvPr id="207" name="Google Shape;207;p24"/>
          <p:cNvGrpSpPr/>
          <p:nvPr/>
        </p:nvGrpSpPr>
        <p:grpSpPr>
          <a:xfrm>
            <a:off x="6158882" y="3097017"/>
            <a:ext cx="2749608" cy="1384500"/>
            <a:chOff x="6038025" y="2751325"/>
            <a:chExt cx="2540054" cy="1384500"/>
          </a:xfrm>
        </p:grpSpPr>
        <p:cxnSp>
          <p:nvCxnSpPr>
            <p:cNvPr id="208" name="Google Shape;208;p24"/>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209" name="Google Shape;209;p24"/>
            <p:cNvSpPr txBox="1"/>
            <p:nvPr/>
          </p:nvSpPr>
          <p:spPr>
            <a:xfrm>
              <a:off x="6710879" y="2751325"/>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Montserrat"/>
                  <a:ea typeface="Montserrat"/>
                  <a:cs typeface="Montserrat"/>
                  <a:sym typeface="Montserrat"/>
                </a:rPr>
                <a:t>Identify Trending Public Figures - Artists &amp; Actors</a:t>
              </a:r>
              <a:endParaRPr b="1" sz="15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 sz="1200">
                  <a:solidFill>
                    <a:schemeClr val="dk1"/>
                  </a:solidFill>
                  <a:latin typeface="Montserrat"/>
                  <a:ea typeface="Montserrat"/>
                  <a:cs typeface="Montserrat"/>
                  <a:sym typeface="Montserrat"/>
                </a:rPr>
                <a:t>(Billboards for Regional Artists &amp; IMDB for Regional Actors)</a:t>
              </a:r>
              <a:endParaRPr b="1" sz="800">
                <a:latin typeface="Montserrat"/>
                <a:ea typeface="Montserrat"/>
                <a:cs typeface="Montserrat"/>
                <a:sym typeface="Montserrat"/>
              </a:endParaRPr>
            </a:p>
          </p:txBody>
        </p:sp>
        <p:sp>
          <p:nvSpPr>
            <p:cNvPr id="210" name="Google Shape;210;p24"/>
            <p:cNvSpPr/>
            <p:nvPr/>
          </p:nvSpPr>
          <p:spPr>
            <a:xfrm>
              <a:off x="6424027" y="3212150"/>
              <a:ext cx="198600" cy="198300"/>
            </a:xfrm>
            <a:prstGeom prst="ellipse">
              <a:avLst/>
            </a:prstGeom>
            <a:solidFill>
              <a:srgbClr val="93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212" name="Google Shape;212;p24"/>
          <p:cNvGrpSpPr/>
          <p:nvPr/>
        </p:nvGrpSpPr>
        <p:grpSpPr>
          <a:xfrm>
            <a:off x="311537" y="2172136"/>
            <a:ext cx="3241794" cy="1384500"/>
            <a:chOff x="636321" y="1844098"/>
            <a:chExt cx="2994729" cy="1384500"/>
          </a:xfrm>
        </p:grpSpPr>
        <p:sp>
          <p:nvSpPr>
            <p:cNvPr id="213" name="Google Shape;213;p24"/>
            <p:cNvSpPr txBox="1"/>
            <p:nvPr/>
          </p:nvSpPr>
          <p:spPr>
            <a:xfrm>
              <a:off x="636321" y="1844098"/>
              <a:ext cx="1867200" cy="138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b="1" lang="en" sz="1500">
                  <a:solidFill>
                    <a:schemeClr val="dk1"/>
                  </a:solidFill>
                  <a:latin typeface="Montserrat"/>
                  <a:ea typeface="Montserrat"/>
                  <a:cs typeface="Montserrat"/>
                  <a:sym typeface="Montserrat"/>
                </a:rPr>
                <a:t>Create Strategic Partnerships with Relevant Trending Figures to boost Reach &amp; Social Media Presence</a:t>
              </a:r>
              <a:endParaRPr b="1" sz="1500">
                <a:solidFill>
                  <a:schemeClr val="dk1"/>
                </a:solidFill>
                <a:latin typeface="Montserrat"/>
                <a:ea typeface="Montserrat"/>
                <a:cs typeface="Montserrat"/>
                <a:sym typeface="Montserrat"/>
              </a:endParaRPr>
            </a:p>
          </p:txBody>
        </p:sp>
        <p:cxnSp>
          <p:nvCxnSpPr>
            <p:cNvPr id="214" name="Google Shape;214;p24"/>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215" name="Google Shape;215;p24"/>
            <p:cNvSpPr/>
            <p:nvPr/>
          </p:nvSpPr>
          <p:spPr>
            <a:xfrm>
              <a:off x="2523501" y="2431050"/>
              <a:ext cx="198600" cy="198300"/>
            </a:xfrm>
            <a:prstGeom prst="ellipse">
              <a:avLst/>
            </a:prstGeom>
            <a:solidFill>
              <a:srgbClr val="77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217" name="Google Shape;217;p24"/>
          <p:cNvGrpSpPr/>
          <p:nvPr/>
        </p:nvGrpSpPr>
        <p:grpSpPr>
          <a:xfrm>
            <a:off x="4935738" y="1270950"/>
            <a:ext cx="4148821" cy="1384500"/>
            <a:chOff x="4908100" y="889948"/>
            <a:chExt cx="3832629" cy="1384500"/>
          </a:xfrm>
        </p:grpSpPr>
        <p:cxnSp>
          <p:nvCxnSpPr>
            <p:cNvPr id="218" name="Google Shape;218;p24"/>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219" name="Google Shape;219;p24"/>
            <p:cNvSpPr txBox="1"/>
            <p:nvPr/>
          </p:nvSpPr>
          <p:spPr>
            <a:xfrm>
              <a:off x="6650329" y="889948"/>
              <a:ext cx="20904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b="1" lang="en" sz="1500">
                  <a:solidFill>
                    <a:schemeClr val="dk1"/>
                  </a:solidFill>
                  <a:latin typeface="Montserrat"/>
                  <a:ea typeface="Montserrat"/>
                  <a:cs typeface="Montserrat"/>
                  <a:sym typeface="Montserrat"/>
                </a:rPr>
                <a:t>Experiment with potential Limited Edition Product Lines and Ad Campaigns to maintain Relevance in the Market</a:t>
              </a:r>
              <a:endParaRPr b="1" sz="1500">
                <a:solidFill>
                  <a:schemeClr val="dk1"/>
                </a:solidFill>
                <a:latin typeface="Montserrat"/>
                <a:ea typeface="Montserrat"/>
                <a:cs typeface="Montserrat"/>
                <a:sym typeface="Montserrat"/>
              </a:endParaRPr>
            </a:p>
          </p:txBody>
        </p:sp>
        <p:sp>
          <p:nvSpPr>
            <p:cNvPr id="220" name="Google Shape;220;p24"/>
            <p:cNvSpPr/>
            <p:nvPr/>
          </p:nvSpPr>
          <p:spPr>
            <a:xfrm>
              <a:off x="6427830" y="1493307"/>
              <a:ext cx="198600" cy="1983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222" name="Google Shape;222;p24"/>
          <p:cNvGrpSpPr/>
          <p:nvPr/>
        </p:nvGrpSpPr>
        <p:grpSpPr>
          <a:xfrm>
            <a:off x="2669518" y="1479157"/>
            <a:ext cx="3804783" cy="3252003"/>
            <a:chOff x="2991269" y="1153325"/>
            <a:chExt cx="3514811" cy="3252003"/>
          </a:xfrm>
        </p:grpSpPr>
        <p:sp>
          <p:nvSpPr>
            <p:cNvPr id="223" name="Google Shape;223;p24"/>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224" name="Google Shape;224;p24"/>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561561"/>
            </a:solidFill>
            <a:ln>
              <a:noFill/>
            </a:ln>
          </p:spPr>
        </p:sp>
        <p:sp>
          <p:nvSpPr>
            <p:cNvPr id="225" name="Google Shape;225;p24"/>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9325A5"/>
            </a:solidFill>
            <a:ln>
              <a:noFill/>
            </a:ln>
          </p:spPr>
        </p:sp>
        <p:sp>
          <p:nvSpPr>
            <p:cNvPr id="226" name="Google Shape;226;p24"/>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227" name="Google Shape;227;p24"/>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561561"/>
            </a:solidFill>
            <a:ln>
              <a:noFill/>
            </a:ln>
          </p:spPr>
        </p:sp>
        <p:sp>
          <p:nvSpPr>
            <p:cNvPr id="228" name="Google Shape;228;p24"/>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771E86"/>
            </a:solidFill>
            <a:ln>
              <a:noFill/>
            </a:ln>
          </p:spPr>
        </p:sp>
        <p:sp>
          <p:nvSpPr>
            <p:cNvPr id="229" name="Google Shape;229;p24"/>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561561"/>
            </a:solidFill>
            <a:ln>
              <a:noFill/>
            </a:ln>
          </p:spPr>
        </p:sp>
        <p:sp>
          <p:nvSpPr>
            <p:cNvPr id="230" name="Google Shape;230;p24"/>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rgbClr val="701C7F"/>
            </a:solidFill>
            <a:ln>
              <a:noFill/>
            </a:ln>
          </p:spPr>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idx="1" type="body"/>
          </p:nvPr>
        </p:nvSpPr>
        <p:spPr>
          <a:xfrm>
            <a:off x="311700" y="3766075"/>
            <a:ext cx="8223300" cy="129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Montserrat"/>
                <a:ea typeface="Montserrat"/>
                <a:cs typeface="Montserrat"/>
                <a:sym typeface="Montserrat"/>
              </a:rPr>
              <a:t>Null Hypothesis: Price for Men’s Cotton T shirts from Gap is less than or equal to that of Macy’s</a:t>
            </a:r>
            <a:endParaRPr sz="1300">
              <a:latin typeface="Montserrat"/>
              <a:ea typeface="Montserrat"/>
              <a:cs typeface="Montserrat"/>
              <a:sym typeface="Montserrat"/>
            </a:endParaRPr>
          </a:p>
          <a:p>
            <a:pPr indent="0" lvl="0" marL="0" rtl="0" algn="l">
              <a:spcBef>
                <a:spcPts val="1200"/>
              </a:spcBef>
              <a:spcAft>
                <a:spcPts val="0"/>
              </a:spcAft>
              <a:buNone/>
            </a:pPr>
            <a:r>
              <a:rPr lang="en" sz="1300">
                <a:latin typeface="Montserrat"/>
                <a:ea typeface="Montserrat"/>
                <a:cs typeface="Montserrat"/>
                <a:sym typeface="Montserrat"/>
              </a:rPr>
              <a:t>Alternate </a:t>
            </a:r>
            <a:r>
              <a:rPr lang="en" sz="1300">
                <a:latin typeface="Montserrat"/>
                <a:ea typeface="Montserrat"/>
                <a:cs typeface="Montserrat"/>
                <a:sym typeface="Montserrat"/>
              </a:rPr>
              <a:t>Hypothesis: Price for Men’s Cotton T shirts from Gap is greater than that of Macy’s</a:t>
            </a:r>
            <a:endParaRPr sz="1300">
              <a:latin typeface="Montserrat"/>
              <a:ea typeface="Montserrat"/>
              <a:cs typeface="Montserrat"/>
              <a:sym typeface="Montserrat"/>
            </a:endParaRPr>
          </a:p>
          <a:p>
            <a:pPr indent="0" lvl="0" marL="0" rtl="0" algn="l">
              <a:spcBef>
                <a:spcPts val="1200"/>
              </a:spcBef>
              <a:spcAft>
                <a:spcPts val="1200"/>
              </a:spcAft>
              <a:buNone/>
            </a:pPr>
            <a:r>
              <a:rPr lang="en" sz="1300">
                <a:latin typeface="Montserrat"/>
                <a:ea typeface="Montserrat"/>
                <a:cs typeface="Montserrat"/>
                <a:sym typeface="Montserrat"/>
              </a:rPr>
              <a:t>Result: p=97% for the test with alpha=5%, we fail to reject the null hypothesis</a:t>
            </a:r>
            <a:endParaRPr sz="1300">
              <a:latin typeface="Montserrat"/>
              <a:ea typeface="Montserrat"/>
              <a:cs typeface="Montserrat"/>
              <a:sym typeface="Montserrat"/>
            </a:endParaRPr>
          </a:p>
        </p:txBody>
      </p:sp>
      <p:sp>
        <p:nvSpPr>
          <p:cNvPr id="236" name="Google Shape;236;p25"/>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Competitor Pricing Analysis</a:t>
            </a:r>
            <a:endParaRPr b="1" sz="2900"/>
          </a:p>
        </p:txBody>
      </p:sp>
      <p:sp>
        <p:nvSpPr>
          <p:cNvPr id="237" name="Google Shape;237;p25"/>
          <p:cNvSpPr/>
          <p:nvPr/>
        </p:nvSpPr>
        <p:spPr>
          <a:xfrm>
            <a:off x="688800" y="1007025"/>
            <a:ext cx="1310700" cy="75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Montserrat"/>
                <a:ea typeface="Montserrat"/>
                <a:cs typeface="Montserrat"/>
                <a:sym typeface="Montserrat"/>
              </a:rPr>
              <a:t>Men’s Cotton T-Shirts from Gap</a:t>
            </a:r>
            <a:endParaRPr sz="1200">
              <a:latin typeface="Montserrat"/>
              <a:ea typeface="Montserrat"/>
              <a:cs typeface="Montserrat"/>
              <a:sym typeface="Montserrat"/>
            </a:endParaRPr>
          </a:p>
        </p:txBody>
      </p:sp>
      <p:sp>
        <p:nvSpPr>
          <p:cNvPr id="238" name="Google Shape;238;p25"/>
          <p:cNvSpPr/>
          <p:nvPr/>
        </p:nvSpPr>
        <p:spPr>
          <a:xfrm>
            <a:off x="6400525" y="951525"/>
            <a:ext cx="1310700" cy="75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Men’s Cotton T-Shirts from Macy’s</a:t>
            </a:r>
            <a:endParaRPr sz="1300">
              <a:latin typeface="Montserrat"/>
              <a:ea typeface="Montserrat"/>
              <a:cs typeface="Montserrat"/>
              <a:sym typeface="Montserrat"/>
            </a:endParaRPr>
          </a:p>
          <a:p>
            <a:pPr indent="0" lvl="0" marL="0" rtl="0" algn="l">
              <a:spcBef>
                <a:spcPts val="0"/>
              </a:spcBef>
              <a:spcAft>
                <a:spcPts val="0"/>
              </a:spcAft>
              <a:buNone/>
            </a:pPr>
            <a:r>
              <a:t/>
            </a:r>
            <a:endParaRPr>
              <a:latin typeface="Average"/>
              <a:ea typeface="Average"/>
              <a:cs typeface="Average"/>
              <a:sym typeface="Average"/>
            </a:endParaRPr>
          </a:p>
        </p:txBody>
      </p:sp>
      <p:sp>
        <p:nvSpPr>
          <p:cNvPr id="239" name="Google Shape;239;p25"/>
          <p:cNvSpPr/>
          <p:nvPr/>
        </p:nvSpPr>
        <p:spPr>
          <a:xfrm>
            <a:off x="708475" y="2635700"/>
            <a:ext cx="1310700" cy="75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Montserrat"/>
                <a:ea typeface="Montserrat"/>
                <a:cs typeface="Montserrat"/>
                <a:sym typeface="Montserrat"/>
              </a:rPr>
              <a:t>Sample of 100 products</a:t>
            </a:r>
            <a:endParaRPr sz="1200">
              <a:latin typeface="Montserrat"/>
              <a:ea typeface="Montserrat"/>
              <a:cs typeface="Montserrat"/>
              <a:sym typeface="Montserrat"/>
            </a:endParaRPr>
          </a:p>
        </p:txBody>
      </p:sp>
      <p:sp>
        <p:nvSpPr>
          <p:cNvPr id="240" name="Google Shape;240;p25"/>
          <p:cNvSpPr/>
          <p:nvPr/>
        </p:nvSpPr>
        <p:spPr>
          <a:xfrm>
            <a:off x="6400525" y="2635700"/>
            <a:ext cx="1310700" cy="75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Montserrat"/>
                <a:ea typeface="Montserrat"/>
                <a:cs typeface="Montserrat"/>
                <a:sym typeface="Montserrat"/>
              </a:rPr>
              <a:t>Sample of 100 products</a:t>
            </a:r>
            <a:endParaRPr sz="1200">
              <a:latin typeface="Montserrat"/>
              <a:ea typeface="Montserrat"/>
              <a:cs typeface="Montserrat"/>
              <a:sym typeface="Montserrat"/>
            </a:endParaRPr>
          </a:p>
        </p:txBody>
      </p:sp>
      <p:sp>
        <p:nvSpPr>
          <p:cNvPr id="241" name="Google Shape;241;p25"/>
          <p:cNvSpPr/>
          <p:nvPr/>
        </p:nvSpPr>
        <p:spPr>
          <a:xfrm>
            <a:off x="2930625" y="2635700"/>
            <a:ext cx="2449800" cy="75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Montserrat"/>
                <a:ea typeface="Montserrat"/>
                <a:cs typeface="Montserrat"/>
                <a:sym typeface="Montserrat"/>
              </a:rPr>
              <a:t>T-Test to understand difference in sample means </a:t>
            </a:r>
            <a:endParaRPr sz="1200">
              <a:latin typeface="Montserrat"/>
              <a:ea typeface="Montserrat"/>
              <a:cs typeface="Montserrat"/>
              <a:sym typeface="Montserrat"/>
            </a:endParaRPr>
          </a:p>
        </p:txBody>
      </p:sp>
      <p:sp>
        <p:nvSpPr>
          <p:cNvPr id="242" name="Google Shape;242;p25"/>
          <p:cNvSpPr/>
          <p:nvPr/>
        </p:nvSpPr>
        <p:spPr>
          <a:xfrm>
            <a:off x="2713673" y="1007025"/>
            <a:ext cx="2666700" cy="75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Montserrat"/>
                <a:ea typeface="Montserrat"/>
                <a:cs typeface="Montserrat"/>
                <a:sym typeface="Montserrat"/>
              </a:rPr>
              <a:t>Make an inference about the difference in average price of a category in Gap and Macy’s</a:t>
            </a:r>
            <a:endParaRPr sz="1300">
              <a:latin typeface="Montserrat"/>
              <a:ea typeface="Montserrat"/>
              <a:cs typeface="Montserrat"/>
              <a:sym typeface="Montserrat"/>
            </a:endParaRPr>
          </a:p>
        </p:txBody>
      </p:sp>
      <p:sp>
        <p:nvSpPr>
          <p:cNvPr id="243" name="Google Shape;243;p25"/>
          <p:cNvSpPr/>
          <p:nvPr/>
        </p:nvSpPr>
        <p:spPr>
          <a:xfrm rot="5400000">
            <a:off x="983550" y="2061222"/>
            <a:ext cx="721200" cy="2982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44" name="Google Shape;244;p25"/>
          <p:cNvSpPr/>
          <p:nvPr/>
        </p:nvSpPr>
        <p:spPr>
          <a:xfrm rot="5400000">
            <a:off x="6667850" y="2019663"/>
            <a:ext cx="776100" cy="2982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45" name="Google Shape;245;p25"/>
          <p:cNvSpPr/>
          <p:nvPr/>
        </p:nvSpPr>
        <p:spPr>
          <a:xfrm rot="-5400000">
            <a:off x="3871075" y="2029521"/>
            <a:ext cx="657900" cy="2982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46" name="Google Shape;246;p25"/>
          <p:cNvSpPr/>
          <p:nvPr/>
        </p:nvSpPr>
        <p:spPr>
          <a:xfrm>
            <a:off x="2098975" y="2861750"/>
            <a:ext cx="741900" cy="2982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247" name="Google Shape;247;p25"/>
          <p:cNvSpPr/>
          <p:nvPr/>
        </p:nvSpPr>
        <p:spPr>
          <a:xfrm rot="10800000">
            <a:off x="5470175" y="2861750"/>
            <a:ext cx="741900" cy="298200"/>
          </a:xfrm>
          <a:prstGeom prst="right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idx="1" type="body"/>
          </p:nvPr>
        </p:nvSpPr>
        <p:spPr>
          <a:xfrm>
            <a:off x="230325" y="952425"/>
            <a:ext cx="3989700" cy="232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400">
                <a:solidFill>
                  <a:schemeClr val="lt2"/>
                </a:solidFill>
                <a:latin typeface="Montserrat"/>
                <a:ea typeface="Montserrat"/>
                <a:cs typeface="Montserrat"/>
                <a:sym typeface="Montserrat"/>
              </a:rPr>
              <a:t>Fashion trend forecasting tools like WGSN, Fashion Snoops, Peclers, etc. can help in many ways:</a:t>
            </a:r>
            <a:endParaRPr sz="1400">
              <a:solidFill>
                <a:schemeClr val="lt2"/>
              </a:solidFill>
              <a:latin typeface="Montserrat"/>
              <a:ea typeface="Montserrat"/>
              <a:cs typeface="Montserrat"/>
              <a:sym typeface="Montserrat"/>
            </a:endParaRPr>
          </a:p>
          <a:p>
            <a:pPr indent="-317500" lvl="0" marL="457200" rtl="0" algn="l">
              <a:lnSpc>
                <a:spcPct val="95000"/>
              </a:lnSpc>
              <a:spcBef>
                <a:spcPts val="1200"/>
              </a:spcBef>
              <a:spcAft>
                <a:spcPts val="0"/>
              </a:spcAft>
              <a:buClr>
                <a:schemeClr val="lt2"/>
              </a:buClr>
              <a:buSzPts val="1400"/>
              <a:buFont typeface="Montserrat"/>
              <a:buChar char="●"/>
            </a:pPr>
            <a:r>
              <a:rPr lang="en" sz="1400">
                <a:solidFill>
                  <a:schemeClr val="lt2"/>
                </a:solidFill>
                <a:latin typeface="Montserrat"/>
                <a:ea typeface="Montserrat"/>
                <a:cs typeface="Montserrat"/>
                <a:sym typeface="Montserrat"/>
              </a:rPr>
              <a:t>Gap can calibrate its own forecasts using the results of a third party, catching trends their forecasts might have missed</a:t>
            </a:r>
            <a:endParaRPr sz="1400">
              <a:solidFill>
                <a:schemeClr val="lt2"/>
              </a:solidFill>
              <a:latin typeface="Montserrat"/>
              <a:ea typeface="Montserrat"/>
              <a:cs typeface="Montserrat"/>
              <a:sym typeface="Montserrat"/>
            </a:endParaRPr>
          </a:p>
          <a:p>
            <a:pPr indent="-317500" lvl="0" marL="457200" rtl="0" algn="l">
              <a:lnSpc>
                <a:spcPct val="95000"/>
              </a:lnSpc>
              <a:spcBef>
                <a:spcPts val="0"/>
              </a:spcBef>
              <a:spcAft>
                <a:spcPts val="0"/>
              </a:spcAft>
              <a:buClr>
                <a:schemeClr val="lt2"/>
              </a:buClr>
              <a:buSzPts val="1400"/>
              <a:buFont typeface="Montserrat"/>
              <a:buChar char="●"/>
            </a:pPr>
            <a:r>
              <a:rPr lang="en" sz="1400">
                <a:solidFill>
                  <a:schemeClr val="lt2"/>
                </a:solidFill>
                <a:latin typeface="Montserrat"/>
                <a:ea typeface="Montserrat"/>
                <a:cs typeface="Montserrat"/>
                <a:sym typeface="Montserrat"/>
              </a:rPr>
              <a:t>Provide designers with inspiration for colours and silhouettes for new product lines</a:t>
            </a:r>
            <a:endParaRPr sz="1400">
              <a:solidFill>
                <a:schemeClr val="lt2"/>
              </a:solidFill>
              <a:latin typeface="Montserrat"/>
              <a:ea typeface="Montserrat"/>
              <a:cs typeface="Montserrat"/>
              <a:sym typeface="Montserrat"/>
            </a:endParaRPr>
          </a:p>
        </p:txBody>
      </p:sp>
      <p:sp>
        <p:nvSpPr>
          <p:cNvPr id="253" name="Google Shape;253;p26"/>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Data from the Web - 3rd Party Tools - Trend Forecasting</a:t>
            </a:r>
            <a:endParaRPr b="1" sz="2900"/>
          </a:p>
        </p:txBody>
      </p:sp>
      <p:pic>
        <p:nvPicPr>
          <p:cNvPr id="254" name="Google Shape;254;p26"/>
          <p:cNvPicPr preferRelativeResize="0"/>
          <p:nvPr/>
        </p:nvPicPr>
        <p:blipFill>
          <a:blip r:embed="rId3">
            <a:alphaModFix/>
          </a:blip>
          <a:stretch>
            <a:fillRect/>
          </a:stretch>
        </p:blipFill>
        <p:spPr>
          <a:xfrm>
            <a:off x="4856375" y="952425"/>
            <a:ext cx="3720024" cy="2233100"/>
          </a:xfrm>
          <a:prstGeom prst="rect">
            <a:avLst/>
          </a:prstGeom>
          <a:noFill/>
          <a:ln>
            <a:noFill/>
          </a:ln>
        </p:spPr>
      </p:pic>
      <p:pic>
        <p:nvPicPr>
          <p:cNvPr id="255" name="Google Shape;255;p26"/>
          <p:cNvPicPr preferRelativeResize="0"/>
          <p:nvPr/>
        </p:nvPicPr>
        <p:blipFill>
          <a:blip r:embed="rId4">
            <a:alphaModFix/>
          </a:blip>
          <a:stretch>
            <a:fillRect/>
          </a:stretch>
        </p:blipFill>
        <p:spPr>
          <a:xfrm>
            <a:off x="2665400" y="3337925"/>
            <a:ext cx="6234830" cy="1653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28453" lvl="0" marL="457200" rtl="0" algn="l">
              <a:spcBef>
                <a:spcPts val="0"/>
              </a:spcBef>
              <a:spcAft>
                <a:spcPts val="0"/>
              </a:spcAft>
              <a:buSzPct val="100000"/>
              <a:buFont typeface="Montserrat"/>
              <a:buChar char="●"/>
            </a:pPr>
            <a:r>
              <a:rPr b="1" lang="en" sz="1700" u="sng">
                <a:latin typeface="Montserrat"/>
                <a:ea typeface="Montserrat"/>
                <a:cs typeface="Montserrat"/>
                <a:sym typeface="Montserrat"/>
              </a:rPr>
              <a:t>Sample Size</a:t>
            </a:r>
            <a:r>
              <a:rPr lang="en" sz="1700">
                <a:latin typeface="Montserrat"/>
                <a:ea typeface="Montserrat"/>
                <a:cs typeface="Montserrat"/>
                <a:sym typeface="Montserrat"/>
              </a:rPr>
              <a:t>: The size of the samples for the price analysis and the customer review sentiment analysis are not very large (~100 prices and ~110 reviews) and they may not be representative of the population</a:t>
            </a:r>
            <a:endParaRPr sz="1700">
              <a:latin typeface="Montserrat"/>
              <a:ea typeface="Montserrat"/>
              <a:cs typeface="Montserrat"/>
              <a:sym typeface="Montserrat"/>
            </a:endParaRPr>
          </a:p>
          <a:p>
            <a:pPr indent="0" lvl="0" marL="457200" rtl="0" algn="l">
              <a:spcBef>
                <a:spcPts val="1200"/>
              </a:spcBef>
              <a:spcAft>
                <a:spcPts val="0"/>
              </a:spcAft>
              <a:buNone/>
            </a:pPr>
            <a:r>
              <a:t/>
            </a:r>
            <a:endParaRPr sz="1700">
              <a:latin typeface="Montserrat"/>
              <a:ea typeface="Montserrat"/>
              <a:cs typeface="Montserrat"/>
              <a:sym typeface="Montserrat"/>
            </a:endParaRPr>
          </a:p>
          <a:p>
            <a:pPr indent="-328453" lvl="0" marL="457200" rtl="0" algn="l">
              <a:spcBef>
                <a:spcPts val="1200"/>
              </a:spcBef>
              <a:spcAft>
                <a:spcPts val="0"/>
              </a:spcAft>
              <a:buSzPct val="100000"/>
              <a:buFont typeface="Montserrat"/>
              <a:buChar char="●"/>
            </a:pPr>
            <a:r>
              <a:rPr b="1" lang="en" sz="1700" u="sng">
                <a:latin typeface="Montserrat"/>
                <a:ea typeface="Montserrat"/>
                <a:cs typeface="Montserrat"/>
                <a:sym typeface="Montserrat"/>
              </a:rPr>
              <a:t>Bias in the Samples</a:t>
            </a:r>
            <a:r>
              <a:rPr lang="en" sz="1700">
                <a:latin typeface="Montserrat"/>
                <a:ea typeface="Montserrat"/>
                <a:cs typeface="Montserrat"/>
                <a:sym typeface="Montserrat"/>
              </a:rPr>
              <a:t>: </a:t>
            </a:r>
            <a:r>
              <a:rPr lang="en" sz="1700">
                <a:latin typeface="Montserrat"/>
                <a:ea typeface="Montserrat"/>
                <a:cs typeface="Montserrat"/>
                <a:sym typeface="Montserrat"/>
              </a:rPr>
              <a:t> The source of the reviews (Amazon.com and the Old Navy and Banana Republic websites) could cause some bias in the sample. Hence we run the risk of small samples that are biased</a:t>
            </a:r>
            <a:endParaRPr sz="1700">
              <a:latin typeface="Montserrat"/>
              <a:ea typeface="Montserrat"/>
              <a:cs typeface="Montserrat"/>
              <a:sym typeface="Montserrat"/>
            </a:endParaRPr>
          </a:p>
          <a:p>
            <a:pPr indent="0" lvl="0" marL="457200" rtl="0" algn="l">
              <a:spcBef>
                <a:spcPts val="1200"/>
              </a:spcBef>
              <a:spcAft>
                <a:spcPts val="0"/>
              </a:spcAft>
              <a:buNone/>
            </a:pPr>
            <a:r>
              <a:t/>
            </a:r>
            <a:endParaRPr sz="1700">
              <a:latin typeface="Montserrat"/>
              <a:ea typeface="Montserrat"/>
              <a:cs typeface="Montserrat"/>
              <a:sym typeface="Montserrat"/>
            </a:endParaRPr>
          </a:p>
          <a:p>
            <a:pPr indent="-328453" lvl="0" marL="457200" rtl="0" algn="l">
              <a:spcBef>
                <a:spcPts val="1200"/>
              </a:spcBef>
              <a:spcAft>
                <a:spcPts val="0"/>
              </a:spcAft>
              <a:buSzPct val="100000"/>
              <a:buFont typeface="Montserrat"/>
              <a:buChar char="●"/>
            </a:pPr>
            <a:r>
              <a:rPr b="1" lang="en" sz="1700" u="sng">
                <a:latin typeface="Montserrat"/>
                <a:ea typeface="Montserrat"/>
                <a:cs typeface="Montserrat"/>
                <a:sym typeface="Montserrat"/>
              </a:rPr>
              <a:t>Assumptions in Calculations</a:t>
            </a:r>
            <a:r>
              <a:rPr lang="en" sz="1700">
                <a:latin typeface="Montserrat"/>
                <a:ea typeface="Montserrat"/>
                <a:cs typeface="Montserrat"/>
                <a:sym typeface="Montserrat"/>
              </a:rPr>
              <a:t>: In the calculation of online and offline sales, we had to approximate the net sales per franchise store as that information was not present in the 10-K or 10-Q reports</a:t>
            </a:r>
            <a:endParaRPr sz="1700">
              <a:latin typeface="Montserrat"/>
              <a:ea typeface="Montserrat"/>
              <a:cs typeface="Montserrat"/>
              <a:sym typeface="Montserrat"/>
            </a:endParaRPr>
          </a:p>
        </p:txBody>
      </p:sp>
      <p:sp>
        <p:nvSpPr>
          <p:cNvPr id="261" name="Google Shape;261;p27"/>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Limitations to Current Methodology</a:t>
            </a:r>
            <a:endParaRPr b="1" sz="2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Biggest Problem - Lack of a Brand Image</a:t>
            </a:r>
            <a:endParaRPr b="1" sz="2900"/>
          </a:p>
        </p:txBody>
      </p:sp>
      <p:sp>
        <p:nvSpPr>
          <p:cNvPr id="267" name="Google Shape;2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lt2"/>
              </a:buClr>
              <a:buSzPts val="1700"/>
              <a:buFont typeface="Montserrat"/>
              <a:buChar char="●"/>
            </a:pPr>
            <a:r>
              <a:rPr lang="en" sz="1700">
                <a:solidFill>
                  <a:schemeClr val="lt2"/>
                </a:solidFill>
                <a:latin typeface="Montserrat"/>
                <a:ea typeface="Montserrat"/>
                <a:cs typeface="Montserrat"/>
                <a:sym typeface="Montserrat"/>
              </a:rPr>
              <a:t>The problem with Product 3.0 was that it tried to replace human intuition entirely with data, instead of having both of them complement each other</a:t>
            </a:r>
            <a:br>
              <a:rPr lang="en" sz="1700">
                <a:solidFill>
                  <a:schemeClr val="lt2"/>
                </a:solidFill>
                <a:latin typeface="Montserrat"/>
                <a:ea typeface="Montserrat"/>
                <a:cs typeface="Montserrat"/>
                <a:sym typeface="Montserrat"/>
              </a:rPr>
            </a:br>
            <a:endParaRPr sz="900">
              <a:solidFill>
                <a:schemeClr val="lt2"/>
              </a:solidFill>
              <a:latin typeface="Montserrat"/>
              <a:ea typeface="Montserrat"/>
              <a:cs typeface="Montserrat"/>
              <a:sym typeface="Montserrat"/>
            </a:endParaRPr>
          </a:p>
          <a:p>
            <a:pPr indent="-336550" lvl="0" marL="457200" rtl="0" algn="l">
              <a:spcBef>
                <a:spcPts val="0"/>
              </a:spcBef>
              <a:spcAft>
                <a:spcPts val="0"/>
              </a:spcAft>
              <a:buClr>
                <a:schemeClr val="lt2"/>
              </a:buClr>
              <a:buSzPts val="1700"/>
              <a:buFont typeface="Montserrat"/>
              <a:buChar char="●"/>
            </a:pPr>
            <a:r>
              <a:rPr lang="en" sz="1700">
                <a:solidFill>
                  <a:schemeClr val="lt2"/>
                </a:solidFill>
                <a:latin typeface="Montserrat"/>
                <a:ea typeface="Montserrat"/>
                <a:cs typeface="Montserrat"/>
                <a:sym typeface="Montserrat"/>
              </a:rPr>
              <a:t>The latter incorporates a human touch to help in creating a brand image that </a:t>
            </a:r>
            <a:r>
              <a:rPr lang="en" sz="1700">
                <a:solidFill>
                  <a:schemeClr val="lt2"/>
                </a:solidFill>
                <a:latin typeface="Montserrat"/>
                <a:ea typeface="Montserrat"/>
                <a:cs typeface="Montserrat"/>
                <a:sym typeface="Montserrat"/>
              </a:rPr>
              <a:t>is uniform in form and content for all three brands but also with enough differentiation as they cater to different segments</a:t>
            </a:r>
            <a:br>
              <a:rPr lang="en" sz="1700">
                <a:solidFill>
                  <a:schemeClr val="lt2"/>
                </a:solidFill>
                <a:latin typeface="Montserrat"/>
                <a:ea typeface="Montserrat"/>
                <a:cs typeface="Montserrat"/>
                <a:sym typeface="Montserrat"/>
              </a:rPr>
            </a:br>
            <a:endParaRPr sz="900">
              <a:solidFill>
                <a:schemeClr val="lt2"/>
              </a:solidFill>
              <a:latin typeface="Montserrat"/>
              <a:ea typeface="Montserrat"/>
              <a:cs typeface="Montserrat"/>
              <a:sym typeface="Montserrat"/>
            </a:endParaRPr>
          </a:p>
          <a:p>
            <a:pPr indent="-336550" lvl="0" marL="457200" rtl="0" algn="l">
              <a:spcBef>
                <a:spcPts val="0"/>
              </a:spcBef>
              <a:spcAft>
                <a:spcPts val="0"/>
              </a:spcAft>
              <a:buClr>
                <a:schemeClr val="lt2"/>
              </a:buClr>
              <a:buSzPts val="1700"/>
              <a:buFont typeface="Montserrat"/>
              <a:buChar char="●"/>
            </a:pPr>
            <a:r>
              <a:rPr lang="en" sz="1700">
                <a:solidFill>
                  <a:schemeClr val="lt2"/>
                </a:solidFill>
                <a:latin typeface="Montserrat"/>
                <a:ea typeface="Montserrat"/>
                <a:cs typeface="Montserrat"/>
                <a:sym typeface="Montserrat"/>
              </a:rPr>
              <a:t>Data is most useful in optimizing operations and supply chain, improving customer experience in store and online, and in providing inspiration for colours and silhouettes for new product lines</a:t>
            </a:r>
            <a:endParaRPr sz="1700">
              <a:solidFill>
                <a:schemeClr val="lt2"/>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Strategic Suggestions</a:t>
            </a:r>
            <a:endParaRPr b="1" sz="2900"/>
          </a:p>
        </p:txBody>
      </p:sp>
      <p:grpSp>
        <p:nvGrpSpPr>
          <p:cNvPr id="273" name="Google Shape;273;p29"/>
          <p:cNvGrpSpPr/>
          <p:nvPr/>
        </p:nvGrpSpPr>
        <p:grpSpPr>
          <a:xfrm>
            <a:off x="2688745" y="732019"/>
            <a:ext cx="3768522" cy="3774409"/>
            <a:chOff x="2675582" y="676586"/>
            <a:chExt cx="3793942" cy="3790328"/>
          </a:xfrm>
        </p:grpSpPr>
        <p:sp>
          <p:nvSpPr>
            <p:cNvPr id="274" name="Google Shape;274;p29"/>
            <p:cNvSpPr/>
            <p:nvPr/>
          </p:nvSpPr>
          <p:spPr>
            <a:xfrm rot="-7199815">
              <a:off x="3183352" y="1184485"/>
              <a:ext cx="2774659" cy="2774659"/>
            </a:xfrm>
            <a:prstGeom prst="blockArc">
              <a:avLst>
                <a:gd fmla="val 12622480" name="adj1"/>
                <a:gd fmla="val 18176457" name="adj2"/>
                <a:gd fmla="val 20786" name="adj3"/>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rot="-1799815">
              <a:off x="3183352" y="1184357"/>
              <a:ext cx="2774659" cy="2774659"/>
            </a:xfrm>
            <a:prstGeom prst="blockArc">
              <a:avLst>
                <a:gd fmla="val 12622480" name="adj1"/>
                <a:gd fmla="val 18176457" name="adj2"/>
                <a:gd fmla="val 20786" name="adj3"/>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rot="3600185">
              <a:off x="3187094" y="1184439"/>
              <a:ext cx="2774659" cy="2774659"/>
            </a:xfrm>
            <a:prstGeom prst="blockArc">
              <a:avLst>
                <a:gd fmla="val 12564381" name="adj1"/>
                <a:gd fmla="val 18346131" name="adj2"/>
                <a:gd fmla="val 20844" name="adj3"/>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rot="9000185">
              <a:off x="3185977" y="1184485"/>
              <a:ext cx="2774659" cy="2774659"/>
            </a:xfrm>
            <a:prstGeom prst="blockArc">
              <a:avLst>
                <a:gd fmla="val 12622480" name="adj1"/>
                <a:gd fmla="val 18081133" name="adj2"/>
                <a:gd fmla="val 20809" name="adj3"/>
              </a:avLst>
            </a:prstGeom>
            <a:solidFill>
              <a:srgbClr val="0B7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29"/>
            <p:cNvGrpSpPr/>
            <p:nvPr/>
          </p:nvGrpSpPr>
          <p:grpSpPr>
            <a:xfrm rot="5400000">
              <a:off x="5379663" y="2278951"/>
              <a:ext cx="585001" cy="585472"/>
              <a:chOff x="1967628" y="812211"/>
              <a:chExt cx="588000" cy="588000"/>
            </a:xfrm>
          </p:grpSpPr>
          <p:sp>
            <p:nvSpPr>
              <p:cNvPr id="279" name="Google Shape;279;p29"/>
              <p:cNvSpPr/>
              <p:nvPr/>
            </p:nvSpPr>
            <p:spPr>
              <a:xfrm rot="39023">
                <a:off x="1970909" y="815492"/>
                <a:ext cx="581437" cy="581437"/>
              </a:xfrm>
              <a:prstGeom prst="pie">
                <a:avLst>
                  <a:gd fmla="val 6190354" name="adj1"/>
                  <a:gd fmla="val 14996165" name="adj2"/>
                </a:avLst>
              </a:prstGeom>
              <a:solidFill>
                <a:srgbClr val="0B713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rot="10800000">
                <a:off x="1970875" y="815525"/>
                <a:ext cx="581400" cy="581400"/>
              </a:xfrm>
              <a:prstGeom prst="pie">
                <a:avLst>
                  <a:gd fmla="val 4028252" name="adj1"/>
                  <a:gd fmla="val 17183677" name="adj2"/>
                </a:avLst>
              </a:prstGeom>
              <a:solidFill>
                <a:srgbClr val="0B71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29"/>
            <p:cNvGrpSpPr/>
            <p:nvPr/>
          </p:nvGrpSpPr>
          <p:grpSpPr>
            <a:xfrm rot="10800000">
              <a:off x="4280709" y="3378529"/>
              <a:ext cx="585001" cy="585472"/>
              <a:chOff x="1967628" y="812211"/>
              <a:chExt cx="588000" cy="588000"/>
            </a:xfrm>
          </p:grpSpPr>
          <p:sp>
            <p:nvSpPr>
              <p:cNvPr id="282" name="Google Shape;282;p29"/>
              <p:cNvSpPr/>
              <p:nvPr/>
            </p:nvSpPr>
            <p:spPr>
              <a:xfrm rot="39023">
                <a:off x="1970909" y="815492"/>
                <a:ext cx="581437" cy="581437"/>
              </a:xfrm>
              <a:prstGeom prst="pie">
                <a:avLst>
                  <a:gd fmla="val 6190354" name="adj1"/>
                  <a:gd fmla="val 14996165" name="adj2"/>
                </a:avLst>
              </a:prstGeom>
              <a:solidFill>
                <a:srgbClr val="0B774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rot="10800000">
                <a:off x="1970875" y="815525"/>
                <a:ext cx="581400" cy="581400"/>
              </a:xfrm>
              <a:prstGeom prst="pie">
                <a:avLst>
                  <a:gd fmla="val 4028252" name="adj1"/>
                  <a:gd fmla="val 17183677" name="adj2"/>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9"/>
            <p:cNvGrpSpPr/>
            <p:nvPr/>
          </p:nvGrpSpPr>
          <p:grpSpPr>
            <a:xfrm rot="-5400000">
              <a:off x="3179922" y="2281478"/>
              <a:ext cx="585001" cy="585472"/>
              <a:chOff x="1967628" y="812211"/>
              <a:chExt cx="588000" cy="588000"/>
            </a:xfrm>
          </p:grpSpPr>
          <p:sp>
            <p:nvSpPr>
              <p:cNvPr id="285" name="Google Shape;285;p29"/>
              <p:cNvSpPr/>
              <p:nvPr/>
            </p:nvSpPr>
            <p:spPr>
              <a:xfrm rot="39023">
                <a:off x="1970909" y="815492"/>
                <a:ext cx="581437" cy="581437"/>
              </a:xfrm>
              <a:prstGeom prst="pie">
                <a:avLst>
                  <a:gd fmla="val 6190354" name="adj1"/>
                  <a:gd fmla="val 14996165" name="adj2"/>
                </a:avLst>
              </a:prstGeom>
              <a:solidFill>
                <a:srgbClr val="0C8148"/>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rot="10800000">
                <a:off x="1970875" y="815525"/>
                <a:ext cx="581400" cy="581400"/>
              </a:xfrm>
              <a:prstGeom prst="pie">
                <a:avLst>
                  <a:gd fmla="val 4028252" name="adj1"/>
                  <a:gd fmla="val 17183677" name="adj2"/>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29"/>
            <p:cNvSpPr txBox="1"/>
            <p:nvPr/>
          </p:nvSpPr>
          <p:spPr>
            <a:xfrm>
              <a:off x="3214513"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288" name="Google Shape;288;p29"/>
            <p:cNvSpPr txBox="1"/>
            <p:nvPr/>
          </p:nvSpPr>
          <p:spPr>
            <a:xfrm>
              <a:off x="4335750" y="346030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289" name="Google Shape;289;p29"/>
            <p:cNvSpPr txBox="1"/>
            <p:nvPr/>
          </p:nvSpPr>
          <p:spPr>
            <a:xfrm>
              <a:off x="5419402"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290" name="Google Shape;290;p29"/>
            <p:cNvGrpSpPr/>
            <p:nvPr/>
          </p:nvGrpSpPr>
          <p:grpSpPr>
            <a:xfrm>
              <a:off x="4261689" y="1180926"/>
              <a:ext cx="585001" cy="585530"/>
              <a:chOff x="1967628" y="812211"/>
              <a:chExt cx="588000" cy="588000"/>
            </a:xfrm>
          </p:grpSpPr>
          <p:sp>
            <p:nvSpPr>
              <p:cNvPr id="291" name="Google Shape;291;p29"/>
              <p:cNvSpPr/>
              <p:nvPr/>
            </p:nvSpPr>
            <p:spPr>
              <a:xfrm rot="39023">
                <a:off x="1970909" y="815492"/>
                <a:ext cx="581437" cy="581437"/>
              </a:xfrm>
              <a:prstGeom prst="pie">
                <a:avLst>
                  <a:gd fmla="val 6190354" name="adj1"/>
                  <a:gd fmla="val 14996165" name="adj2"/>
                </a:avLst>
              </a:prstGeom>
              <a:solidFill>
                <a:srgbClr val="08563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rot="10800000">
                <a:off x="1970875" y="815525"/>
                <a:ext cx="581400" cy="581400"/>
              </a:xfrm>
              <a:prstGeom prst="pie">
                <a:avLst>
                  <a:gd fmla="val 4028252" name="adj1"/>
                  <a:gd fmla="val 17183677" name="adj2"/>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29"/>
            <p:cNvSpPr txBox="1"/>
            <p:nvPr/>
          </p:nvSpPr>
          <p:spPr>
            <a:xfrm>
              <a:off x="4335750" y="125444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grpSp>
        <p:nvGrpSpPr>
          <p:cNvPr id="294" name="Google Shape;294;p29"/>
          <p:cNvGrpSpPr/>
          <p:nvPr/>
        </p:nvGrpSpPr>
        <p:grpSpPr>
          <a:xfrm>
            <a:off x="323500" y="1170475"/>
            <a:ext cx="3362713" cy="1289700"/>
            <a:chOff x="323500" y="1170475"/>
            <a:chExt cx="3362713" cy="1289700"/>
          </a:xfrm>
        </p:grpSpPr>
        <p:sp>
          <p:nvSpPr>
            <p:cNvPr id="295" name="Google Shape;295;p29"/>
            <p:cNvSpPr txBox="1"/>
            <p:nvPr/>
          </p:nvSpPr>
          <p:spPr>
            <a:xfrm>
              <a:off x="323500" y="1170475"/>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b="1" lang="en" sz="2200">
                  <a:solidFill>
                    <a:schemeClr val="dk1"/>
                  </a:solidFill>
                  <a:latin typeface="Montserrat"/>
                  <a:ea typeface="Montserrat"/>
                  <a:cs typeface="Montserrat"/>
                  <a:sym typeface="Montserrat"/>
                </a:rPr>
                <a:t>Balance Science and Art</a:t>
              </a:r>
              <a:endParaRPr b="1" sz="1200">
                <a:latin typeface="Roboto"/>
                <a:ea typeface="Roboto"/>
                <a:cs typeface="Roboto"/>
                <a:sym typeface="Roboto"/>
              </a:endParaRPr>
            </a:p>
          </p:txBody>
        </p:sp>
        <p:cxnSp>
          <p:nvCxnSpPr>
            <p:cNvPr id="296" name="Google Shape;296;p29"/>
            <p:cNvCxnSpPr/>
            <p:nvPr/>
          </p:nvCxnSpPr>
          <p:spPr>
            <a:xfrm rot="10800000">
              <a:off x="2641913" y="1831625"/>
              <a:ext cx="1044300" cy="0"/>
            </a:xfrm>
            <a:prstGeom prst="straightConnector1">
              <a:avLst/>
            </a:prstGeom>
            <a:noFill/>
            <a:ln cap="flat" cmpd="sng" w="9525">
              <a:solidFill>
                <a:srgbClr val="0C8148"/>
              </a:solidFill>
              <a:prstDash val="solid"/>
              <a:round/>
              <a:headEnd len="sm" w="sm" type="none"/>
              <a:tailEnd len="med" w="med" type="oval"/>
            </a:ln>
          </p:spPr>
        </p:cxnSp>
      </p:grpSp>
      <p:grpSp>
        <p:nvGrpSpPr>
          <p:cNvPr id="297" name="Google Shape;297;p29"/>
          <p:cNvGrpSpPr/>
          <p:nvPr/>
        </p:nvGrpSpPr>
        <p:grpSpPr>
          <a:xfrm>
            <a:off x="323500" y="2828275"/>
            <a:ext cx="3629413" cy="1289700"/>
            <a:chOff x="323500" y="2828275"/>
            <a:chExt cx="3629413" cy="1289700"/>
          </a:xfrm>
        </p:grpSpPr>
        <p:sp>
          <p:nvSpPr>
            <p:cNvPr id="298" name="Google Shape;298;p29"/>
            <p:cNvSpPr txBox="1"/>
            <p:nvPr/>
          </p:nvSpPr>
          <p:spPr>
            <a:xfrm>
              <a:off x="323500" y="2828275"/>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Montserrat"/>
                  <a:ea typeface="Montserrat"/>
                  <a:cs typeface="Montserrat"/>
                  <a:sym typeface="Montserrat"/>
                </a:rPr>
                <a:t>Leverage Web data and 3rd Party Tools</a:t>
              </a:r>
              <a:endParaRPr b="1" sz="2200">
                <a:solidFill>
                  <a:schemeClr val="dk1"/>
                </a:solidFill>
                <a:latin typeface="Montserrat"/>
                <a:ea typeface="Montserrat"/>
                <a:cs typeface="Montserrat"/>
                <a:sym typeface="Montserrat"/>
              </a:endParaRPr>
            </a:p>
            <a:p>
              <a:pPr indent="0" lvl="0" marL="0" rtl="0" algn="r">
                <a:spcBef>
                  <a:spcPts val="1600"/>
                </a:spcBef>
                <a:spcAft>
                  <a:spcPts val="1600"/>
                </a:spcAft>
                <a:buNone/>
              </a:pPr>
              <a:r>
                <a:t/>
              </a:r>
              <a:endParaRPr b="1" sz="1200">
                <a:latin typeface="Roboto"/>
                <a:ea typeface="Roboto"/>
                <a:cs typeface="Roboto"/>
                <a:sym typeface="Roboto"/>
              </a:endParaRPr>
            </a:p>
          </p:txBody>
        </p:sp>
        <p:cxnSp>
          <p:nvCxnSpPr>
            <p:cNvPr id="299" name="Google Shape;299;p29"/>
            <p:cNvCxnSpPr/>
            <p:nvPr/>
          </p:nvCxnSpPr>
          <p:spPr>
            <a:xfrm rot="10800000">
              <a:off x="2641913" y="3489425"/>
              <a:ext cx="1311000" cy="0"/>
            </a:xfrm>
            <a:prstGeom prst="straightConnector1">
              <a:avLst/>
            </a:prstGeom>
            <a:noFill/>
            <a:ln cap="flat" cmpd="sng" w="9525">
              <a:solidFill>
                <a:srgbClr val="0B7743"/>
              </a:solidFill>
              <a:prstDash val="solid"/>
              <a:round/>
              <a:headEnd len="sm" w="sm" type="none"/>
              <a:tailEnd len="med" w="med" type="oval"/>
            </a:ln>
          </p:spPr>
        </p:cxnSp>
      </p:grpSp>
      <p:grpSp>
        <p:nvGrpSpPr>
          <p:cNvPr id="300" name="Google Shape;300;p29"/>
          <p:cNvGrpSpPr/>
          <p:nvPr/>
        </p:nvGrpSpPr>
        <p:grpSpPr>
          <a:xfrm>
            <a:off x="5209825" y="1060350"/>
            <a:ext cx="3610650" cy="1289700"/>
            <a:chOff x="5209825" y="1060350"/>
            <a:chExt cx="3610650" cy="1289700"/>
          </a:xfrm>
        </p:grpSpPr>
        <p:sp>
          <p:nvSpPr>
            <p:cNvPr id="301" name="Google Shape;301;p29"/>
            <p:cNvSpPr txBox="1"/>
            <p:nvPr/>
          </p:nvSpPr>
          <p:spPr>
            <a:xfrm>
              <a:off x="6696475" y="10603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Montserrat"/>
                  <a:ea typeface="Montserrat"/>
                  <a:cs typeface="Montserrat"/>
                  <a:sym typeface="Montserrat"/>
                </a:rPr>
                <a:t>Leverage </a:t>
              </a:r>
              <a:r>
                <a:rPr b="1" lang="en" sz="2200">
                  <a:solidFill>
                    <a:schemeClr val="dk1"/>
                  </a:solidFill>
                  <a:latin typeface="Montserrat"/>
                  <a:ea typeface="Montserrat"/>
                  <a:cs typeface="Montserrat"/>
                  <a:sym typeface="Montserrat"/>
                </a:rPr>
                <a:t>Internal Pricing Data</a:t>
              </a:r>
              <a:endParaRPr b="1" sz="2200">
                <a:solidFill>
                  <a:schemeClr val="dk1"/>
                </a:solidFill>
                <a:latin typeface="Montserrat"/>
                <a:ea typeface="Montserrat"/>
                <a:cs typeface="Montserrat"/>
                <a:sym typeface="Montserrat"/>
              </a:endParaRPr>
            </a:p>
            <a:p>
              <a:pPr indent="0" lvl="0" marL="0" rtl="0" algn="l">
                <a:spcBef>
                  <a:spcPts val="1600"/>
                </a:spcBef>
                <a:spcAft>
                  <a:spcPts val="1600"/>
                </a:spcAft>
                <a:buNone/>
              </a:pPr>
              <a:r>
                <a:t/>
              </a:r>
              <a:endParaRPr b="1" sz="1200">
                <a:latin typeface="Roboto"/>
                <a:ea typeface="Roboto"/>
                <a:cs typeface="Roboto"/>
                <a:sym typeface="Roboto"/>
              </a:endParaRPr>
            </a:p>
          </p:txBody>
        </p:sp>
        <p:cxnSp>
          <p:nvCxnSpPr>
            <p:cNvPr id="302" name="Google Shape;302;p29"/>
            <p:cNvCxnSpPr/>
            <p:nvPr/>
          </p:nvCxnSpPr>
          <p:spPr>
            <a:xfrm>
              <a:off x="5209825" y="1705200"/>
              <a:ext cx="1286700" cy="0"/>
            </a:xfrm>
            <a:prstGeom prst="straightConnector1">
              <a:avLst/>
            </a:prstGeom>
            <a:noFill/>
            <a:ln cap="flat" cmpd="sng" w="9525">
              <a:solidFill>
                <a:srgbClr val="085630"/>
              </a:solidFill>
              <a:prstDash val="solid"/>
              <a:round/>
              <a:headEnd len="sm" w="sm" type="none"/>
              <a:tailEnd len="med" w="med" type="oval"/>
            </a:ln>
          </p:spPr>
        </p:cxnSp>
      </p:grpSp>
      <p:grpSp>
        <p:nvGrpSpPr>
          <p:cNvPr id="303" name="Google Shape;303;p29"/>
          <p:cNvGrpSpPr/>
          <p:nvPr/>
        </p:nvGrpSpPr>
        <p:grpSpPr>
          <a:xfrm>
            <a:off x="5209825" y="3020450"/>
            <a:ext cx="3610650" cy="1289700"/>
            <a:chOff x="5209825" y="3020450"/>
            <a:chExt cx="3610650" cy="1289700"/>
          </a:xfrm>
        </p:grpSpPr>
        <p:sp>
          <p:nvSpPr>
            <p:cNvPr id="304" name="Google Shape;304;p29"/>
            <p:cNvSpPr txBox="1"/>
            <p:nvPr/>
          </p:nvSpPr>
          <p:spPr>
            <a:xfrm>
              <a:off x="6696475" y="3020450"/>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1600"/>
                </a:spcAft>
                <a:buNone/>
              </a:pPr>
              <a:r>
                <a:rPr b="1" lang="en" sz="2200">
                  <a:solidFill>
                    <a:schemeClr val="dk1"/>
                  </a:solidFill>
                  <a:latin typeface="Montserrat"/>
                  <a:ea typeface="Montserrat"/>
                  <a:cs typeface="Montserrat"/>
                  <a:sym typeface="Montserrat"/>
                </a:rPr>
                <a:t>Focus on Strategic Partnerships</a:t>
              </a:r>
              <a:endParaRPr b="1" sz="2200">
                <a:solidFill>
                  <a:schemeClr val="dk1"/>
                </a:solidFill>
                <a:latin typeface="Montserrat"/>
                <a:ea typeface="Montserrat"/>
                <a:cs typeface="Montserrat"/>
                <a:sym typeface="Montserrat"/>
              </a:endParaRPr>
            </a:p>
          </p:txBody>
        </p:sp>
        <p:cxnSp>
          <p:nvCxnSpPr>
            <p:cNvPr id="305" name="Google Shape;305;p29"/>
            <p:cNvCxnSpPr/>
            <p:nvPr/>
          </p:nvCxnSpPr>
          <p:spPr>
            <a:xfrm>
              <a:off x="5209825" y="3648300"/>
              <a:ext cx="1286700" cy="0"/>
            </a:xfrm>
            <a:prstGeom prst="straightConnector1">
              <a:avLst/>
            </a:prstGeom>
            <a:noFill/>
            <a:ln cap="flat" cmpd="sng" w="9525">
              <a:solidFill>
                <a:srgbClr val="0B713F"/>
              </a:solidFill>
              <a:prstDash val="solid"/>
              <a:round/>
              <a:headEnd len="sm" w="sm" type="none"/>
              <a:tailEnd len="med" w="med" type="oval"/>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grpSp>
        <p:nvGrpSpPr>
          <p:cNvPr id="310" name="Google Shape;310;p30"/>
          <p:cNvGrpSpPr/>
          <p:nvPr/>
        </p:nvGrpSpPr>
        <p:grpSpPr>
          <a:xfrm>
            <a:off x="526249" y="2948189"/>
            <a:ext cx="8092122" cy="1020269"/>
            <a:chOff x="1593000" y="2322568"/>
            <a:chExt cx="5957975" cy="643500"/>
          </a:xfrm>
        </p:grpSpPr>
        <p:sp>
          <p:nvSpPr>
            <p:cNvPr id="311" name="Google Shape;311;p3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12" name="Google Shape;312;p30"/>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13" name="Google Shape;313;p30"/>
            <p:cNvSpPr/>
            <p:nvPr/>
          </p:nvSpPr>
          <p:spPr>
            <a:xfrm rot="-5400000">
              <a:off x="3498144" y="1938102"/>
              <a:ext cx="643346" cy="1412292"/>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14" name="Google Shape;314;p3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FFFFFF"/>
                  </a:solidFill>
                  <a:latin typeface="Montserrat Medium"/>
                  <a:ea typeface="Montserrat Medium"/>
                  <a:cs typeface="Montserrat Medium"/>
                  <a:sym typeface="Montserrat Medium"/>
                </a:rPr>
                <a:t>Website </a:t>
              </a:r>
              <a:r>
                <a:rPr lang="en" sz="2200">
                  <a:solidFill>
                    <a:srgbClr val="FFFFFF"/>
                  </a:solidFill>
                  <a:latin typeface="Montserrat Medium"/>
                  <a:ea typeface="Montserrat Medium"/>
                  <a:cs typeface="Montserrat Medium"/>
                  <a:sym typeface="Montserrat Medium"/>
                </a:rPr>
                <a:t>Personalisation</a:t>
              </a:r>
              <a:endParaRPr sz="2200">
                <a:solidFill>
                  <a:srgbClr val="FFFFFF"/>
                </a:solidFill>
                <a:latin typeface="Montserrat"/>
                <a:ea typeface="Montserrat"/>
                <a:cs typeface="Montserrat"/>
                <a:sym typeface="Montserrat"/>
              </a:endParaRPr>
            </a:p>
          </p:txBody>
        </p:sp>
        <p:sp>
          <p:nvSpPr>
            <p:cNvPr id="315" name="Google Shape;315;p30"/>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16" name="Google Shape;316;p30"/>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Montserrat Thin"/>
                  <a:ea typeface="Montserrat Thin"/>
                  <a:cs typeface="Montserrat Thin"/>
                  <a:sym typeface="Montserrat Thin"/>
                </a:rPr>
                <a:t>03</a:t>
              </a:r>
              <a:endParaRPr sz="2600">
                <a:solidFill>
                  <a:srgbClr val="FFFFFF"/>
                </a:solidFill>
                <a:latin typeface="Montserrat Thin"/>
                <a:ea typeface="Montserrat Thin"/>
                <a:cs typeface="Montserrat Thin"/>
                <a:sym typeface="Montserrat Thin"/>
              </a:endParaRPr>
            </a:p>
          </p:txBody>
        </p:sp>
      </p:grpSp>
      <p:sp>
        <p:nvSpPr>
          <p:cNvPr id="317" name="Google Shape;317;p30"/>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Big Data &amp; </a:t>
            </a:r>
            <a:r>
              <a:rPr b="1" lang="en" sz="2900"/>
              <a:t>Analytics</a:t>
            </a:r>
            <a:r>
              <a:rPr b="1" lang="en" sz="2900"/>
              <a:t> in Marketing &amp; Advertising</a:t>
            </a:r>
            <a:endParaRPr b="1" sz="2900"/>
          </a:p>
        </p:txBody>
      </p:sp>
      <p:grpSp>
        <p:nvGrpSpPr>
          <p:cNvPr id="318" name="Google Shape;318;p30"/>
          <p:cNvGrpSpPr/>
          <p:nvPr/>
        </p:nvGrpSpPr>
        <p:grpSpPr>
          <a:xfrm>
            <a:off x="526249" y="3904825"/>
            <a:ext cx="8092122" cy="1079857"/>
            <a:chOff x="1593000" y="2322568"/>
            <a:chExt cx="5957975" cy="643500"/>
          </a:xfrm>
        </p:grpSpPr>
        <p:sp>
          <p:nvSpPr>
            <p:cNvPr id="319" name="Google Shape;319;p3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20" name="Google Shape;320;p30"/>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21" name="Google Shape;321;p30"/>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22" name="Google Shape;322;p30"/>
            <p:cNvSpPr/>
            <p:nvPr/>
          </p:nvSpPr>
          <p:spPr>
            <a:xfrm>
              <a:off x="2342623" y="2399947"/>
              <a:ext cx="20451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FFFFFF"/>
                  </a:solidFill>
                  <a:latin typeface="Montserrat Medium"/>
                  <a:ea typeface="Montserrat Medium"/>
                  <a:cs typeface="Montserrat Medium"/>
                  <a:sym typeface="Montserrat Medium"/>
                </a:rPr>
                <a:t>Customer Retention Programs</a:t>
              </a:r>
              <a:endParaRPr sz="2200">
                <a:solidFill>
                  <a:srgbClr val="FFFFFF"/>
                </a:solidFill>
                <a:latin typeface="Montserrat"/>
                <a:ea typeface="Montserrat"/>
                <a:cs typeface="Montserrat"/>
                <a:sym typeface="Montserrat"/>
              </a:endParaRPr>
            </a:p>
          </p:txBody>
        </p:sp>
        <p:sp>
          <p:nvSpPr>
            <p:cNvPr id="323" name="Google Shape;323;p30"/>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24" name="Google Shape;324;p30"/>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Montserrat Thin"/>
                  <a:ea typeface="Montserrat Thin"/>
                  <a:cs typeface="Montserrat Thin"/>
                  <a:sym typeface="Montserrat Thin"/>
                </a:rPr>
                <a:t>04</a:t>
              </a:r>
              <a:endParaRPr sz="2600">
                <a:solidFill>
                  <a:srgbClr val="FFFFFF"/>
                </a:solidFill>
                <a:latin typeface="Montserrat Thin"/>
                <a:ea typeface="Montserrat Thin"/>
                <a:cs typeface="Montserrat Thin"/>
                <a:sym typeface="Montserrat Thin"/>
              </a:endParaRPr>
            </a:p>
          </p:txBody>
        </p:sp>
      </p:grpSp>
      <p:grpSp>
        <p:nvGrpSpPr>
          <p:cNvPr id="325" name="Google Shape;325;p30"/>
          <p:cNvGrpSpPr/>
          <p:nvPr/>
        </p:nvGrpSpPr>
        <p:grpSpPr>
          <a:xfrm>
            <a:off x="526249" y="2003945"/>
            <a:ext cx="8092122" cy="969948"/>
            <a:chOff x="1593000" y="2322568"/>
            <a:chExt cx="5957975" cy="643500"/>
          </a:xfrm>
        </p:grpSpPr>
        <p:sp>
          <p:nvSpPr>
            <p:cNvPr id="326" name="Google Shape;326;p3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27" name="Google Shape;327;p30"/>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28" name="Google Shape;328;p30"/>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29" name="Google Shape;329;p3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FFFFFF"/>
                  </a:solidFill>
                  <a:latin typeface="Montserrat Medium"/>
                  <a:ea typeface="Montserrat Medium"/>
                  <a:cs typeface="Montserrat Medium"/>
                  <a:sym typeface="Montserrat Medium"/>
                </a:rPr>
                <a:t>Ad Campaigns</a:t>
              </a:r>
              <a:endParaRPr sz="2200">
                <a:solidFill>
                  <a:srgbClr val="FFFFFF"/>
                </a:solidFill>
                <a:latin typeface="Montserrat"/>
                <a:ea typeface="Montserrat"/>
                <a:cs typeface="Montserrat"/>
                <a:sym typeface="Montserrat"/>
              </a:endParaRPr>
            </a:p>
          </p:txBody>
        </p:sp>
        <p:sp>
          <p:nvSpPr>
            <p:cNvPr id="330" name="Google Shape;330;p30"/>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31" name="Google Shape;331;p30"/>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Montserrat Thin"/>
                  <a:ea typeface="Montserrat Thin"/>
                  <a:cs typeface="Montserrat Thin"/>
                  <a:sym typeface="Montserrat Thin"/>
                </a:rPr>
                <a:t>02</a:t>
              </a:r>
              <a:endParaRPr sz="2600">
                <a:solidFill>
                  <a:srgbClr val="FFFFFF"/>
                </a:solidFill>
                <a:latin typeface="Montserrat Thin"/>
                <a:ea typeface="Montserrat Thin"/>
                <a:cs typeface="Montserrat Thin"/>
                <a:sym typeface="Montserrat Thin"/>
              </a:endParaRPr>
            </a:p>
          </p:txBody>
        </p:sp>
      </p:grpSp>
      <p:grpSp>
        <p:nvGrpSpPr>
          <p:cNvPr id="332" name="Google Shape;332;p30"/>
          <p:cNvGrpSpPr/>
          <p:nvPr/>
        </p:nvGrpSpPr>
        <p:grpSpPr>
          <a:xfrm>
            <a:off x="526249" y="894193"/>
            <a:ext cx="8092122" cy="1109780"/>
            <a:chOff x="1593000" y="2322568"/>
            <a:chExt cx="5957975" cy="643500"/>
          </a:xfrm>
        </p:grpSpPr>
        <p:sp>
          <p:nvSpPr>
            <p:cNvPr id="333" name="Google Shape;333;p3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34" name="Google Shape;334;p30"/>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35" name="Google Shape;335;p30"/>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36" name="Google Shape;336;p3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FFFFFF"/>
                  </a:solidFill>
                  <a:latin typeface="Montserrat Medium"/>
                  <a:ea typeface="Montserrat Medium"/>
                  <a:cs typeface="Montserrat Medium"/>
                  <a:sym typeface="Montserrat Medium"/>
                </a:rPr>
                <a:t>Web Experiments</a:t>
              </a:r>
              <a:endParaRPr sz="2200">
                <a:solidFill>
                  <a:srgbClr val="FFFFFF"/>
                </a:solidFill>
                <a:latin typeface="Montserrat"/>
                <a:ea typeface="Montserrat"/>
                <a:cs typeface="Montserrat"/>
                <a:sym typeface="Montserrat"/>
              </a:endParaRPr>
            </a:p>
          </p:txBody>
        </p:sp>
        <p:sp>
          <p:nvSpPr>
            <p:cNvPr id="337" name="Google Shape;337;p30"/>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38" name="Google Shape;338;p30"/>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Montserrat Thin"/>
                  <a:ea typeface="Montserrat Thin"/>
                  <a:cs typeface="Montserrat Thin"/>
                  <a:sym typeface="Montserrat Thin"/>
                </a:rPr>
                <a:t>01</a:t>
              </a:r>
              <a:endParaRPr sz="2600">
                <a:solidFill>
                  <a:srgbClr val="FFFFFF"/>
                </a:solidFill>
                <a:latin typeface="Montserrat Thin"/>
                <a:ea typeface="Montserrat Thin"/>
                <a:cs typeface="Montserrat Thin"/>
                <a:sym typeface="Montserrat Thin"/>
              </a:endParaRPr>
            </a:p>
          </p:txBody>
        </p:sp>
        <p:sp>
          <p:nvSpPr>
            <p:cNvPr id="339" name="Google Shape;339;p30"/>
            <p:cNvSpPr/>
            <p:nvPr/>
          </p:nvSpPr>
          <p:spPr>
            <a:xfrm>
              <a:off x="4532829" y="2399950"/>
              <a:ext cx="2941500" cy="5661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500">
                  <a:solidFill>
                    <a:srgbClr val="3D3D3D"/>
                  </a:solidFill>
                  <a:latin typeface="Montserrat"/>
                  <a:ea typeface="Montserrat"/>
                  <a:cs typeface="Montserrat"/>
                  <a:sym typeface="Montserrat"/>
                </a:rPr>
                <a:t>Web Experiments to make Website Improvements and Gauge Early Market Response to New Products</a:t>
              </a:r>
              <a:endParaRPr sz="1500">
                <a:solidFill>
                  <a:srgbClr val="3D3D3D"/>
                </a:solidFill>
                <a:latin typeface="Montserrat"/>
                <a:ea typeface="Montserrat"/>
                <a:cs typeface="Montserrat"/>
                <a:sym typeface="Montserrat"/>
              </a:endParaRPr>
            </a:p>
          </p:txBody>
        </p:sp>
      </p:grpSp>
      <p:sp>
        <p:nvSpPr>
          <p:cNvPr id="340" name="Google Shape;340;p30"/>
          <p:cNvSpPr/>
          <p:nvPr/>
        </p:nvSpPr>
        <p:spPr>
          <a:xfrm>
            <a:off x="4519118" y="1962263"/>
            <a:ext cx="3838800" cy="9681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500">
                <a:solidFill>
                  <a:srgbClr val="3D3D3D"/>
                </a:solidFill>
                <a:latin typeface="Montserrat"/>
                <a:ea typeface="Montserrat"/>
                <a:cs typeface="Montserrat"/>
                <a:sym typeface="Montserrat"/>
              </a:rPr>
              <a:t>Using Ad Campaigns on Trending Websites and Platforms to Maximize Reach</a:t>
            </a:r>
            <a:endParaRPr sz="1500">
              <a:solidFill>
                <a:srgbClr val="3D3D3D"/>
              </a:solidFill>
              <a:latin typeface="Montserrat"/>
              <a:ea typeface="Montserrat"/>
              <a:cs typeface="Montserrat"/>
              <a:sym typeface="Montserrat"/>
            </a:endParaRPr>
          </a:p>
        </p:txBody>
      </p:sp>
      <p:sp>
        <p:nvSpPr>
          <p:cNvPr id="341" name="Google Shape;341;p30"/>
          <p:cNvSpPr/>
          <p:nvPr/>
        </p:nvSpPr>
        <p:spPr>
          <a:xfrm>
            <a:off x="4519120" y="2941150"/>
            <a:ext cx="3838800" cy="1050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500">
                <a:solidFill>
                  <a:srgbClr val="3D3D3D"/>
                </a:solidFill>
                <a:latin typeface="Montserrat"/>
                <a:ea typeface="Montserrat"/>
                <a:cs typeface="Montserrat"/>
                <a:sym typeface="Montserrat"/>
              </a:rPr>
              <a:t>Use Data Mining Techniques to provide personalised suggestions, offers and prices to customers</a:t>
            </a:r>
            <a:endParaRPr sz="1500">
              <a:solidFill>
                <a:srgbClr val="3D3D3D"/>
              </a:solidFill>
              <a:latin typeface="Montserrat"/>
              <a:ea typeface="Montserrat"/>
              <a:cs typeface="Montserrat"/>
              <a:sym typeface="Montserrat"/>
            </a:endParaRPr>
          </a:p>
        </p:txBody>
      </p:sp>
      <p:sp>
        <p:nvSpPr>
          <p:cNvPr id="342" name="Google Shape;342;p30"/>
          <p:cNvSpPr/>
          <p:nvPr/>
        </p:nvSpPr>
        <p:spPr>
          <a:xfrm>
            <a:off x="4519123" y="3936627"/>
            <a:ext cx="3838800" cy="10779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500">
                <a:solidFill>
                  <a:srgbClr val="3D3D3D"/>
                </a:solidFill>
                <a:latin typeface="Montserrat"/>
                <a:ea typeface="Montserrat"/>
                <a:cs typeface="Montserrat"/>
                <a:sym typeface="Montserrat"/>
              </a:rPr>
              <a:t>Use Purchase Patterns and Big Data to Retain Customers and Minimize Churn</a:t>
            </a:r>
            <a:endParaRPr sz="1500">
              <a:solidFill>
                <a:srgbClr val="3D3D3D"/>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1"/>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Not Art v/s Science - Art + Science</a:t>
            </a:r>
            <a:endParaRPr b="1" sz="2900"/>
          </a:p>
        </p:txBody>
      </p:sp>
      <p:grpSp>
        <p:nvGrpSpPr>
          <p:cNvPr id="348" name="Google Shape;348;p31"/>
          <p:cNvGrpSpPr/>
          <p:nvPr/>
        </p:nvGrpSpPr>
        <p:grpSpPr>
          <a:xfrm rot="-5400000">
            <a:off x="1542757" y="810956"/>
            <a:ext cx="2359271" cy="3638905"/>
            <a:chOff x="2744034" y="1146343"/>
            <a:chExt cx="1827900" cy="2399700"/>
          </a:xfrm>
        </p:grpSpPr>
        <p:sp>
          <p:nvSpPr>
            <p:cNvPr id="349" name="Google Shape;349;p31"/>
            <p:cNvSpPr/>
            <p:nvPr/>
          </p:nvSpPr>
          <p:spPr>
            <a:xfrm rot="-5400000">
              <a:off x="2458134" y="1432243"/>
              <a:ext cx="2399700" cy="1827900"/>
            </a:xfrm>
            <a:prstGeom prst="rightArrowCallout">
              <a:avLst>
                <a:gd fmla="val 9283" name="adj1"/>
                <a:gd fmla="val 13570" name="adj2"/>
                <a:gd fmla="val 16082" name="adj3"/>
                <a:gd fmla="val 81236" name="adj4"/>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3D3D3D"/>
                </a:solidFill>
              </a:endParaRPr>
            </a:p>
          </p:txBody>
        </p:sp>
        <p:sp>
          <p:nvSpPr>
            <p:cNvPr id="350" name="Google Shape;350;p31"/>
            <p:cNvSpPr/>
            <p:nvPr/>
          </p:nvSpPr>
          <p:spPr>
            <a:xfrm flipH="1">
              <a:off x="2832600" y="1686400"/>
              <a:ext cx="1649400" cy="1769700"/>
            </a:xfrm>
            <a:prstGeom prst="snip1Rect">
              <a:avLst>
                <a:gd fmla="val 0"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3D3D3D"/>
                </a:solidFill>
              </a:endParaRPr>
            </a:p>
          </p:txBody>
        </p:sp>
        <p:sp>
          <p:nvSpPr>
            <p:cNvPr id="351" name="Google Shape;351;p31"/>
            <p:cNvSpPr txBox="1"/>
            <p:nvPr/>
          </p:nvSpPr>
          <p:spPr>
            <a:xfrm rot="5400000">
              <a:off x="2933235" y="2018645"/>
              <a:ext cx="1807200" cy="11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3D3D3D"/>
                  </a:solidFill>
                  <a:latin typeface="Roboto"/>
                  <a:ea typeface="Roboto"/>
                  <a:cs typeface="Roboto"/>
                  <a:sym typeface="Roboto"/>
                </a:rPr>
                <a:t>Science</a:t>
              </a:r>
              <a:endParaRPr b="1">
                <a:solidFill>
                  <a:srgbClr val="3D3D3D"/>
                </a:solidFill>
                <a:latin typeface="Roboto"/>
                <a:ea typeface="Roboto"/>
                <a:cs typeface="Roboto"/>
                <a:sym typeface="Roboto"/>
              </a:endParaRPr>
            </a:p>
            <a:p>
              <a:pPr indent="-304800" lvl="0" marL="457200" rtl="0" algn="l">
                <a:lnSpc>
                  <a:spcPct val="115000"/>
                </a:lnSpc>
                <a:spcBef>
                  <a:spcPts val="1600"/>
                </a:spcBef>
                <a:spcAft>
                  <a:spcPts val="0"/>
                </a:spcAft>
                <a:buClr>
                  <a:srgbClr val="3D3D3D"/>
                </a:buClr>
                <a:buSzPts val="1200"/>
                <a:buFont typeface="Roboto"/>
                <a:buChar char="●"/>
              </a:pPr>
              <a:r>
                <a:rPr lang="en" sz="1200">
                  <a:solidFill>
                    <a:srgbClr val="3D3D3D"/>
                  </a:solidFill>
                  <a:latin typeface="Roboto"/>
                  <a:ea typeface="Roboto"/>
                  <a:cs typeface="Roboto"/>
                  <a:sym typeface="Roboto"/>
                </a:rPr>
                <a:t>Data-driven strategy using trends, analytics, and consumer behavior.</a:t>
              </a:r>
              <a:br>
                <a:rPr lang="en" sz="1200">
                  <a:solidFill>
                    <a:srgbClr val="3D3D3D"/>
                  </a:solidFill>
                  <a:latin typeface="Roboto"/>
                  <a:ea typeface="Roboto"/>
                  <a:cs typeface="Roboto"/>
                  <a:sym typeface="Roboto"/>
                </a:rPr>
              </a:br>
              <a:endParaRPr sz="1200">
                <a:solidFill>
                  <a:srgbClr val="3D3D3D"/>
                </a:solidFill>
                <a:latin typeface="Roboto"/>
                <a:ea typeface="Roboto"/>
                <a:cs typeface="Roboto"/>
                <a:sym typeface="Roboto"/>
              </a:endParaRPr>
            </a:p>
            <a:p>
              <a:pPr indent="-304800" lvl="0" marL="457200" rtl="0" algn="l">
                <a:lnSpc>
                  <a:spcPct val="115000"/>
                </a:lnSpc>
                <a:spcBef>
                  <a:spcPts val="0"/>
                </a:spcBef>
                <a:spcAft>
                  <a:spcPts val="0"/>
                </a:spcAft>
                <a:buClr>
                  <a:srgbClr val="3D3D3D"/>
                </a:buClr>
                <a:buSzPts val="1200"/>
                <a:buFont typeface="Roboto"/>
                <a:buChar char="●"/>
              </a:pPr>
              <a:r>
                <a:rPr lang="en" sz="1200">
                  <a:solidFill>
                    <a:srgbClr val="3D3D3D"/>
                  </a:solidFill>
                  <a:latin typeface="Roboto"/>
                  <a:ea typeface="Roboto"/>
                  <a:cs typeface="Roboto"/>
                  <a:sym typeface="Roboto"/>
                </a:rPr>
                <a:t>Best for optimizing fast-fashion brands. </a:t>
              </a:r>
              <a:endParaRPr sz="1200">
                <a:solidFill>
                  <a:srgbClr val="3D3D3D"/>
                </a:solidFill>
                <a:latin typeface="Roboto"/>
                <a:ea typeface="Roboto"/>
                <a:cs typeface="Roboto"/>
                <a:sym typeface="Roboto"/>
              </a:endParaRPr>
            </a:p>
            <a:p>
              <a:pPr indent="0" lvl="0" marL="0" rtl="0" algn="l">
                <a:lnSpc>
                  <a:spcPct val="115000"/>
                </a:lnSpc>
                <a:spcBef>
                  <a:spcPts val="1600"/>
                </a:spcBef>
                <a:spcAft>
                  <a:spcPts val="1600"/>
                </a:spcAft>
                <a:buNone/>
              </a:pPr>
              <a:r>
                <a:t/>
              </a:r>
              <a:endParaRPr sz="1200">
                <a:solidFill>
                  <a:srgbClr val="3D3D3D"/>
                </a:solidFill>
                <a:latin typeface="Roboto"/>
                <a:ea typeface="Roboto"/>
                <a:cs typeface="Roboto"/>
                <a:sym typeface="Roboto"/>
              </a:endParaRPr>
            </a:p>
          </p:txBody>
        </p:sp>
      </p:grpSp>
      <p:grpSp>
        <p:nvGrpSpPr>
          <p:cNvPr id="352" name="Google Shape;352;p31"/>
          <p:cNvGrpSpPr/>
          <p:nvPr/>
        </p:nvGrpSpPr>
        <p:grpSpPr>
          <a:xfrm rot="-5400000">
            <a:off x="5233880" y="780839"/>
            <a:ext cx="2315218" cy="3699138"/>
            <a:chOff x="4572084" y="1597469"/>
            <a:chExt cx="1827900" cy="2399700"/>
          </a:xfrm>
        </p:grpSpPr>
        <p:sp>
          <p:nvSpPr>
            <p:cNvPr id="353" name="Google Shape;353;p31"/>
            <p:cNvSpPr/>
            <p:nvPr/>
          </p:nvSpPr>
          <p:spPr>
            <a:xfrm rot="5400000">
              <a:off x="4286184" y="1883369"/>
              <a:ext cx="2399700" cy="1827900"/>
            </a:xfrm>
            <a:prstGeom prst="rightArrowCallout">
              <a:avLst>
                <a:gd fmla="val 9283" name="adj1"/>
                <a:gd fmla="val 13570" name="adj2"/>
                <a:gd fmla="val 16082" name="adj3"/>
                <a:gd fmla="val 81236" name="adj4"/>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flipH="1" rot="10800000">
              <a:off x="4662018" y="1687411"/>
              <a:ext cx="1649400" cy="1769700"/>
            </a:xfrm>
            <a:prstGeom prst="snip1Rect">
              <a:avLst>
                <a:gd fmla="val 0" name="adj"/>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31"/>
          <p:cNvSpPr txBox="1"/>
          <p:nvPr/>
        </p:nvSpPr>
        <p:spPr>
          <a:xfrm>
            <a:off x="4687600" y="1662123"/>
            <a:ext cx="2784900" cy="169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3D3D3D"/>
                </a:solidFill>
                <a:latin typeface="Roboto"/>
                <a:ea typeface="Roboto"/>
                <a:cs typeface="Roboto"/>
                <a:sym typeface="Roboto"/>
              </a:rPr>
              <a:t>Art</a:t>
            </a:r>
            <a:endParaRPr b="1">
              <a:solidFill>
                <a:srgbClr val="3D3D3D"/>
              </a:solidFill>
              <a:latin typeface="Roboto"/>
              <a:ea typeface="Roboto"/>
              <a:cs typeface="Roboto"/>
              <a:sym typeface="Roboto"/>
            </a:endParaRPr>
          </a:p>
          <a:p>
            <a:pPr indent="-304800" lvl="0" marL="457200" rtl="0" algn="l">
              <a:lnSpc>
                <a:spcPct val="115000"/>
              </a:lnSpc>
              <a:spcBef>
                <a:spcPts val="1600"/>
              </a:spcBef>
              <a:spcAft>
                <a:spcPts val="0"/>
              </a:spcAft>
              <a:buClr>
                <a:srgbClr val="3D3D3D"/>
              </a:buClr>
              <a:buSzPts val="1200"/>
              <a:buFont typeface="Roboto"/>
              <a:buChar char="●"/>
            </a:pPr>
            <a:r>
              <a:rPr lang="en" sz="1200">
                <a:solidFill>
                  <a:srgbClr val="3D3D3D"/>
                </a:solidFill>
                <a:latin typeface="Roboto"/>
                <a:ea typeface="Roboto"/>
                <a:cs typeface="Roboto"/>
                <a:sym typeface="Roboto"/>
              </a:rPr>
              <a:t>Creative vision shaping brand identity and unique collections.</a:t>
            </a:r>
            <a:br>
              <a:rPr lang="en" sz="1200">
                <a:solidFill>
                  <a:srgbClr val="3D3D3D"/>
                </a:solidFill>
                <a:latin typeface="Roboto"/>
                <a:ea typeface="Roboto"/>
                <a:cs typeface="Roboto"/>
                <a:sym typeface="Roboto"/>
              </a:rPr>
            </a:br>
            <a:endParaRPr sz="1200">
              <a:solidFill>
                <a:srgbClr val="3D3D3D"/>
              </a:solidFill>
              <a:latin typeface="Roboto"/>
              <a:ea typeface="Roboto"/>
              <a:cs typeface="Roboto"/>
              <a:sym typeface="Roboto"/>
            </a:endParaRPr>
          </a:p>
          <a:p>
            <a:pPr indent="-304800" lvl="0" marL="457200" rtl="0" algn="l">
              <a:lnSpc>
                <a:spcPct val="115000"/>
              </a:lnSpc>
              <a:spcBef>
                <a:spcPts val="0"/>
              </a:spcBef>
              <a:spcAft>
                <a:spcPts val="0"/>
              </a:spcAft>
              <a:buClr>
                <a:srgbClr val="3D3D3D"/>
              </a:buClr>
              <a:buSzPts val="1200"/>
              <a:buFont typeface="Roboto"/>
              <a:buChar char="●"/>
            </a:pPr>
            <a:r>
              <a:rPr lang="en" sz="1200">
                <a:solidFill>
                  <a:srgbClr val="3D3D3D"/>
                </a:solidFill>
                <a:latin typeface="Roboto"/>
                <a:ea typeface="Roboto"/>
                <a:cs typeface="Roboto"/>
                <a:sym typeface="Roboto"/>
              </a:rPr>
              <a:t>Crucial for curated product offerings.</a:t>
            </a:r>
            <a:endParaRPr sz="1200">
              <a:solidFill>
                <a:srgbClr val="3D3D3D"/>
              </a:solidFill>
              <a:latin typeface="Roboto"/>
              <a:ea typeface="Roboto"/>
              <a:cs typeface="Roboto"/>
              <a:sym typeface="Roboto"/>
            </a:endParaRPr>
          </a:p>
          <a:p>
            <a:pPr indent="0" lvl="0" marL="0" rtl="0" algn="l">
              <a:lnSpc>
                <a:spcPct val="115000"/>
              </a:lnSpc>
              <a:spcBef>
                <a:spcPts val="1600"/>
              </a:spcBef>
              <a:spcAft>
                <a:spcPts val="1600"/>
              </a:spcAft>
              <a:buNone/>
            </a:pPr>
            <a:r>
              <a:t/>
            </a:r>
            <a:endParaRPr sz="1200">
              <a:solidFill>
                <a:srgbClr val="3D3D3D"/>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Product 3.0 - What, Why &amp; How</a:t>
            </a:r>
            <a:endParaRPr b="1" sz="2900"/>
          </a:p>
        </p:txBody>
      </p:sp>
      <p:sp>
        <p:nvSpPr>
          <p:cNvPr id="66" name="Google Shape;66;p14"/>
          <p:cNvSpPr txBox="1"/>
          <p:nvPr>
            <p:ph idx="1" type="body"/>
          </p:nvPr>
        </p:nvSpPr>
        <p:spPr>
          <a:xfrm>
            <a:off x="311700" y="1152475"/>
            <a:ext cx="38310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900" u="sng">
                <a:solidFill>
                  <a:schemeClr val="dk1"/>
                </a:solidFill>
                <a:latin typeface="Montserrat"/>
                <a:ea typeface="Montserrat"/>
                <a:cs typeface="Montserrat"/>
                <a:sym typeface="Montserrat"/>
              </a:rPr>
              <a:t>Core Ideologies</a:t>
            </a:r>
            <a:endParaRPr b="1" sz="1900" u="sng">
              <a:solidFill>
                <a:schemeClr val="dk1"/>
              </a:solidFill>
              <a:latin typeface="Montserrat"/>
              <a:ea typeface="Montserrat"/>
              <a:cs typeface="Montserrat"/>
              <a:sym typeface="Montserrat"/>
            </a:endParaRPr>
          </a:p>
          <a:p>
            <a:pPr indent="0" lvl="0" marL="0" rtl="0" algn="ctr">
              <a:spcBef>
                <a:spcPts val="1200"/>
              </a:spcBef>
              <a:spcAft>
                <a:spcPts val="0"/>
              </a:spcAft>
              <a:buNone/>
            </a:pPr>
            <a:r>
              <a:t/>
            </a:r>
            <a:endParaRPr b="1" sz="600" u="sng">
              <a:solidFill>
                <a:schemeClr val="dk1"/>
              </a:solidFill>
              <a:latin typeface="Montserrat"/>
              <a:ea typeface="Montserrat"/>
              <a:cs typeface="Montserrat"/>
              <a:sym typeface="Montserrat"/>
            </a:endParaRPr>
          </a:p>
          <a:p>
            <a:pPr indent="-330200" lvl="0" marL="457200" rtl="0" algn="l">
              <a:lnSpc>
                <a:spcPct val="150000"/>
              </a:lnSpc>
              <a:spcBef>
                <a:spcPts val="1200"/>
              </a:spcBef>
              <a:spcAft>
                <a:spcPts val="0"/>
              </a:spcAft>
              <a:buClr>
                <a:srgbClr val="CCCCCC"/>
              </a:buClr>
              <a:buSzPts val="1600"/>
              <a:buFont typeface="Montserrat SemiBold"/>
              <a:buChar char="●"/>
            </a:pPr>
            <a:r>
              <a:rPr lang="en" sz="1600">
                <a:solidFill>
                  <a:srgbClr val="CCCCCC"/>
                </a:solidFill>
                <a:latin typeface="Montserrat SemiBold"/>
                <a:ea typeface="Montserrat SemiBold"/>
                <a:cs typeface="Montserrat SemiBold"/>
                <a:sym typeface="Montserrat SemiBold"/>
              </a:rPr>
              <a:t>Creative Heads shoulder too much responsibility</a:t>
            </a:r>
            <a:endParaRPr sz="1600">
              <a:solidFill>
                <a:srgbClr val="CCCCCC"/>
              </a:solidFill>
              <a:latin typeface="Montserrat SemiBold"/>
              <a:ea typeface="Montserrat SemiBold"/>
              <a:cs typeface="Montserrat SemiBold"/>
              <a:sym typeface="Montserrat SemiBold"/>
            </a:endParaRPr>
          </a:p>
          <a:p>
            <a:pPr indent="-330200" lvl="0" marL="457200" rtl="0" algn="l">
              <a:lnSpc>
                <a:spcPct val="150000"/>
              </a:lnSpc>
              <a:spcBef>
                <a:spcPts val="0"/>
              </a:spcBef>
              <a:spcAft>
                <a:spcPts val="0"/>
              </a:spcAft>
              <a:buClr>
                <a:srgbClr val="CCCCCC"/>
              </a:buClr>
              <a:buSzPts val="1600"/>
              <a:buFont typeface="Montserrat SemiBold"/>
              <a:buChar char="●"/>
            </a:pPr>
            <a:r>
              <a:rPr lang="en" sz="1600">
                <a:solidFill>
                  <a:srgbClr val="CCCCCC"/>
                </a:solidFill>
                <a:latin typeface="Montserrat SemiBold"/>
                <a:ea typeface="Montserrat SemiBold"/>
                <a:cs typeface="Montserrat SemiBold"/>
                <a:sym typeface="Montserrat SemiBold"/>
              </a:rPr>
              <a:t>Time taken from Design to Distribution is too high</a:t>
            </a:r>
            <a:endParaRPr sz="1600">
              <a:solidFill>
                <a:srgbClr val="CCCCCC"/>
              </a:solidFill>
              <a:latin typeface="Montserrat SemiBold"/>
              <a:ea typeface="Montserrat SemiBold"/>
              <a:cs typeface="Montserrat SemiBold"/>
              <a:sym typeface="Montserrat SemiBold"/>
            </a:endParaRPr>
          </a:p>
          <a:p>
            <a:pPr indent="-330200" lvl="0" marL="457200" rtl="0" algn="l">
              <a:lnSpc>
                <a:spcPct val="150000"/>
              </a:lnSpc>
              <a:spcBef>
                <a:spcPts val="0"/>
              </a:spcBef>
              <a:spcAft>
                <a:spcPts val="0"/>
              </a:spcAft>
              <a:buClr>
                <a:srgbClr val="CCCCCC"/>
              </a:buClr>
              <a:buSzPts val="1600"/>
              <a:buFont typeface="Montserrat SemiBold"/>
              <a:buChar char="●"/>
            </a:pPr>
            <a:r>
              <a:rPr lang="en" sz="1600">
                <a:solidFill>
                  <a:srgbClr val="CCCCCC"/>
                </a:solidFill>
                <a:latin typeface="Montserrat SemiBold"/>
                <a:ea typeface="Montserrat SemiBold"/>
                <a:cs typeface="Montserrat SemiBold"/>
                <a:sym typeface="Montserrat SemiBold"/>
              </a:rPr>
              <a:t>Success depends on Large Scale Collaboration</a:t>
            </a:r>
            <a:endParaRPr sz="1600">
              <a:solidFill>
                <a:srgbClr val="CCCCCC"/>
              </a:solidFill>
              <a:latin typeface="Montserrat SemiBold"/>
              <a:ea typeface="Montserrat SemiBold"/>
              <a:cs typeface="Montserrat SemiBold"/>
              <a:sym typeface="Montserrat SemiBold"/>
            </a:endParaRPr>
          </a:p>
        </p:txBody>
      </p:sp>
      <p:sp>
        <p:nvSpPr>
          <p:cNvPr id="67" name="Google Shape;67;p14"/>
          <p:cNvSpPr txBox="1"/>
          <p:nvPr>
            <p:ph idx="1" type="body"/>
          </p:nvPr>
        </p:nvSpPr>
        <p:spPr>
          <a:xfrm>
            <a:off x="4572000" y="1152475"/>
            <a:ext cx="38310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900" u="sng">
                <a:solidFill>
                  <a:schemeClr val="dk1"/>
                </a:solidFill>
                <a:latin typeface="Montserrat"/>
                <a:ea typeface="Montserrat"/>
                <a:cs typeface="Montserrat"/>
                <a:sym typeface="Montserrat"/>
              </a:rPr>
              <a:t>Key Changes</a:t>
            </a:r>
            <a:endParaRPr b="1" sz="1900" u="sng">
              <a:solidFill>
                <a:schemeClr val="dk1"/>
              </a:solidFill>
              <a:latin typeface="Montserrat"/>
              <a:ea typeface="Montserrat"/>
              <a:cs typeface="Montserrat"/>
              <a:sym typeface="Montserrat"/>
            </a:endParaRPr>
          </a:p>
          <a:p>
            <a:pPr indent="0" lvl="0" marL="0" rtl="0" algn="ctr">
              <a:spcBef>
                <a:spcPts val="1200"/>
              </a:spcBef>
              <a:spcAft>
                <a:spcPts val="0"/>
              </a:spcAft>
              <a:buNone/>
            </a:pPr>
            <a:r>
              <a:t/>
            </a:r>
            <a:endParaRPr b="1" sz="600" u="sng">
              <a:solidFill>
                <a:schemeClr val="dk1"/>
              </a:solidFill>
              <a:latin typeface="Montserrat"/>
              <a:ea typeface="Montserrat"/>
              <a:cs typeface="Montserrat"/>
              <a:sym typeface="Montserrat"/>
            </a:endParaRPr>
          </a:p>
          <a:p>
            <a:pPr indent="-330200" lvl="0" marL="457200" rtl="0" algn="l">
              <a:lnSpc>
                <a:spcPct val="150000"/>
              </a:lnSpc>
              <a:spcBef>
                <a:spcPts val="1200"/>
              </a:spcBef>
              <a:spcAft>
                <a:spcPts val="0"/>
              </a:spcAft>
              <a:buClr>
                <a:srgbClr val="CCCCCC"/>
              </a:buClr>
              <a:buSzPts val="1600"/>
              <a:buFont typeface="Montserrat SemiBold"/>
              <a:buChar char="●"/>
            </a:pPr>
            <a:r>
              <a:rPr lang="en" sz="1600">
                <a:solidFill>
                  <a:srgbClr val="CCCCCC"/>
                </a:solidFill>
                <a:latin typeface="Montserrat SemiBold"/>
                <a:ea typeface="Montserrat SemiBold"/>
                <a:cs typeface="Montserrat SemiBold"/>
                <a:sym typeface="Montserrat SemiBold"/>
              </a:rPr>
              <a:t>Position of Creative Directors was Eliminated Completely</a:t>
            </a:r>
            <a:endParaRPr sz="1600">
              <a:solidFill>
                <a:srgbClr val="CCCCCC"/>
              </a:solidFill>
              <a:latin typeface="Montserrat SemiBold"/>
              <a:ea typeface="Montserrat SemiBold"/>
              <a:cs typeface="Montserrat SemiBold"/>
              <a:sym typeface="Montserrat SemiBold"/>
            </a:endParaRPr>
          </a:p>
          <a:p>
            <a:pPr indent="-330200" lvl="0" marL="457200" rtl="0" algn="l">
              <a:lnSpc>
                <a:spcPct val="150000"/>
              </a:lnSpc>
              <a:spcBef>
                <a:spcPts val="0"/>
              </a:spcBef>
              <a:spcAft>
                <a:spcPts val="0"/>
              </a:spcAft>
              <a:buClr>
                <a:srgbClr val="CCCCCC"/>
              </a:buClr>
              <a:buSzPts val="1600"/>
              <a:buFont typeface="Montserrat SemiBold"/>
              <a:buChar char="●"/>
            </a:pPr>
            <a:r>
              <a:rPr lang="en" sz="1600">
                <a:solidFill>
                  <a:srgbClr val="CCCCCC"/>
                </a:solidFill>
                <a:latin typeface="Montserrat SemiBold"/>
                <a:ea typeface="Montserrat SemiBold"/>
                <a:cs typeface="Montserrat SemiBold"/>
                <a:sym typeface="Montserrat SemiBold"/>
              </a:rPr>
              <a:t>Big Data Driven Processes were introduced</a:t>
            </a:r>
            <a:r>
              <a:rPr lang="en" sz="1600">
                <a:solidFill>
                  <a:srgbClr val="CCCCCC"/>
                </a:solidFill>
                <a:latin typeface="Montserrat SemiBold"/>
                <a:ea typeface="Montserrat SemiBold"/>
                <a:cs typeface="Montserrat SemiBold"/>
                <a:sym typeface="Montserrat SemiBold"/>
              </a:rPr>
              <a:t>  </a:t>
            </a:r>
            <a:endParaRPr sz="1600">
              <a:solidFill>
                <a:srgbClr val="CCCCCC"/>
              </a:solidFill>
              <a:latin typeface="Montserrat SemiBold"/>
              <a:ea typeface="Montserrat SemiBold"/>
              <a:cs typeface="Montserrat SemiBold"/>
              <a:sym typeface="Montserrat SemiBold"/>
            </a:endParaRPr>
          </a:p>
          <a:p>
            <a:pPr indent="-330200" lvl="0" marL="457200" rtl="0" algn="l">
              <a:lnSpc>
                <a:spcPct val="150000"/>
              </a:lnSpc>
              <a:spcBef>
                <a:spcPts val="0"/>
              </a:spcBef>
              <a:spcAft>
                <a:spcPts val="0"/>
              </a:spcAft>
              <a:buClr>
                <a:srgbClr val="CCCCCC"/>
              </a:buClr>
              <a:buSzPts val="1600"/>
              <a:buFont typeface="Montserrat SemiBold"/>
              <a:buChar char="●"/>
            </a:pPr>
            <a:r>
              <a:rPr lang="en" sz="1600">
                <a:solidFill>
                  <a:srgbClr val="CCCCCC"/>
                </a:solidFill>
                <a:latin typeface="Montserrat SemiBold"/>
                <a:ea typeface="Montserrat SemiBold"/>
                <a:cs typeface="Montserrat SemiBold"/>
                <a:sym typeface="Montserrat SemiBold"/>
              </a:rPr>
              <a:t>Operations &amp; Supply Chain was optimised</a:t>
            </a:r>
            <a:endParaRPr sz="1600">
              <a:solidFill>
                <a:srgbClr val="CCCCCC"/>
              </a:solidFill>
              <a:latin typeface="Montserrat SemiBold"/>
              <a:ea typeface="Montserrat SemiBold"/>
              <a:cs typeface="Montserrat SemiBold"/>
              <a:sym typeface="Montserrat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2"/>
          <p:cNvSpPr txBox="1"/>
          <p:nvPr>
            <p:ph type="title"/>
          </p:nvPr>
        </p:nvSpPr>
        <p:spPr>
          <a:xfrm>
            <a:off x="311700" y="245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Share and Success Definition</a:t>
            </a:r>
            <a:endParaRPr/>
          </a:p>
        </p:txBody>
      </p:sp>
      <p:sp>
        <p:nvSpPr>
          <p:cNvPr id="366" name="Google Shape;36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https://chatgpt.com/share/66fb2d43-672c-8012-b798-55e5be7d846a (Table came from GPT itself but since the conversation has an Image, it cannot be shared or exported )</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Gap Inc. Leadership Team Details Product and Customer Experience Strategies to Build for the Future | Business Wire</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Gap Inc. Reports Second Quarter Results | Business Wire</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GAP Inc. Q1, 2017 Financial Analysis - Denimandjeans | Global Trends, News and Reports | Worldwide (denimsandjeans.com)</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Gap Inc. - Gap Inc. Reports Fourth Quarter And Fiscal Year 2016 Results</a:t>
            </a:r>
            <a:endParaRPr>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and Offline Sales Data</a:t>
            </a:r>
            <a:endParaRPr/>
          </a:p>
        </p:txBody>
      </p:sp>
      <p:pic>
        <p:nvPicPr>
          <p:cNvPr id="372" name="Google Shape;372;p34"/>
          <p:cNvPicPr preferRelativeResize="0"/>
          <p:nvPr/>
        </p:nvPicPr>
        <p:blipFill>
          <a:blip r:embed="rId3">
            <a:alphaModFix/>
          </a:blip>
          <a:stretch>
            <a:fillRect/>
          </a:stretch>
        </p:blipFill>
        <p:spPr>
          <a:xfrm>
            <a:off x="477825" y="1179150"/>
            <a:ext cx="8063463" cy="3820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Callouts for the Calculation of Online Sales</a:t>
            </a:r>
            <a:endParaRPr/>
          </a:p>
        </p:txBody>
      </p:sp>
      <p:sp>
        <p:nvSpPr>
          <p:cNvPr id="378" name="Google Shape;37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100000"/>
              </a:lnSpc>
              <a:spcBef>
                <a:spcPts val="0"/>
              </a:spcBef>
              <a:spcAft>
                <a:spcPts val="0"/>
              </a:spcAft>
              <a:buSzPts val="1800"/>
              <a:buFont typeface="Montserrat"/>
              <a:buChar char="●"/>
            </a:pPr>
            <a:r>
              <a:rPr lang="en">
                <a:latin typeface="Montserrat"/>
                <a:ea typeface="Montserrat"/>
                <a:cs typeface="Montserrat"/>
                <a:sym typeface="Montserrat"/>
              </a:rPr>
              <a:t>For the year of 2015, we referred to the data present in the 10-K report (Note 16) at </a:t>
            </a:r>
            <a:r>
              <a:rPr lang="en">
                <a:latin typeface="Montserrat"/>
                <a:ea typeface="Montserrat"/>
                <a:cs typeface="Montserrat"/>
                <a:sym typeface="Montserrat"/>
              </a:rPr>
              <a:t>: </a:t>
            </a:r>
            <a:r>
              <a:rPr lang="en">
                <a:latin typeface="Montserrat"/>
                <a:ea typeface="Montserrat"/>
                <a:cs typeface="Montserrat"/>
                <a:sym typeface="Montserrat"/>
              </a:rPr>
              <a:t>https://www.sec.gov/Archives/edgar/data/39911/000003991116000269/fy201510-k.htm</a:t>
            </a:r>
            <a:endParaRPr>
              <a:latin typeface="Montserrat"/>
              <a:ea typeface="Montserrat"/>
              <a:cs typeface="Montserrat"/>
              <a:sym typeface="Montserrat"/>
            </a:endParaRPr>
          </a:p>
          <a:p>
            <a:pPr indent="0" lvl="0" marL="457200" rtl="0" algn="l">
              <a:lnSpc>
                <a:spcPct val="100000"/>
              </a:lnSpc>
              <a:spcBef>
                <a:spcPts val="0"/>
              </a:spcBef>
              <a:spcAft>
                <a:spcPts val="0"/>
              </a:spcAft>
              <a:buNone/>
            </a:pPr>
            <a:r>
              <a:t/>
            </a:r>
            <a:endParaRPr>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Char char="●"/>
            </a:pPr>
            <a:r>
              <a:rPr lang="en">
                <a:latin typeface="Montserrat"/>
                <a:ea typeface="Montserrat"/>
                <a:cs typeface="Montserrat"/>
                <a:sym typeface="Montserrat"/>
              </a:rPr>
              <a:t>For the 4 quarters in 2019, we referred to the data present at : https://icrm.indigotools.com/IR/IAC/?Ticker=GPS&amp;Exchange=NYSE#</a:t>
            </a:r>
            <a:endParaRPr>
              <a:latin typeface="Montserrat"/>
              <a:ea typeface="Montserrat"/>
              <a:cs typeface="Montserrat"/>
              <a:sym typeface="Montserrat"/>
            </a:endParaRPr>
          </a:p>
          <a:p>
            <a:pPr indent="0" lvl="0" marL="457200" rtl="0" algn="l">
              <a:lnSpc>
                <a:spcPct val="100000"/>
              </a:lnSpc>
              <a:spcBef>
                <a:spcPts val="0"/>
              </a:spcBef>
              <a:spcAft>
                <a:spcPts val="0"/>
              </a:spcAft>
              <a:buNone/>
            </a:pPr>
            <a:r>
              <a:t/>
            </a:r>
            <a:endParaRPr>
              <a:latin typeface="Montserrat"/>
              <a:ea typeface="Montserrat"/>
              <a:cs typeface="Montserrat"/>
              <a:sym typeface="Montserrat"/>
            </a:endParaRPr>
          </a:p>
          <a:p>
            <a:pPr indent="-342900" lvl="0" marL="457200" rtl="0" algn="l">
              <a:lnSpc>
                <a:spcPct val="100000"/>
              </a:lnSpc>
              <a:spcBef>
                <a:spcPts val="0"/>
              </a:spcBef>
              <a:spcAft>
                <a:spcPts val="0"/>
              </a:spcAft>
              <a:buSzPts val="1800"/>
              <a:buFont typeface="Montserrat"/>
              <a:buChar char="●"/>
            </a:pPr>
            <a:r>
              <a:rPr lang="en">
                <a:latin typeface="Montserrat"/>
                <a:ea typeface="Montserrat"/>
                <a:cs typeface="Montserrat"/>
                <a:sym typeface="Montserrat"/>
              </a:rPr>
              <a:t>For the rest of the years and quarters, the metrics were obtained from the respective 10-K and 10-Q reports, and an average sales of $110,000 per franchise store per quarter was assumed</a:t>
            </a:r>
            <a:endParaRPr>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Brandwise Breakdown of Sales</a:t>
            </a:r>
            <a:endParaRPr/>
          </a:p>
        </p:txBody>
      </p:sp>
      <p:pic>
        <p:nvPicPr>
          <p:cNvPr id="384" name="Google Shape;384;p36"/>
          <p:cNvPicPr preferRelativeResize="0"/>
          <p:nvPr/>
        </p:nvPicPr>
        <p:blipFill>
          <a:blip r:embed="rId3">
            <a:alphaModFix/>
          </a:blip>
          <a:stretch>
            <a:fillRect/>
          </a:stretch>
        </p:blipFill>
        <p:spPr>
          <a:xfrm>
            <a:off x="1363675" y="1017725"/>
            <a:ext cx="5395007" cy="3820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for Gap Inc.</a:t>
            </a:r>
            <a:endParaRPr/>
          </a:p>
          <a:p>
            <a:pPr indent="0" lvl="0" marL="0" rtl="0" algn="l">
              <a:spcBef>
                <a:spcPts val="0"/>
              </a:spcBef>
              <a:spcAft>
                <a:spcPts val="0"/>
              </a:spcAft>
              <a:buNone/>
            </a:pPr>
            <a:r>
              <a:t/>
            </a:r>
            <a:endParaRPr/>
          </a:p>
        </p:txBody>
      </p:sp>
      <p:pic>
        <p:nvPicPr>
          <p:cNvPr id="390" name="Google Shape;390;p37"/>
          <p:cNvPicPr preferRelativeResize="0"/>
          <p:nvPr/>
        </p:nvPicPr>
        <p:blipFill>
          <a:blip r:embed="rId3">
            <a:alphaModFix/>
          </a:blip>
          <a:stretch>
            <a:fillRect/>
          </a:stretch>
        </p:blipFill>
        <p:spPr>
          <a:xfrm>
            <a:off x="3334325" y="1124925"/>
            <a:ext cx="2156122"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Product 3.0 - Defining Success</a:t>
            </a:r>
            <a:endParaRPr b="1" sz="2900"/>
          </a:p>
        </p:txBody>
      </p:sp>
      <p:grpSp>
        <p:nvGrpSpPr>
          <p:cNvPr id="73" name="Google Shape;73;p15"/>
          <p:cNvGrpSpPr/>
          <p:nvPr/>
        </p:nvGrpSpPr>
        <p:grpSpPr>
          <a:xfrm>
            <a:off x="706425" y="1160441"/>
            <a:ext cx="2576936" cy="1938927"/>
            <a:chOff x="1660796" y="1171213"/>
            <a:chExt cx="1942804" cy="1569600"/>
          </a:xfrm>
        </p:grpSpPr>
        <p:sp>
          <p:nvSpPr>
            <p:cNvPr id="74" name="Google Shape;74;p15"/>
            <p:cNvSpPr/>
            <p:nvPr/>
          </p:nvSpPr>
          <p:spPr>
            <a:xfrm>
              <a:off x="1660800" y="1171213"/>
              <a:ext cx="1942800" cy="1569600"/>
            </a:xfrm>
            <a:prstGeom prst="round1Rect">
              <a:avLst>
                <a:gd fmla="val 17446" name="adj"/>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nvSpPr>
          <p:spPr>
            <a:xfrm>
              <a:off x="1660796" y="1413570"/>
              <a:ext cx="1813200" cy="9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Montserrat"/>
                  <a:ea typeface="Montserrat"/>
                  <a:cs typeface="Montserrat"/>
                  <a:sym typeface="Montserrat"/>
                </a:rPr>
                <a:t>Capture Fast Fashion Trends</a:t>
              </a:r>
              <a:endParaRPr sz="2600">
                <a:solidFill>
                  <a:srgbClr val="FFFFFF"/>
                </a:solidFill>
                <a:latin typeface="Montserrat"/>
                <a:ea typeface="Montserrat"/>
                <a:cs typeface="Montserrat"/>
                <a:sym typeface="Montserrat"/>
              </a:endParaRPr>
            </a:p>
          </p:txBody>
        </p:sp>
      </p:grpSp>
      <p:grpSp>
        <p:nvGrpSpPr>
          <p:cNvPr id="76" name="Google Shape;76;p15"/>
          <p:cNvGrpSpPr/>
          <p:nvPr/>
        </p:nvGrpSpPr>
        <p:grpSpPr>
          <a:xfrm>
            <a:off x="3279382" y="1160441"/>
            <a:ext cx="2576930" cy="1938927"/>
            <a:chOff x="3600600" y="1170963"/>
            <a:chExt cx="1942800" cy="1569600"/>
          </a:xfrm>
        </p:grpSpPr>
        <p:sp>
          <p:nvSpPr>
            <p:cNvPr id="77" name="Google Shape;77;p15"/>
            <p:cNvSpPr/>
            <p:nvPr/>
          </p:nvSpPr>
          <p:spPr>
            <a:xfrm>
              <a:off x="3600600" y="1170963"/>
              <a:ext cx="1942800" cy="1569600"/>
            </a:xfrm>
            <a:prstGeom prst="round2SameRect">
              <a:avLst>
                <a:gd fmla="val 18098" name="adj1"/>
                <a:gd fmla="val 0"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3665225" y="1261717"/>
              <a:ext cx="1804200" cy="13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Montserrat"/>
                  <a:ea typeface="Montserrat"/>
                  <a:cs typeface="Montserrat"/>
                  <a:sym typeface="Montserrat"/>
                </a:rPr>
                <a:t>Reduce time between Design &amp; Distribution</a:t>
              </a:r>
              <a:endParaRPr sz="2400">
                <a:solidFill>
                  <a:srgbClr val="FFFFFF"/>
                </a:solidFill>
                <a:latin typeface="Montserrat"/>
                <a:ea typeface="Montserrat"/>
                <a:cs typeface="Montserrat"/>
                <a:sym typeface="Montserrat"/>
              </a:endParaRPr>
            </a:p>
          </p:txBody>
        </p:sp>
      </p:grpSp>
      <p:grpSp>
        <p:nvGrpSpPr>
          <p:cNvPr id="79" name="Google Shape;79;p15"/>
          <p:cNvGrpSpPr/>
          <p:nvPr/>
        </p:nvGrpSpPr>
        <p:grpSpPr>
          <a:xfrm>
            <a:off x="5851582" y="1181311"/>
            <a:ext cx="2576930" cy="1917894"/>
            <a:chOff x="5539816" y="1171213"/>
            <a:chExt cx="1942800" cy="1569600"/>
          </a:xfrm>
        </p:grpSpPr>
        <p:sp>
          <p:nvSpPr>
            <p:cNvPr id="80" name="Google Shape;80;p15"/>
            <p:cNvSpPr/>
            <p:nvPr/>
          </p:nvSpPr>
          <p:spPr>
            <a:xfrm flipH="1">
              <a:off x="5539816" y="1171213"/>
              <a:ext cx="1942800" cy="1569600"/>
            </a:xfrm>
            <a:prstGeom prst="round1Rect">
              <a:avLst>
                <a:gd fmla="val 17446" name="adj"/>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5704957" y="1413572"/>
              <a:ext cx="1720200" cy="10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FFFFF"/>
                  </a:solidFill>
                  <a:latin typeface="Montserrat"/>
                  <a:ea typeface="Montserrat"/>
                  <a:cs typeface="Montserrat"/>
                  <a:sym typeface="Montserrat"/>
                </a:rPr>
                <a:t>Explore ecommerce Options</a:t>
              </a:r>
              <a:endParaRPr sz="2600">
                <a:solidFill>
                  <a:srgbClr val="FFFFFF"/>
                </a:solidFill>
                <a:latin typeface="Montserrat"/>
                <a:ea typeface="Montserrat"/>
                <a:cs typeface="Montserrat"/>
                <a:sym typeface="Montserrat"/>
              </a:endParaRPr>
            </a:p>
          </p:txBody>
        </p:sp>
      </p:grpSp>
      <p:grpSp>
        <p:nvGrpSpPr>
          <p:cNvPr id="82" name="Google Shape;82;p15"/>
          <p:cNvGrpSpPr/>
          <p:nvPr/>
        </p:nvGrpSpPr>
        <p:grpSpPr>
          <a:xfrm>
            <a:off x="3111375" y="2094666"/>
            <a:ext cx="345368" cy="321612"/>
            <a:chOff x="3157188" y="909150"/>
            <a:chExt cx="470400" cy="470400"/>
          </a:xfrm>
        </p:grpSpPr>
        <p:sp>
          <p:nvSpPr>
            <p:cNvPr id="83" name="Google Shape;83;p15"/>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3243138" y="995100"/>
              <a:ext cx="298500" cy="298500"/>
            </a:xfrm>
            <a:prstGeom prst="mathPlus">
              <a:avLst>
                <a:gd fmla="val 9900" name="adj1"/>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15"/>
          <p:cNvGrpSpPr/>
          <p:nvPr/>
        </p:nvGrpSpPr>
        <p:grpSpPr>
          <a:xfrm>
            <a:off x="5683406" y="2094666"/>
            <a:ext cx="345368" cy="321612"/>
            <a:chOff x="3157188" y="909150"/>
            <a:chExt cx="470400" cy="470400"/>
          </a:xfrm>
        </p:grpSpPr>
        <p:sp>
          <p:nvSpPr>
            <p:cNvPr id="86" name="Google Shape;86;p15"/>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3243138" y="995100"/>
              <a:ext cx="298500" cy="298500"/>
            </a:xfrm>
            <a:prstGeom prst="mathPlus">
              <a:avLst>
                <a:gd fmla="val 9900" name="adj1"/>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705680" y="3078522"/>
            <a:ext cx="7722831" cy="1542396"/>
            <a:chOff x="1660800" y="2723938"/>
            <a:chExt cx="5822400" cy="1248600"/>
          </a:xfrm>
        </p:grpSpPr>
        <p:sp>
          <p:nvSpPr>
            <p:cNvPr id="89" name="Google Shape;89;p15"/>
            <p:cNvSpPr/>
            <p:nvPr/>
          </p:nvSpPr>
          <p:spPr>
            <a:xfrm rot="10800000">
              <a:off x="1660800" y="2723938"/>
              <a:ext cx="5822400" cy="1248600"/>
            </a:xfrm>
            <a:prstGeom prst="round2SameRect">
              <a:avLst>
                <a:gd fmla="val 18098" name="adj1"/>
                <a:gd fmla="val 0" name="adj2"/>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nvSpPr>
          <p:spPr>
            <a:xfrm>
              <a:off x="1776089" y="2978756"/>
              <a:ext cx="5593500" cy="85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rgbClr val="FFFFFF"/>
                  </a:solidFill>
                  <a:latin typeface="Montserrat"/>
                  <a:ea typeface="Montserrat"/>
                  <a:cs typeface="Montserrat"/>
                  <a:sym typeface="Montserrat"/>
                </a:rPr>
                <a:t>Boost Company Sales, Revenue, Profits &amp; Gain Market Share</a:t>
              </a:r>
              <a:endParaRPr sz="2600">
                <a:solidFill>
                  <a:srgbClr val="FFFFFF"/>
                </a:solidFill>
                <a:latin typeface="Montserrat"/>
                <a:ea typeface="Montserrat"/>
                <a:cs typeface="Montserrat"/>
                <a:sym typeface="Montserra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pSp>
        <p:nvGrpSpPr>
          <p:cNvPr id="95" name="Google Shape;95;p16"/>
          <p:cNvGrpSpPr/>
          <p:nvPr/>
        </p:nvGrpSpPr>
        <p:grpSpPr>
          <a:xfrm>
            <a:off x="570941" y="800025"/>
            <a:ext cx="6664410" cy="3941676"/>
            <a:chOff x="2256567" y="677103"/>
            <a:chExt cx="4036590" cy="3941676"/>
          </a:xfrm>
        </p:grpSpPr>
        <p:sp>
          <p:nvSpPr>
            <p:cNvPr id="96" name="Google Shape;96;p16"/>
            <p:cNvSpPr/>
            <p:nvPr/>
          </p:nvSpPr>
          <p:spPr>
            <a:xfrm rot="-6598620">
              <a:off x="4374916" y="913763"/>
              <a:ext cx="1681581" cy="1681581"/>
            </a:xfrm>
            <a:prstGeom prst="ellipse">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rot="-6597866">
              <a:off x="2661829" y="2208216"/>
              <a:ext cx="629106" cy="629106"/>
            </a:xfrm>
            <a:prstGeom prst="ellipse">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rot="-6597701">
              <a:off x="3267625" y="1113818"/>
              <a:ext cx="274172" cy="274172"/>
            </a:xfrm>
            <a:prstGeom prst="ellipse">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rot="-6599386">
              <a:off x="2318596" y="1407533"/>
              <a:ext cx="440541" cy="440541"/>
            </a:xfrm>
            <a:prstGeom prst="ellipse">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rot="-6598839">
              <a:off x="2887641" y="2346984"/>
              <a:ext cx="1199287" cy="1199287"/>
            </a:xfrm>
            <a:prstGeom prst="ellipse">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rot="-6597333">
              <a:off x="4296826" y="3950027"/>
              <a:ext cx="586303" cy="586303"/>
            </a:xfrm>
            <a:prstGeom prst="ellipse">
              <a:avLst/>
            </a:prstGeom>
            <a:solidFill>
              <a:srgbClr val="AAAA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6"/>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Product 3.0 - Pitfalls &amp; Limitations</a:t>
            </a:r>
            <a:endParaRPr b="1" sz="2900"/>
          </a:p>
        </p:txBody>
      </p:sp>
      <p:grpSp>
        <p:nvGrpSpPr>
          <p:cNvPr id="103" name="Google Shape;103;p16"/>
          <p:cNvGrpSpPr/>
          <p:nvPr/>
        </p:nvGrpSpPr>
        <p:grpSpPr>
          <a:xfrm>
            <a:off x="4187666" y="1938688"/>
            <a:ext cx="4028770" cy="2440200"/>
            <a:chOff x="4447194" y="1815766"/>
            <a:chExt cx="2440200" cy="2440200"/>
          </a:xfrm>
        </p:grpSpPr>
        <p:sp>
          <p:nvSpPr>
            <p:cNvPr id="104" name="Google Shape;104;p16"/>
            <p:cNvSpPr/>
            <p:nvPr/>
          </p:nvSpPr>
          <p:spPr>
            <a:xfrm>
              <a:off x="4447194" y="1815766"/>
              <a:ext cx="2440200" cy="2440200"/>
            </a:xfrm>
            <a:prstGeom prst="ellipse">
              <a:avLst/>
            </a:prstGeom>
            <a:solidFill>
              <a:srgbClr val="2F2F2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nvSpPr>
          <p:spPr>
            <a:xfrm>
              <a:off x="4735948" y="2314528"/>
              <a:ext cx="1989300" cy="168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Montserrat"/>
                  <a:ea typeface="Montserrat"/>
                  <a:cs typeface="Montserrat"/>
                  <a:sym typeface="Montserrat"/>
                </a:rPr>
                <a:t>Capitalized on Fast Fashion but Missed out on a Long Term Strategy</a:t>
              </a:r>
              <a:endParaRPr sz="2500">
                <a:solidFill>
                  <a:srgbClr val="FFFFFF"/>
                </a:solidFill>
                <a:latin typeface="Montserrat"/>
                <a:ea typeface="Montserrat"/>
                <a:cs typeface="Montserrat"/>
                <a:sym typeface="Montserrat"/>
              </a:endParaRPr>
            </a:p>
          </p:txBody>
        </p:sp>
      </p:grpSp>
      <p:grpSp>
        <p:nvGrpSpPr>
          <p:cNvPr id="106" name="Google Shape;106;p16"/>
          <p:cNvGrpSpPr/>
          <p:nvPr/>
        </p:nvGrpSpPr>
        <p:grpSpPr>
          <a:xfrm>
            <a:off x="2734362" y="1496976"/>
            <a:ext cx="2350694" cy="1423800"/>
            <a:chOff x="3490737" y="1374053"/>
            <a:chExt cx="1423800" cy="1423800"/>
          </a:xfrm>
        </p:grpSpPr>
        <p:sp>
          <p:nvSpPr>
            <p:cNvPr id="107" name="Google Shape;107;p16"/>
            <p:cNvSpPr/>
            <p:nvPr/>
          </p:nvSpPr>
          <p:spPr>
            <a:xfrm>
              <a:off x="3490737" y="1374053"/>
              <a:ext cx="1423800" cy="1423800"/>
            </a:xfrm>
            <a:prstGeom prst="ellipse">
              <a:avLst/>
            </a:prstGeom>
            <a:solidFill>
              <a:srgbClr val="41414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nvSpPr>
          <p:spPr>
            <a:xfrm>
              <a:off x="3534824" y="1613603"/>
              <a:ext cx="12681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latin typeface="Montserrat"/>
                  <a:ea typeface="Montserrat"/>
                  <a:cs typeface="Montserrat"/>
                  <a:sym typeface="Montserrat"/>
                </a:rPr>
                <a:t>One Size Fits All Approach</a:t>
              </a:r>
              <a:endParaRPr sz="1900">
                <a:solidFill>
                  <a:srgbClr val="FFFFFF"/>
                </a:solidFill>
                <a:latin typeface="Montserrat"/>
                <a:ea typeface="Montserrat"/>
                <a:cs typeface="Montserrat"/>
                <a:sym typeface="Montserrat"/>
              </a:endParaRPr>
            </a:p>
          </p:txBody>
        </p:sp>
      </p:grpSp>
      <p:grpSp>
        <p:nvGrpSpPr>
          <p:cNvPr id="109" name="Google Shape;109;p16"/>
          <p:cNvGrpSpPr/>
          <p:nvPr/>
        </p:nvGrpSpPr>
        <p:grpSpPr>
          <a:xfrm>
            <a:off x="2171084" y="3061211"/>
            <a:ext cx="2474519" cy="1498800"/>
            <a:chOff x="644203" y="3718814"/>
            <a:chExt cx="1498800" cy="1498800"/>
          </a:xfrm>
        </p:grpSpPr>
        <p:sp>
          <p:nvSpPr>
            <p:cNvPr id="110" name="Google Shape;110;p16"/>
            <p:cNvSpPr/>
            <p:nvPr/>
          </p:nvSpPr>
          <p:spPr>
            <a:xfrm>
              <a:off x="644203" y="3718814"/>
              <a:ext cx="1498800" cy="1498800"/>
            </a:xfrm>
            <a:prstGeom prst="ellipse">
              <a:avLst/>
            </a:prstGeom>
            <a:solidFill>
              <a:srgbClr val="3D3D3D"/>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txBox="1"/>
            <p:nvPr/>
          </p:nvSpPr>
          <p:spPr>
            <a:xfrm>
              <a:off x="735294" y="3831953"/>
              <a:ext cx="1298400" cy="127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FFFFF"/>
                  </a:solidFill>
                  <a:latin typeface="Montserrat"/>
                  <a:ea typeface="Montserrat"/>
                  <a:cs typeface="Montserrat"/>
                  <a:sym typeface="Montserrat"/>
                </a:rPr>
                <a:t>Completely Eliminated Human Creative Touch</a:t>
              </a:r>
              <a:endParaRPr sz="1700">
                <a:solidFill>
                  <a:srgbClr val="FFFFFF"/>
                </a:solidFill>
                <a:latin typeface="Montserrat"/>
                <a:ea typeface="Montserrat"/>
                <a:cs typeface="Montserrat"/>
                <a:sym typeface="Montserrat"/>
              </a:endParaRPr>
            </a:p>
          </p:txBody>
        </p:sp>
      </p:grpSp>
      <p:grpSp>
        <p:nvGrpSpPr>
          <p:cNvPr id="112" name="Google Shape;112;p16"/>
          <p:cNvGrpSpPr/>
          <p:nvPr/>
        </p:nvGrpSpPr>
        <p:grpSpPr>
          <a:xfrm>
            <a:off x="6565898" y="1313415"/>
            <a:ext cx="1701015" cy="1030262"/>
            <a:chOff x="3490737" y="1374053"/>
            <a:chExt cx="1423801" cy="1423800"/>
          </a:xfrm>
        </p:grpSpPr>
        <p:sp>
          <p:nvSpPr>
            <p:cNvPr id="113" name="Google Shape;113;p16"/>
            <p:cNvSpPr/>
            <p:nvPr/>
          </p:nvSpPr>
          <p:spPr>
            <a:xfrm>
              <a:off x="3490737" y="1374053"/>
              <a:ext cx="1423800" cy="1423800"/>
            </a:xfrm>
            <a:prstGeom prst="ellipse">
              <a:avLst/>
            </a:prstGeom>
            <a:solidFill>
              <a:srgbClr val="41414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txBox="1"/>
            <p:nvPr/>
          </p:nvSpPr>
          <p:spPr>
            <a:xfrm>
              <a:off x="3490738" y="1613599"/>
              <a:ext cx="1423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latin typeface="Montserrat"/>
                  <a:ea typeface="Montserrat"/>
                  <a:cs typeface="Montserrat"/>
                  <a:sym typeface="Montserrat"/>
                </a:rPr>
                <a:t>Loss in Brand Identity</a:t>
              </a:r>
              <a:endParaRPr sz="1900">
                <a:solidFill>
                  <a:srgbClr val="FFFFFF"/>
                </a:solidFill>
                <a:latin typeface="Montserrat"/>
                <a:ea typeface="Montserrat"/>
                <a:cs typeface="Montserrat"/>
                <a:sym typeface="Montserra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idx="1" type="body"/>
          </p:nvPr>
        </p:nvSpPr>
        <p:spPr>
          <a:xfrm>
            <a:off x="311700" y="1185950"/>
            <a:ext cx="1859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Montserrat"/>
                <a:ea typeface="Montserrat"/>
                <a:cs typeface="Montserrat"/>
                <a:sym typeface="Montserrat"/>
              </a:rPr>
              <a:t>Net sales was more or less stagnant between 2015-19, with a ~2% drop in average sales from 2015 to 2016, a ~2% and 4.6% increase from 2016 to 2017 and 2017 and 2018 respectively, and a 1.2% drop from 2018 to 2019</a:t>
            </a:r>
            <a:endParaRPr sz="1400">
              <a:latin typeface="Montserrat"/>
              <a:ea typeface="Montserrat"/>
              <a:cs typeface="Montserrat"/>
              <a:sym typeface="Montserrat"/>
            </a:endParaRPr>
          </a:p>
          <a:p>
            <a:pPr indent="0" lvl="0" marL="0" rtl="0" algn="l">
              <a:spcBef>
                <a:spcPts val="1200"/>
              </a:spcBef>
              <a:spcAft>
                <a:spcPts val="1200"/>
              </a:spcAft>
              <a:buNone/>
            </a:pPr>
            <a:r>
              <a:t/>
            </a:r>
            <a:endParaRPr sz="1400">
              <a:latin typeface="Montserrat"/>
              <a:ea typeface="Montserrat"/>
              <a:cs typeface="Montserrat"/>
              <a:sym typeface="Montserrat"/>
            </a:endParaRPr>
          </a:p>
        </p:txBody>
      </p:sp>
      <p:sp>
        <p:nvSpPr>
          <p:cNvPr id="120" name="Google Shape;120;p17"/>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Financial Analysis - Net Sales</a:t>
            </a:r>
            <a:endParaRPr b="1" sz="2900"/>
          </a:p>
        </p:txBody>
      </p:sp>
      <p:pic>
        <p:nvPicPr>
          <p:cNvPr id="121" name="Google Shape;121;p17"/>
          <p:cNvPicPr preferRelativeResize="0"/>
          <p:nvPr/>
        </p:nvPicPr>
        <p:blipFill>
          <a:blip r:embed="rId3">
            <a:alphaModFix/>
          </a:blip>
          <a:stretch>
            <a:fillRect/>
          </a:stretch>
        </p:blipFill>
        <p:spPr>
          <a:xfrm>
            <a:off x="2305725" y="1185950"/>
            <a:ext cx="6667801" cy="341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idx="1" type="body"/>
          </p:nvPr>
        </p:nvSpPr>
        <p:spPr>
          <a:xfrm>
            <a:off x="241650" y="1134250"/>
            <a:ext cx="18234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latin typeface="Montserrat"/>
                <a:ea typeface="Montserrat"/>
                <a:cs typeface="Montserrat"/>
                <a:sym typeface="Montserrat"/>
              </a:rPr>
              <a:t>Online sales saw a steady increase from 17% in Q1 2016 to 24% and 28% in Q3 2019 and Q4 2019, </a:t>
            </a:r>
            <a:r>
              <a:rPr lang="en" sz="1400">
                <a:latin typeface="Montserrat"/>
                <a:ea typeface="Montserrat"/>
                <a:cs typeface="Montserrat"/>
                <a:sym typeface="Montserrat"/>
              </a:rPr>
              <a:t>highlighting</a:t>
            </a:r>
            <a:r>
              <a:rPr lang="en" sz="1400">
                <a:latin typeface="Montserrat"/>
                <a:ea typeface="Montserrat"/>
                <a:cs typeface="Montserrat"/>
                <a:sym typeface="Montserrat"/>
              </a:rPr>
              <a:t> the positive impact of Peck’s focus on improving the consumer experience for online users using big data </a:t>
            </a:r>
            <a:endParaRPr sz="1400">
              <a:latin typeface="Montserrat"/>
              <a:ea typeface="Montserrat"/>
              <a:cs typeface="Montserrat"/>
              <a:sym typeface="Montserrat"/>
            </a:endParaRPr>
          </a:p>
          <a:p>
            <a:pPr indent="0" lvl="0" marL="0" rtl="0" algn="l">
              <a:lnSpc>
                <a:spcPct val="95000"/>
              </a:lnSpc>
              <a:spcBef>
                <a:spcPts val="1200"/>
              </a:spcBef>
              <a:spcAft>
                <a:spcPts val="1200"/>
              </a:spcAft>
              <a:buSzPts val="1018"/>
              <a:buNone/>
            </a:pPr>
            <a:r>
              <a:t/>
            </a:r>
            <a:endParaRPr sz="1865"/>
          </a:p>
        </p:txBody>
      </p:sp>
      <p:sp>
        <p:nvSpPr>
          <p:cNvPr id="127" name="Google Shape;127;p18"/>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Financial Analysis - Online v/s Offline</a:t>
            </a:r>
            <a:endParaRPr b="1" sz="2900"/>
          </a:p>
        </p:txBody>
      </p:sp>
      <p:pic>
        <p:nvPicPr>
          <p:cNvPr id="128" name="Google Shape;128;p18"/>
          <p:cNvPicPr preferRelativeResize="0"/>
          <p:nvPr/>
        </p:nvPicPr>
        <p:blipFill>
          <a:blip r:embed="rId3">
            <a:alphaModFix/>
          </a:blip>
          <a:stretch>
            <a:fillRect/>
          </a:stretch>
        </p:blipFill>
        <p:spPr>
          <a:xfrm>
            <a:off x="2305575" y="1152475"/>
            <a:ext cx="6632574" cy="337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Product 3.0 - Success or Failure</a:t>
            </a:r>
            <a:endParaRPr b="1" sz="2900"/>
          </a:p>
        </p:txBody>
      </p:sp>
      <p:grpSp>
        <p:nvGrpSpPr>
          <p:cNvPr id="134" name="Google Shape;134;p19"/>
          <p:cNvGrpSpPr/>
          <p:nvPr/>
        </p:nvGrpSpPr>
        <p:grpSpPr>
          <a:xfrm>
            <a:off x="311674" y="3538785"/>
            <a:ext cx="8520500" cy="1259909"/>
            <a:chOff x="1593000" y="2322568"/>
            <a:chExt cx="5957975" cy="643500"/>
          </a:xfrm>
        </p:grpSpPr>
        <p:sp>
          <p:nvSpPr>
            <p:cNvPr id="135" name="Google Shape;135;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6" name="Google Shape;136;p19"/>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7" name="Google Shape;137;p19"/>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8" name="Google Shape;138;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FFFFFF"/>
                  </a:solidFill>
                  <a:latin typeface="Montserrat Medium"/>
                  <a:ea typeface="Montserrat Medium"/>
                  <a:cs typeface="Montserrat Medium"/>
                  <a:sym typeface="Montserrat Medium"/>
                </a:rPr>
                <a:t>Overall Verdict</a:t>
              </a:r>
              <a:endParaRPr sz="2500">
                <a:solidFill>
                  <a:srgbClr val="FFFFFF"/>
                </a:solidFill>
                <a:latin typeface="Montserrat"/>
                <a:ea typeface="Montserrat"/>
                <a:cs typeface="Montserrat"/>
                <a:sym typeface="Montserrat"/>
              </a:endParaRPr>
            </a:p>
          </p:txBody>
        </p:sp>
        <p:sp>
          <p:nvSpPr>
            <p:cNvPr id="139" name="Google Shape;139;p19"/>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0" name="Google Shape;140;p19"/>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Montserrat Thin"/>
                  <a:ea typeface="Montserrat Thin"/>
                  <a:cs typeface="Montserrat Thin"/>
                  <a:sym typeface="Montserrat Thin"/>
                </a:rPr>
                <a:t>03</a:t>
              </a:r>
              <a:endParaRPr sz="2600">
                <a:solidFill>
                  <a:srgbClr val="FFFFFF"/>
                </a:solidFill>
                <a:latin typeface="Montserrat Thin"/>
                <a:ea typeface="Montserrat Thin"/>
                <a:cs typeface="Montserrat Thin"/>
                <a:sym typeface="Montserrat Thin"/>
              </a:endParaRPr>
            </a:p>
          </p:txBody>
        </p:sp>
        <p:sp>
          <p:nvSpPr>
            <p:cNvPr id="141" name="Google Shape;141;p19"/>
            <p:cNvSpPr/>
            <p:nvPr/>
          </p:nvSpPr>
          <p:spPr>
            <a:xfrm>
              <a:off x="4387858" y="2323750"/>
              <a:ext cx="3103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3D3D3D"/>
                </a:buClr>
                <a:buSzPts val="1400"/>
                <a:buFont typeface="Montserrat"/>
                <a:buChar char="●"/>
              </a:pPr>
              <a:r>
                <a:rPr lang="en">
                  <a:solidFill>
                    <a:srgbClr val="3D3D3D"/>
                  </a:solidFill>
                  <a:latin typeface="Montserrat"/>
                  <a:ea typeface="Montserrat"/>
                  <a:cs typeface="Montserrat"/>
                  <a:sym typeface="Montserrat"/>
                </a:rPr>
                <a:t>Succeeded in Capturing Fast Fashion</a:t>
              </a:r>
              <a:endParaRPr>
                <a:solidFill>
                  <a:srgbClr val="3D3D3D"/>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3D3D3D"/>
                </a:buClr>
                <a:buSzPts val="1400"/>
                <a:buFont typeface="Montserrat"/>
                <a:buChar char="●"/>
              </a:pPr>
              <a:r>
                <a:rPr lang="en">
                  <a:solidFill>
                    <a:srgbClr val="3D3D3D"/>
                  </a:solidFill>
                  <a:latin typeface="Montserrat"/>
                  <a:ea typeface="Montserrat"/>
                  <a:cs typeface="Montserrat"/>
                  <a:sym typeface="Montserrat"/>
                </a:rPr>
                <a:t>Market Share didn’t change</a:t>
              </a:r>
              <a:endParaRPr>
                <a:solidFill>
                  <a:srgbClr val="3D3D3D"/>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3D3D3D"/>
                </a:buClr>
                <a:buSzPts val="1400"/>
                <a:buFont typeface="Montserrat"/>
                <a:buChar char="●"/>
              </a:pPr>
              <a:r>
                <a:rPr lang="en">
                  <a:solidFill>
                    <a:srgbClr val="3D3D3D"/>
                  </a:solidFill>
                  <a:latin typeface="Montserrat"/>
                  <a:ea typeface="Montserrat"/>
                  <a:cs typeface="Montserrat"/>
                  <a:sym typeface="Montserrat"/>
                </a:rPr>
                <a:t>Failed at boosting Sales, Revenue &amp; Profits</a:t>
              </a:r>
              <a:endParaRPr>
                <a:solidFill>
                  <a:srgbClr val="3D3D3D"/>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3D3D3D"/>
                </a:buClr>
                <a:buSzPts val="1400"/>
                <a:buFont typeface="Montserrat"/>
                <a:buChar char="●"/>
              </a:pPr>
              <a:r>
                <a:rPr lang="en">
                  <a:solidFill>
                    <a:srgbClr val="3D3D3D"/>
                  </a:solidFill>
                  <a:latin typeface="Montserrat"/>
                  <a:ea typeface="Montserrat"/>
                  <a:cs typeface="Montserrat"/>
                  <a:sym typeface="Montserrat"/>
                </a:rPr>
                <a:t>Failed at establishing Brand Identities</a:t>
              </a:r>
              <a:endParaRPr>
                <a:solidFill>
                  <a:srgbClr val="3D3D3D"/>
                </a:solidFill>
                <a:latin typeface="Montserrat"/>
                <a:ea typeface="Montserrat"/>
                <a:cs typeface="Montserrat"/>
                <a:sym typeface="Montserrat"/>
              </a:endParaRPr>
            </a:p>
          </p:txBody>
        </p:sp>
      </p:grpSp>
      <p:grpSp>
        <p:nvGrpSpPr>
          <p:cNvPr id="142" name="Google Shape;142;p19"/>
          <p:cNvGrpSpPr/>
          <p:nvPr/>
        </p:nvGrpSpPr>
        <p:grpSpPr>
          <a:xfrm>
            <a:off x="311674" y="2256125"/>
            <a:ext cx="8520500" cy="1259909"/>
            <a:chOff x="1593000" y="2322568"/>
            <a:chExt cx="5957975" cy="643500"/>
          </a:xfrm>
        </p:grpSpPr>
        <p:sp>
          <p:nvSpPr>
            <p:cNvPr id="143" name="Google Shape;143;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4" name="Google Shape;144;p19"/>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5" name="Google Shape;145;p19"/>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6" name="Google Shape;146;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FFFFFF"/>
                  </a:solidFill>
                  <a:latin typeface="Montserrat Medium"/>
                  <a:ea typeface="Montserrat Medium"/>
                  <a:cs typeface="Montserrat Medium"/>
                  <a:sym typeface="Montserrat Medium"/>
                </a:rPr>
                <a:t>Our Definition of Success</a:t>
              </a:r>
              <a:endParaRPr sz="2400">
                <a:solidFill>
                  <a:srgbClr val="FFFFFF"/>
                </a:solidFill>
                <a:latin typeface="Montserrat"/>
                <a:ea typeface="Montserrat"/>
                <a:cs typeface="Montserrat"/>
                <a:sym typeface="Montserrat"/>
              </a:endParaRPr>
            </a:p>
          </p:txBody>
        </p:sp>
        <p:sp>
          <p:nvSpPr>
            <p:cNvPr id="147" name="Google Shape;147;p19"/>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8" name="Google Shape;148;p19"/>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Montserrat Thin"/>
                  <a:ea typeface="Montserrat Thin"/>
                  <a:cs typeface="Montserrat Thin"/>
                  <a:sym typeface="Montserrat Thin"/>
                </a:rPr>
                <a:t>02</a:t>
              </a:r>
              <a:endParaRPr sz="2600">
                <a:solidFill>
                  <a:srgbClr val="FFFFFF"/>
                </a:solidFill>
                <a:latin typeface="Montserrat Thin"/>
                <a:ea typeface="Montserrat Thin"/>
                <a:cs typeface="Montserrat Thin"/>
                <a:sym typeface="Montserrat Thin"/>
              </a:endParaRPr>
            </a:p>
          </p:txBody>
        </p:sp>
        <p:sp>
          <p:nvSpPr>
            <p:cNvPr id="149" name="Google Shape;149;p1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3D3D3D"/>
                </a:buClr>
                <a:buSzPts val="1400"/>
                <a:buFont typeface="Montserrat"/>
                <a:buChar char="●"/>
              </a:pPr>
              <a:r>
                <a:rPr lang="en">
                  <a:solidFill>
                    <a:srgbClr val="3D3D3D"/>
                  </a:solidFill>
                  <a:latin typeface="Montserrat"/>
                  <a:ea typeface="Montserrat"/>
                  <a:cs typeface="Montserrat"/>
                  <a:sym typeface="Montserrat"/>
                </a:rPr>
                <a:t>Gain Market Share</a:t>
              </a:r>
              <a:endParaRPr>
                <a:solidFill>
                  <a:srgbClr val="3D3D3D"/>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3D3D3D"/>
                </a:buClr>
                <a:buSzPts val="1400"/>
                <a:buFont typeface="Montserrat"/>
                <a:buChar char="●"/>
              </a:pPr>
              <a:r>
                <a:rPr lang="en">
                  <a:solidFill>
                    <a:srgbClr val="3D3D3D"/>
                  </a:solidFill>
                  <a:latin typeface="Montserrat"/>
                  <a:ea typeface="Montserrat"/>
                  <a:cs typeface="Montserrat"/>
                  <a:sym typeface="Montserrat"/>
                </a:rPr>
                <a:t>Improve Sales, Revenue and Profits</a:t>
              </a:r>
              <a:endParaRPr>
                <a:solidFill>
                  <a:srgbClr val="3D3D3D"/>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3D3D3D"/>
                </a:buClr>
                <a:buSzPts val="1400"/>
                <a:buFont typeface="Montserrat"/>
                <a:buChar char="●"/>
              </a:pPr>
              <a:r>
                <a:rPr lang="en">
                  <a:solidFill>
                    <a:srgbClr val="3D3D3D"/>
                  </a:solidFill>
                  <a:latin typeface="Montserrat"/>
                  <a:ea typeface="Montserrat"/>
                  <a:cs typeface="Montserrat"/>
                  <a:sym typeface="Montserrat"/>
                </a:rPr>
                <a:t>Establishing Brand Identities</a:t>
              </a:r>
              <a:endParaRPr>
                <a:solidFill>
                  <a:srgbClr val="3D3D3D"/>
                </a:solidFill>
                <a:latin typeface="Montserrat"/>
                <a:ea typeface="Montserrat"/>
                <a:cs typeface="Montserrat"/>
                <a:sym typeface="Montserrat"/>
              </a:endParaRPr>
            </a:p>
          </p:txBody>
        </p:sp>
      </p:grpSp>
      <p:grpSp>
        <p:nvGrpSpPr>
          <p:cNvPr id="150" name="Google Shape;150;p19"/>
          <p:cNvGrpSpPr/>
          <p:nvPr/>
        </p:nvGrpSpPr>
        <p:grpSpPr>
          <a:xfrm>
            <a:off x="311674" y="973445"/>
            <a:ext cx="8520500" cy="1259909"/>
            <a:chOff x="1593000" y="2322568"/>
            <a:chExt cx="5957975" cy="643500"/>
          </a:xfrm>
        </p:grpSpPr>
        <p:sp>
          <p:nvSpPr>
            <p:cNvPr id="151" name="Google Shape;151;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52" name="Google Shape;152;p19"/>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53" name="Google Shape;153;p19"/>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54" name="Google Shape;154;p1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300">
                  <a:solidFill>
                    <a:srgbClr val="FFFFFF"/>
                  </a:solidFill>
                  <a:latin typeface="Montserrat Medium"/>
                  <a:ea typeface="Montserrat Medium"/>
                  <a:cs typeface="Montserrat Medium"/>
                  <a:sym typeface="Montserrat Medium"/>
                </a:rPr>
                <a:t>Gap’s Definition of Success</a:t>
              </a:r>
              <a:endParaRPr sz="2300">
                <a:solidFill>
                  <a:srgbClr val="FFFFFF"/>
                </a:solidFill>
                <a:latin typeface="Montserrat"/>
                <a:ea typeface="Montserrat"/>
                <a:cs typeface="Montserrat"/>
                <a:sym typeface="Montserrat"/>
              </a:endParaRPr>
            </a:p>
          </p:txBody>
        </p:sp>
        <p:sp>
          <p:nvSpPr>
            <p:cNvPr id="155" name="Google Shape;155;p19"/>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56" name="Google Shape;156;p19"/>
            <p:cNvSpPr/>
            <p:nvPr/>
          </p:nvSpPr>
          <p:spPr>
            <a:xfrm>
              <a:off x="1593000" y="2322575"/>
              <a:ext cx="6900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Montserrat Thin"/>
                  <a:ea typeface="Montserrat Thin"/>
                  <a:cs typeface="Montserrat Thin"/>
                  <a:sym typeface="Montserrat Thin"/>
                </a:rPr>
                <a:t>01</a:t>
              </a:r>
              <a:endParaRPr sz="2600">
                <a:solidFill>
                  <a:srgbClr val="FFFFFF"/>
                </a:solidFill>
                <a:latin typeface="Montserrat Thin"/>
                <a:ea typeface="Montserrat Thin"/>
                <a:cs typeface="Montserrat Thin"/>
                <a:sym typeface="Montserrat Thin"/>
              </a:endParaRPr>
            </a:p>
          </p:txBody>
        </p:sp>
        <p:sp>
          <p:nvSpPr>
            <p:cNvPr id="157" name="Google Shape;157;p1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3D3D3D"/>
                </a:buClr>
                <a:buSzPts val="1400"/>
                <a:buFont typeface="Montserrat"/>
                <a:buChar char="●"/>
              </a:pPr>
              <a:r>
                <a:rPr lang="en">
                  <a:solidFill>
                    <a:srgbClr val="3D3D3D"/>
                  </a:solidFill>
                  <a:latin typeface="Montserrat"/>
                  <a:ea typeface="Montserrat"/>
                  <a:cs typeface="Montserrat"/>
                  <a:sym typeface="Montserrat"/>
                </a:rPr>
                <a:t>Improve Sales, Revenue and Profits</a:t>
              </a:r>
              <a:endParaRPr>
                <a:solidFill>
                  <a:srgbClr val="3D3D3D"/>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3D3D3D"/>
                </a:buClr>
                <a:buSzPts val="1400"/>
                <a:buFont typeface="Montserrat"/>
                <a:buChar char="●"/>
              </a:pPr>
              <a:r>
                <a:rPr lang="en">
                  <a:solidFill>
                    <a:srgbClr val="3D3D3D"/>
                  </a:solidFill>
                  <a:latin typeface="Montserrat"/>
                  <a:ea typeface="Montserrat"/>
                  <a:cs typeface="Montserrat"/>
                  <a:sym typeface="Montserrat"/>
                </a:rPr>
                <a:t>Optimize Operations</a:t>
              </a:r>
              <a:endParaRPr>
                <a:solidFill>
                  <a:srgbClr val="3D3D3D"/>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3D3D3D"/>
                </a:buClr>
                <a:buSzPts val="1400"/>
                <a:buFont typeface="Montserrat"/>
                <a:buChar char="●"/>
              </a:pPr>
              <a:r>
                <a:rPr lang="en">
                  <a:solidFill>
                    <a:srgbClr val="3D3D3D"/>
                  </a:solidFill>
                  <a:latin typeface="Montserrat"/>
                  <a:ea typeface="Montserrat"/>
                  <a:cs typeface="Montserrat"/>
                  <a:sym typeface="Montserrat"/>
                </a:rPr>
                <a:t>Enable Data Driven Decisions</a:t>
              </a:r>
              <a:endParaRPr>
                <a:solidFill>
                  <a:srgbClr val="3D3D3D"/>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3D3D3D"/>
                </a:buClr>
                <a:buSzPts val="1400"/>
                <a:buFont typeface="Montserrat"/>
                <a:buChar char="●"/>
              </a:pPr>
              <a:r>
                <a:rPr lang="en">
                  <a:solidFill>
                    <a:srgbClr val="3D3D3D"/>
                  </a:solidFill>
                  <a:latin typeface="Montserrat"/>
                  <a:ea typeface="Montserrat"/>
                  <a:cs typeface="Montserrat"/>
                  <a:sym typeface="Montserrat"/>
                </a:rPr>
                <a:t>Capture Fast Fashion Trends</a:t>
              </a:r>
              <a:endParaRPr>
                <a:solidFill>
                  <a:srgbClr val="3D3D3D"/>
                </a:solidFill>
                <a:latin typeface="Montserrat"/>
                <a:ea typeface="Montserrat"/>
                <a:cs typeface="Montserrat"/>
                <a:sym typeface="Montserra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Product 3.0 - Old Navy v/s Gap v/s Banana Republic </a:t>
            </a:r>
            <a:endParaRPr b="1" sz="2900"/>
          </a:p>
        </p:txBody>
      </p:sp>
      <p:grpSp>
        <p:nvGrpSpPr>
          <p:cNvPr id="163" name="Google Shape;163;p20"/>
          <p:cNvGrpSpPr/>
          <p:nvPr/>
        </p:nvGrpSpPr>
        <p:grpSpPr>
          <a:xfrm>
            <a:off x="311625" y="1020975"/>
            <a:ext cx="2793348" cy="3711155"/>
            <a:chOff x="1118221" y="283725"/>
            <a:chExt cx="2090829" cy="4076400"/>
          </a:xfrm>
        </p:grpSpPr>
        <p:sp>
          <p:nvSpPr>
            <p:cNvPr id="164" name="Google Shape;164;p20"/>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5" name="Google Shape;165;p20"/>
            <p:cNvSpPr/>
            <p:nvPr/>
          </p:nvSpPr>
          <p:spPr>
            <a:xfrm>
              <a:off x="1118221" y="341749"/>
              <a:ext cx="2048100" cy="11937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6" name="Google Shape;166;p20"/>
            <p:cNvSpPr/>
            <p:nvPr/>
          </p:nvSpPr>
          <p:spPr>
            <a:xfrm>
              <a:off x="1256137"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414141"/>
                  </a:solidFill>
                  <a:latin typeface="Montserrat"/>
                  <a:ea typeface="Montserrat"/>
                  <a:cs typeface="Montserrat"/>
                  <a:sym typeface="Montserrat"/>
                </a:rPr>
                <a:t>Old Navy</a:t>
              </a:r>
              <a:endParaRPr sz="2300">
                <a:solidFill>
                  <a:srgbClr val="414141"/>
                </a:solidFill>
                <a:latin typeface="Montserrat Thin"/>
                <a:ea typeface="Montserrat Thin"/>
                <a:cs typeface="Montserrat Thin"/>
                <a:sym typeface="Montserrat Thin"/>
              </a:endParaRPr>
            </a:p>
          </p:txBody>
        </p:sp>
        <p:sp>
          <p:nvSpPr>
            <p:cNvPr id="167" name="Google Shape;167;p20"/>
            <p:cNvSpPr/>
            <p:nvPr/>
          </p:nvSpPr>
          <p:spPr>
            <a:xfrm rot="5400000">
              <a:off x="1938965" y="1507244"/>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68" name="Google Shape;168;p20"/>
            <p:cNvSpPr/>
            <p:nvPr/>
          </p:nvSpPr>
          <p:spPr>
            <a:xfrm>
              <a:off x="1118315" y="2043420"/>
              <a:ext cx="2030400" cy="2214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Font typeface="Montserrat"/>
                <a:buChar char="●"/>
              </a:pPr>
              <a:r>
                <a:rPr lang="en" sz="1300">
                  <a:solidFill>
                    <a:srgbClr val="FFFFFF"/>
                  </a:solidFill>
                  <a:latin typeface="Montserrat"/>
                  <a:ea typeface="Montserrat"/>
                  <a:cs typeface="Montserrat"/>
                  <a:sym typeface="Montserrat"/>
                </a:rPr>
                <a:t>Benefitted from Fast Fashion due to its Mass Appealing Brand Image</a:t>
              </a:r>
              <a:endParaRPr sz="1300">
                <a:solidFill>
                  <a:srgbClr val="FFFFFF"/>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FFFFFF"/>
                </a:buClr>
                <a:buSzPts val="1300"/>
                <a:buFont typeface="Montserrat"/>
                <a:buChar char="●"/>
              </a:pPr>
              <a:r>
                <a:rPr lang="en" sz="1300">
                  <a:solidFill>
                    <a:srgbClr val="FFFFFF"/>
                  </a:solidFill>
                  <a:latin typeface="Montserrat"/>
                  <a:ea typeface="Montserrat"/>
                  <a:cs typeface="Montserrat"/>
                  <a:sym typeface="Montserrat"/>
                </a:rPr>
                <a:t>Saw a moderate </a:t>
              </a:r>
              <a:r>
                <a:rPr lang="en" sz="1300">
                  <a:solidFill>
                    <a:srgbClr val="FFFFFF"/>
                  </a:solidFill>
                  <a:latin typeface="Montserrat"/>
                  <a:ea typeface="Montserrat"/>
                  <a:cs typeface="Montserrat"/>
                  <a:sym typeface="Montserrat"/>
                </a:rPr>
                <a:t>improvement in performance</a:t>
              </a:r>
              <a:endParaRPr sz="1300">
                <a:solidFill>
                  <a:srgbClr val="FFFFFF"/>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FFFFFF"/>
                </a:buClr>
                <a:buSzPts val="1300"/>
                <a:buFont typeface="Montserrat"/>
                <a:buChar char="●"/>
              </a:pPr>
              <a:r>
                <a:rPr lang="en" sz="1300">
                  <a:solidFill>
                    <a:srgbClr val="FFFFFF"/>
                  </a:solidFill>
                  <a:latin typeface="Montserrat"/>
                  <a:ea typeface="Montserrat"/>
                  <a:cs typeface="Montserrat"/>
                  <a:sym typeface="Montserrat"/>
                </a:rPr>
                <a:t>Best performing out of the 3 brands</a:t>
              </a:r>
              <a:endParaRPr sz="1300">
                <a:solidFill>
                  <a:srgbClr val="FFFFFF"/>
                </a:solidFill>
                <a:latin typeface="Montserrat"/>
                <a:ea typeface="Montserrat"/>
                <a:cs typeface="Montserrat"/>
                <a:sym typeface="Montserrat"/>
              </a:endParaRPr>
            </a:p>
          </p:txBody>
        </p:sp>
      </p:grpSp>
      <p:grpSp>
        <p:nvGrpSpPr>
          <p:cNvPr id="169" name="Google Shape;169;p20"/>
          <p:cNvGrpSpPr/>
          <p:nvPr/>
        </p:nvGrpSpPr>
        <p:grpSpPr>
          <a:xfrm>
            <a:off x="3175200" y="1020975"/>
            <a:ext cx="2793356" cy="3711155"/>
            <a:chOff x="1118214" y="283725"/>
            <a:chExt cx="2090836" cy="4076400"/>
          </a:xfrm>
        </p:grpSpPr>
        <p:sp>
          <p:nvSpPr>
            <p:cNvPr id="170" name="Google Shape;170;p20"/>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1" name="Google Shape;171;p20"/>
            <p:cNvSpPr/>
            <p:nvPr/>
          </p:nvSpPr>
          <p:spPr>
            <a:xfrm>
              <a:off x="1118214" y="341749"/>
              <a:ext cx="2048100" cy="11814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2" name="Google Shape;172;p20"/>
            <p:cNvSpPr/>
            <p:nvPr/>
          </p:nvSpPr>
          <p:spPr>
            <a:xfrm>
              <a:off x="1233858" y="470593"/>
              <a:ext cx="1512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414141"/>
                  </a:solidFill>
                  <a:latin typeface="Montserrat"/>
                  <a:ea typeface="Montserrat"/>
                  <a:cs typeface="Montserrat"/>
                  <a:sym typeface="Montserrat"/>
                </a:rPr>
                <a:t>Gap Inc.</a:t>
              </a:r>
              <a:endParaRPr sz="2300">
                <a:solidFill>
                  <a:srgbClr val="414141"/>
                </a:solidFill>
                <a:latin typeface="Montserrat Thin"/>
                <a:ea typeface="Montserrat Thin"/>
                <a:cs typeface="Montserrat Thin"/>
                <a:sym typeface="Montserrat Thin"/>
              </a:endParaRPr>
            </a:p>
          </p:txBody>
        </p:sp>
        <p:sp>
          <p:nvSpPr>
            <p:cNvPr id="173" name="Google Shape;173;p20"/>
            <p:cNvSpPr/>
            <p:nvPr/>
          </p:nvSpPr>
          <p:spPr>
            <a:xfrm rot="5400000">
              <a:off x="1938871" y="1529899"/>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grpSp>
        <p:nvGrpSpPr>
          <p:cNvPr id="174" name="Google Shape;174;p20"/>
          <p:cNvGrpSpPr/>
          <p:nvPr/>
        </p:nvGrpSpPr>
        <p:grpSpPr>
          <a:xfrm>
            <a:off x="6038800" y="1020975"/>
            <a:ext cx="2793340" cy="3711155"/>
            <a:chOff x="1118226" y="283725"/>
            <a:chExt cx="2090824" cy="4076400"/>
          </a:xfrm>
        </p:grpSpPr>
        <p:sp>
          <p:nvSpPr>
            <p:cNvPr id="175" name="Google Shape;175;p20"/>
            <p:cNvSpPr/>
            <p:nvPr/>
          </p:nvSpPr>
          <p:spPr>
            <a:xfrm>
              <a:off x="1178650" y="283725"/>
              <a:ext cx="2030400" cy="40764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6" name="Google Shape;176;p20"/>
            <p:cNvSpPr/>
            <p:nvPr/>
          </p:nvSpPr>
          <p:spPr>
            <a:xfrm>
              <a:off x="1118226" y="341749"/>
              <a:ext cx="2048100" cy="11688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7" name="Google Shape;177;p20"/>
            <p:cNvSpPr/>
            <p:nvPr/>
          </p:nvSpPr>
          <p:spPr>
            <a:xfrm>
              <a:off x="1233851" y="470595"/>
              <a:ext cx="18150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414141"/>
                  </a:solidFill>
                  <a:latin typeface="Montserrat"/>
                  <a:ea typeface="Montserrat"/>
                  <a:cs typeface="Montserrat"/>
                  <a:sym typeface="Montserrat"/>
                </a:rPr>
                <a:t>Banana Republic</a:t>
              </a:r>
              <a:endParaRPr sz="2300">
                <a:solidFill>
                  <a:srgbClr val="414141"/>
                </a:solidFill>
                <a:latin typeface="Montserrat Thin"/>
                <a:ea typeface="Montserrat Thin"/>
                <a:cs typeface="Montserrat Thin"/>
                <a:sym typeface="Montserrat Thin"/>
              </a:endParaRPr>
            </a:p>
          </p:txBody>
        </p:sp>
        <p:sp>
          <p:nvSpPr>
            <p:cNvPr id="178" name="Google Shape;178;p20"/>
            <p:cNvSpPr/>
            <p:nvPr/>
          </p:nvSpPr>
          <p:spPr>
            <a:xfrm rot="5400000">
              <a:off x="1938871" y="1529899"/>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9" name="Google Shape;179;p20"/>
            <p:cNvSpPr/>
            <p:nvPr/>
          </p:nvSpPr>
          <p:spPr>
            <a:xfrm>
              <a:off x="1118301" y="1987126"/>
              <a:ext cx="2030400" cy="2270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Font typeface="Montserrat"/>
                <a:buChar char="●"/>
              </a:pPr>
              <a:r>
                <a:rPr lang="en" sz="1300">
                  <a:solidFill>
                    <a:srgbClr val="FFFFFF"/>
                  </a:solidFill>
                  <a:latin typeface="Montserrat"/>
                  <a:ea typeface="Montserrat"/>
                  <a:cs typeface="Montserrat"/>
                  <a:sym typeface="Montserrat"/>
                </a:rPr>
                <a:t>Remained rather flat in performance throughout 2015-19</a:t>
              </a:r>
              <a:endParaRPr sz="1300">
                <a:solidFill>
                  <a:srgbClr val="FFFFFF"/>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FFFFFF"/>
                </a:buClr>
                <a:buSzPts val="1300"/>
                <a:buFont typeface="Montserrat"/>
                <a:buChar char="●"/>
              </a:pPr>
              <a:r>
                <a:rPr lang="en" sz="1300">
                  <a:solidFill>
                    <a:srgbClr val="FFFFFF"/>
                  </a:solidFill>
                  <a:latin typeface="Montserrat"/>
                  <a:ea typeface="Montserrat"/>
                  <a:cs typeface="Montserrat"/>
                  <a:sym typeface="Montserrat"/>
                </a:rPr>
                <a:t>Lost unique brand identity by following a data driven approach</a:t>
              </a:r>
              <a:endParaRPr sz="1300">
                <a:solidFill>
                  <a:srgbClr val="FFFFFF"/>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FFFFFF"/>
                </a:buClr>
                <a:buSzPts val="1300"/>
                <a:buFont typeface="Montserrat"/>
                <a:buChar char="●"/>
              </a:pPr>
              <a:r>
                <a:rPr lang="en" sz="1300">
                  <a:solidFill>
                    <a:srgbClr val="FFFFFF"/>
                  </a:solidFill>
                  <a:latin typeface="Montserrat"/>
                  <a:ea typeface="Montserrat"/>
                  <a:cs typeface="Montserrat"/>
                  <a:sym typeface="Montserrat"/>
                </a:rPr>
                <a:t>Unable to gain a </a:t>
              </a:r>
              <a:r>
                <a:rPr lang="en" sz="1300">
                  <a:solidFill>
                    <a:srgbClr val="FFFFFF"/>
                  </a:solidFill>
                  <a:latin typeface="Montserrat"/>
                  <a:ea typeface="Montserrat"/>
                  <a:cs typeface="Montserrat"/>
                  <a:sym typeface="Montserrat"/>
                </a:rPr>
                <a:t>presence in the market</a:t>
              </a:r>
              <a:endParaRPr sz="1300">
                <a:solidFill>
                  <a:srgbClr val="FFFFFF"/>
                </a:solidFill>
                <a:latin typeface="Montserrat"/>
                <a:ea typeface="Montserrat"/>
                <a:cs typeface="Montserrat"/>
                <a:sym typeface="Montserrat"/>
              </a:endParaRPr>
            </a:p>
          </p:txBody>
        </p:sp>
      </p:grpSp>
      <p:sp>
        <p:nvSpPr>
          <p:cNvPr id="180" name="Google Shape;180;p20"/>
          <p:cNvSpPr/>
          <p:nvPr/>
        </p:nvSpPr>
        <p:spPr>
          <a:xfrm>
            <a:off x="3207350" y="2546802"/>
            <a:ext cx="2712600" cy="2016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FFFFFF"/>
              </a:buClr>
              <a:buSzPts val="1300"/>
              <a:buFont typeface="Montserrat"/>
              <a:buChar char="●"/>
            </a:pPr>
            <a:r>
              <a:rPr lang="en" sz="1300">
                <a:solidFill>
                  <a:srgbClr val="FFFFFF"/>
                </a:solidFill>
                <a:latin typeface="Montserrat"/>
                <a:ea typeface="Montserrat"/>
                <a:cs typeface="Montserrat"/>
                <a:sym typeface="Montserrat"/>
              </a:rPr>
              <a:t>Could not leverage Fast Fashion as well as Old Navy</a:t>
            </a:r>
            <a:endParaRPr sz="1300">
              <a:solidFill>
                <a:srgbClr val="FFFFFF"/>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FFFFFF"/>
              </a:buClr>
              <a:buSzPts val="1300"/>
              <a:buFont typeface="Montserrat"/>
              <a:buChar char="●"/>
            </a:pPr>
            <a:r>
              <a:rPr lang="en" sz="1300">
                <a:solidFill>
                  <a:srgbClr val="FFFFFF"/>
                </a:solidFill>
                <a:latin typeface="Montserrat"/>
                <a:ea typeface="Montserrat"/>
                <a:cs typeface="Montserrat"/>
                <a:sym typeface="Montserrat"/>
              </a:rPr>
              <a:t>Saw no improvement in performance and </a:t>
            </a:r>
            <a:r>
              <a:rPr lang="en" sz="1300">
                <a:solidFill>
                  <a:srgbClr val="FFFFFF"/>
                </a:solidFill>
                <a:latin typeface="Montserrat"/>
                <a:ea typeface="Montserrat"/>
                <a:cs typeface="Montserrat"/>
                <a:sym typeface="Montserrat"/>
              </a:rPr>
              <a:t>performance</a:t>
            </a:r>
            <a:r>
              <a:rPr lang="en" sz="1300">
                <a:solidFill>
                  <a:srgbClr val="FFFFFF"/>
                </a:solidFill>
                <a:latin typeface="Montserrat"/>
                <a:ea typeface="Montserrat"/>
                <a:cs typeface="Montserrat"/>
                <a:sym typeface="Montserrat"/>
              </a:rPr>
              <a:t> declined after 2019</a:t>
            </a:r>
            <a:endParaRPr sz="1300">
              <a:solidFill>
                <a:srgbClr val="FFFFFF"/>
              </a:solidFill>
              <a:latin typeface="Montserrat"/>
              <a:ea typeface="Montserrat"/>
              <a:cs typeface="Montserrat"/>
              <a:sym typeface="Montserrat"/>
            </a:endParaRPr>
          </a:p>
          <a:p>
            <a:pPr indent="-311150" lvl="0" marL="457200" rtl="0" algn="l">
              <a:lnSpc>
                <a:spcPct val="115000"/>
              </a:lnSpc>
              <a:spcBef>
                <a:spcPts val="0"/>
              </a:spcBef>
              <a:spcAft>
                <a:spcPts val="0"/>
              </a:spcAft>
              <a:buClr>
                <a:srgbClr val="FFFFFF"/>
              </a:buClr>
              <a:buSzPts val="1300"/>
              <a:buFont typeface="Montserrat"/>
              <a:buChar char="●"/>
            </a:pPr>
            <a:r>
              <a:rPr lang="en" sz="1300">
                <a:solidFill>
                  <a:srgbClr val="FFFFFF"/>
                </a:solidFill>
                <a:latin typeface="Montserrat"/>
                <a:ea typeface="Montserrat"/>
                <a:cs typeface="Montserrat"/>
                <a:sym typeface="Montserrat"/>
              </a:rPr>
              <a:t>Best performing out of the 3 brands</a:t>
            </a:r>
            <a:endParaRPr sz="1300">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idx="1" type="body"/>
          </p:nvPr>
        </p:nvSpPr>
        <p:spPr>
          <a:xfrm>
            <a:off x="311700" y="1044175"/>
            <a:ext cx="1877700" cy="3633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latin typeface="Montserrat"/>
                <a:ea typeface="Montserrat"/>
                <a:cs typeface="Montserrat"/>
                <a:sym typeface="Montserrat"/>
              </a:rPr>
              <a:t>Old Navy was best served by Product 3.0, seeing a 6% and 8% increase in average sales in 2017 and 2018 respectively. Gap had a poor performance, degrowing by 5% and 10% in 2016 and 2019 respectively. Banana Republic sales remained flat</a:t>
            </a:r>
            <a:endParaRPr sz="1900"/>
          </a:p>
        </p:txBody>
      </p:sp>
      <p:sp>
        <p:nvSpPr>
          <p:cNvPr id="186" name="Google Shape;186;p21"/>
          <p:cNvSpPr txBox="1"/>
          <p:nvPr>
            <p:ph type="title"/>
          </p:nvPr>
        </p:nvSpPr>
        <p:spPr>
          <a:xfrm>
            <a:off x="311700" y="22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a:t>Product 3.0 - Old Navy v/s Gap v/s Banana Republic </a:t>
            </a:r>
            <a:endParaRPr b="1" sz="2900"/>
          </a:p>
        </p:txBody>
      </p:sp>
      <p:pic>
        <p:nvPicPr>
          <p:cNvPr id="187" name="Google Shape;187;p21"/>
          <p:cNvPicPr preferRelativeResize="0"/>
          <p:nvPr/>
        </p:nvPicPr>
        <p:blipFill>
          <a:blip r:embed="rId3">
            <a:alphaModFix/>
          </a:blip>
          <a:stretch>
            <a:fillRect/>
          </a:stretch>
        </p:blipFill>
        <p:spPr>
          <a:xfrm>
            <a:off x="2341800" y="1152475"/>
            <a:ext cx="6649800" cy="3416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