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4" r:id="rId9"/>
    <p:sldId id="263"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B397559-47E0-4471-9DD3-B0787FE98AAE}" type="datetimeFigureOut">
              <a:rPr lang="en-US" smtClean="0"/>
              <a:t>8/7/2022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EA008BE-48D7-42C7-A6E2-C29DE527B32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22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97559-47E0-4471-9DD3-B0787FE98AAE}"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008BE-48D7-42C7-A6E2-C29DE527B326}" type="slidenum">
              <a:rPr lang="en-US" smtClean="0"/>
              <a:t>‹#›</a:t>
            </a:fld>
            <a:endParaRPr lang="en-US"/>
          </a:p>
        </p:txBody>
      </p:sp>
    </p:spTree>
    <p:extLst>
      <p:ext uri="{BB962C8B-B14F-4D97-AF65-F5344CB8AC3E}">
        <p14:creationId xmlns:p14="http://schemas.microsoft.com/office/powerpoint/2010/main" val="494466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97559-47E0-4471-9DD3-B0787FE98AA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008BE-48D7-42C7-A6E2-C29DE527B32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032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97559-47E0-4471-9DD3-B0787FE98AA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008BE-48D7-42C7-A6E2-C29DE527B32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768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97559-47E0-4471-9DD3-B0787FE98AA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008BE-48D7-42C7-A6E2-C29DE527B326}" type="slidenum">
              <a:rPr lang="en-US" smtClean="0"/>
              <a:t>‹#›</a:t>
            </a:fld>
            <a:endParaRPr lang="en-US"/>
          </a:p>
        </p:txBody>
      </p:sp>
    </p:spTree>
    <p:extLst>
      <p:ext uri="{BB962C8B-B14F-4D97-AF65-F5344CB8AC3E}">
        <p14:creationId xmlns:p14="http://schemas.microsoft.com/office/powerpoint/2010/main" val="3873557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97559-47E0-4471-9DD3-B0787FE98AA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008BE-48D7-42C7-A6E2-C29DE527B32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513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97559-47E0-4471-9DD3-B0787FE98AA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008BE-48D7-42C7-A6E2-C29DE527B32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5573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97559-47E0-4471-9DD3-B0787FE98AA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008BE-48D7-42C7-A6E2-C29DE527B32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0892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97559-47E0-4471-9DD3-B0787FE98AA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008BE-48D7-42C7-A6E2-C29DE527B32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351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97559-47E0-4471-9DD3-B0787FE98AA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008BE-48D7-42C7-A6E2-C29DE527B326}" type="slidenum">
              <a:rPr lang="en-US" smtClean="0"/>
              <a:t>‹#›</a:t>
            </a:fld>
            <a:endParaRPr lang="en-US"/>
          </a:p>
        </p:txBody>
      </p:sp>
    </p:spTree>
    <p:extLst>
      <p:ext uri="{BB962C8B-B14F-4D97-AF65-F5344CB8AC3E}">
        <p14:creationId xmlns:p14="http://schemas.microsoft.com/office/powerpoint/2010/main" val="2035091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397559-47E0-4471-9DD3-B0787FE98AAE}"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A008BE-48D7-42C7-A6E2-C29DE527B32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293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397559-47E0-4471-9DD3-B0787FE98AAE}"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008BE-48D7-42C7-A6E2-C29DE527B326}" type="slidenum">
              <a:rPr lang="en-US" smtClean="0"/>
              <a:t>‹#›</a:t>
            </a:fld>
            <a:endParaRPr lang="en-US"/>
          </a:p>
        </p:txBody>
      </p:sp>
    </p:spTree>
    <p:extLst>
      <p:ext uri="{BB962C8B-B14F-4D97-AF65-F5344CB8AC3E}">
        <p14:creationId xmlns:p14="http://schemas.microsoft.com/office/powerpoint/2010/main" val="278337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97559-47E0-4471-9DD3-B0787FE98AAE}" type="datetimeFigureOut">
              <a:rPr lang="en-US" smtClean="0"/>
              <a:t>8/7/2022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A008BE-48D7-42C7-A6E2-C29DE527B32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4357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397559-47E0-4471-9DD3-B0787FE98AAE}" type="datetimeFigureOut">
              <a:rPr lang="en-US" smtClean="0"/>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A008BE-48D7-42C7-A6E2-C29DE527B32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4427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397559-47E0-4471-9DD3-B0787FE98AAE}" type="datetimeFigureOut">
              <a:rPr lang="en-US" smtClean="0"/>
              <a:t>8/7/2022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A008BE-48D7-42C7-A6E2-C29DE527B326}" type="slidenum">
              <a:rPr lang="en-US" smtClean="0"/>
              <a:t>‹#›</a:t>
            </a:fld>
            <a:endParaRPr lang="en-US"/>
          </a:p>
        </p:txBody>
      </p:sp>
    </p:spTree>
    <p:extLst>
      <p:ext uri="{BB962C8B-B14F-4D97-AF65-F5344CB8AC3E}">
        <p14:creationId xmlns:p14="http://schemas.microsoft.com/office/powerpoint/2010/main" val="1013967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97559-47E0-4471-9DD3-B0787FE98AAE}"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008BE-48D7-42C7-A6E2-C29DE527B32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60649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397559-47E0-4471-9DD3-B0787FE98AAE}"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A008BE-48D7-42C7-A6E2-C29DE527B326}" type="slidenum">
              <a:rPr lang="en-US" smtClean="0"/>
              <a:t>‹#›</a:t>
            </a:fld>
            <a:endParaRPr lang="en-US"/>
          </a:p>
        </p:txBody>
      </p:sp>
    </p:spTree>
    <p:extLst>
      <p:ext uri="{BB962C8B-B14F-4D97-AF65-F5344CB8AC3E}">
        <p14:creationId xmlns:p14="http://schemas.microsoft.com/office/powerpoint/2010/main" val="3030834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397559-47E0-4471-9DD3-B0787FE98AAE}" type="datetimeFigureOut">
              <a:rPr lang="en-US" smtClean="0"/>
              <a:t>8/7/2022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A008BE-48D7-42C7-A6E2-C29DE527B326}" type="slidenum">
              <a:rPr lang="en-US" smtClean="0"/>
              <a:t>‹#›</a:t>
            </a:fld>
            <a:endParaRPr lang="en-US"/>
          </a:p>
        </p:txBody>
      </p:sp>
    </p:spTree>
    <p:extLst>
      <p:ext uri="{BB962C8B-B14F-4D97-AF65-F5344CB8AC3E}">
        <p14:creationId xmlns:p14="http://schemas.microsoft.com/office/powerpoint/2010/main" val="395802336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hyperlink" Target="http://localhost:8888/notebooks/email.ipynb#Most-organizations-today-rely-on-email-campaigns-for-effective-communication-with-users.-Email-communication-is-one-of-the-popular-ways-to-pitch-products-to-users-and-build-trustworthy-relationships-with-the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FBBF-73B2-BAFB-D073-06F7F77B470A}"/>
              </a:ext>
            </a:extLst>
          </p:cNvPr>
          <p:cNvSpPr>
            <a:spLocks noGrp="1"/>
          </p:cNvSpPr>
          <p:nvPr>
            <p:ph type="ctrTitle"/>
          </p:nvPr>
        </p:nvSpPr>
        <p:spPr/>
        <p:txBody>
          <a:bodyPr/>
          <a:lstStyle/>
          <a:p>
            <a:r>
              <a:rPr lang="en-US" dirty="0"/>
              <a:t>Email</a:t>
            </a:r>
          </a:p>
        </p:txBody>
      </p:sp>
      <p:sp>
        <p:nvSpPr>
          <p:cNvPr id="3" name="Subtitle 2">
            <a:extLst>
              <a:ext uri="{FF2B5EF4-FFF2-40B4-BE49-F238E27FC236}">
                <a16:creationId xmlns:a16="http://schemas.microsoft.com/office/drawing/2014/main" id="{F8C9F887-C562-DE8C-A837-FC2E9320626F}"/>
              </a:ext>
            </a:extLst>
          </p:cNvPr>
          <p:cNvSpPr>
            <a:spLocks noGrp="1"/>
          </p:cNvSpPr>
          <p:nvPr>
            <p:ph type="subTitle" idx="1"/>
          </p:nvPr>
        </p:nvSpPr>
        <p:spPr/>
        <p:txBody>
          <a:bodyPr>
            <a:normAutofit fontScale="85000" lnSpcReduction="10000"/>
          </a:bodyPr>
          <a:lstStyle/>
          <a:p>
            <a:r>
              <a:rPr lang="en-US" b="1" i="0" dirty="0">
                <a:solidFill>
                  <a:srgbClr val="000000"/>
                </a:solidFill>
                <a:effectLst/>
                <a:latin typeface="Helvetica Neue"/>
              </a:rPr>
              <a:t>Most organizations today rely on email campaigns for effective communication with users. Email communication is one of the popular ways to pitch products to users and build trustworthy relationships with them.</a:t>
            </a:r>
            <a:r>
              <a:rPr lang="en-US" b="1" i="0" u="none" strike="noStrike" dirty="0">
                <a:solidFill>
                  <a:srgbClr val="296EAA"/>
                </a:solidFill>
                <a:effectLst/>
                <a:latin typeface="Helvetica Neue"/>
                <a:hlinkClick r:id="rId2"/>
              </a:rPr>
              <a:t>¶</a:t>
            </a:r>
            <a:endParaRPr lang="en-US" b="1" i="0" dirty="0">
              <a:solidFill>
                <a:srgbClr val="000000"/>
              </a:solidFill>
              <a:effectLst/>
              <a:latin typeface="Helvetica Neue"/>
            </a:endParaRPr>
          </a:p>
          <a:p>
            <a:endParaRPr lang="en-US" dirty="0"/>
          </a:p>
        </p:txBody>
      </p:sp>
      <p:pic>
        <p:nvPicPr>
          <p:cNvPr id="5" name="Picture 4">
            <a:extLst>
              <a:ext uri="{FF2B5EF4-FFF2-40B4-BE49-F238E27FC236}">
                <a16:creationId xmlns:a16="http://schemas.microsoft.com/office/drawing/2014/main" id="{131C4717-397B-712C-3935-FCE0ADD5C1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2920" y="1634941"/>
            <a:ext cx="2085147" cy="1887190"/>
          </a:xfrm>
          <a:prstGeom prst="rect">
            <a:avLst/>
          </a:prstGeom>
        </p:spPr>
      </p:pic>
    </p:spTree>
    <p:extLst>
      <p:ext uri="{BB962C8B-B14F-4D97-AF65-F5344CB8AC3E}">
        <p14:creationId xmlns:p14="http://schemas.microsoft.com/office/powerpoint/2010/main" val="1147496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67D0-25D6-89C9-6983-57742F9331D9}"/>
              </a:ext>
            </a:extLst>
          </p:cNvPr>
          <p:cNvSpPr>
            <a:spLocks noGrp="1"/>
          </p:cNvSpPr>
          <p:nvPr>
            <p:ph type="title"/>
          </p:nvPr>
        </p:nvSpPr>
        <p:spPr>
          <a:xfrm>
            <a:off x="1295402" y="597819"/>
            <a:ext cx="9601196" cy="753903"/>
          </a:xfrm>
        </p:spPr>
        <p:txBody>
          <a:bodyPr>
            <a:normAutofit fontScale="90000"/>
          </a:bodyPr>
          <a:lstStyle/>
          <a:p>
            <a:r>
              <a:rPr lang="en-US" dirty="0"/>
              <a:t>Spearman Correlation</a:t>
            </a:r>
          </a:p>
        </p:txBody>
      </p:sp>
      <p:pic>
        <p:nvPicPr>
          <p:cNvPr id="4" name="Picture 3">
            <a:extLst>
              <a:ext uri="{FF2B5EF4-FFF2-40B4-BE49-F238E27FC236}">
                <a16:creationId xmlns:a16="http://schemas.microsoft.com/office/drawing/2014/main" id="{BC5979D8-7714-4B1D-20C8-C272C3CD1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148" y="1351722"/>
            <a:ext cx="10389703" cy="3101008"/>
          </a:xfrm>
          <a:prstGeom prst="rect">
            <a:avLst/>
          </a:prstGeom>
        </p:spPr>
      </p:pic>
      <p:pic>
        <p:nvPicPr>
          <p:cNvPr id="6" name="Picture 5">
            <a:extLst>
              <a:ext uri="{FF2B5EF4-FFF2-40B4-BE49-F238E27FC236}">
                <a16:creationId xmlns:a16="http://schemas.microsoft.com/office/drawing/2014/main" id="{42CE8C2B-D18E-79F1-F28C-0FF03EE6C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191" y="4625008"/>
            <a:ext cx="10005392" cy="1537253"/>
          </a:xfrm>
          <a:prstGeom prst="rect">
            <a:avLst/>
          </a:prstGeom>
        </p:spPr>
      </p:pic>
    </p:spTree>
    <p:extLst>
      <p:ext uri="{BB962C8B-B14F-4D97-AF65-F5344CB8AC3E}">
        <p14:creationId xmlns:p14="http://schemas.microsoft.com/office/powerpoint/2010/main" val="3111929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FD76-CB62-1BF8-61D5-0A14266922E0}"/>
              </a:ext>
            </a:extLst>
          </p:cNvPr>
          <p:cNvSpPr>
            <a:spLocks noGrp="1"/>
          </p:cNvSpPr>
          <p:nvPr>
            <p:ph type="title"/>
          </p:nvPr>
        </p:nvSpPr>
        <p:spPr/>
        <p:txBody>
          <a:bodyPr/>
          <a:lstStyle/>
          <a:p>
            <a:r>
              <a:rPr lang="en-US" dirty="0"/>
              <a:t>Analysis Part</a:t>
            </a:r>
          </a:p>
        </p:txBody>
      </p:sp>
      <p:sp>
        <p:nvSpPr>
          <p:cNvPr id="3" name="Content Placeholder 2">
            <a:extLst>
              <a:ext uri="{FF2B5EF4-FFF2-40B4-BE49-F238E27FC236}">
                <a16:creationId xmlns:a16="http://schemas.microsoft.com/office/drawing/2014/main" id="{B1DBEE8E-3D43-6167-AD20-0434AD70E56F}"/>
              </a:ext>
            </a:extLst>
          </p:cNvPr>
          <p:cNvSpPr>
            <a:spLocks noGrp="1"/>
          </p:cNvSpPr>
          <p:nvPr>
            <p:ph idx="1"/>
          </p:nvPr>
        </p:nvSpPr>
        <p:spPr/>
        <p:txBody>
          <a:bodyPr/>
          <a:lstStyle/>
          <a:p>
            <a:r>
              <a:rPr lang="en-US" dirty="0"/>
              <a:t>After that I have done some analysis part on some columns.</a:t>
            </a:r>
          </a:p>
        </p:txBody>
      </p:sp>
    </p:spTree>
    <p:extLst>
      <p:ext uri="{BB962C8B-B14F-4D97-AF65-F5344CB8AC3E}">
        <p14:creationId xmlns:p14="http://schemas.microsoft.com/office/powerpoint/2010/main" val="388686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BCB0-B102-C72E-BEDA-F8571EBCC05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E8957BC-DF13-8FE1-E1CE-079D34AB1CA6}"/>
              </a:ext>
            </a:extLst>
          </p:cNvPr>
          <p:cNvSpPr>
            <a:spLocks noGrp="1"/>
          </p:cNvSpPr>
          <p:nvPr>
            <p:ph idx="1"/>
          </p:nvPr>
        </p:nvSpPr>
        <p:spPr>
          <a:xfrm>
            <a:off x="1295401" y="2556932"/>
            <a:ext cx="6337851" cy="3318936"/>
          </a:xfrm>
        </p:spPr>
        <p:txBody>
          <a:bodyPr/>
          <a:lstStyle/>
          <a:p>
            <a:pPr algn="just"/>
            <a:r>
              <a:rPr lang="en-US" dirty="0"/>
              <a:t>The conclusion is that no. of CTA is very less.</a:t>
            </a:r>
          </a:p>
          <a:p>
            <a:pPr algn="just"/>
            <a:r>
              <a:rPr lang="en-US" dirty="0"/>
              <a:t>The personalized, target, click-to-action on email was less.</a:t>
            </a:r>
          </a:p>
          <a:p>
            <a:pPr algn="just"/>
            <a:r>
              <a:rPr lang="en-US" dirty="0"/>
              <a:t>We need to target the exact customer.</a:t>
            </a:r>
          </a:p>
          <a:p>
            <a:pPr algn="just"/>
            <a:r>
              <a:rPr lang="en-US" dirty="0"/>
              <a:t>People are interested in price and discounted email but the click rate is less. So, need to focus on that what exactly the customer wants.</a:t>
            </a:r>
          </a:p>
          <a:p>
            <a:pPr algn="just"/>
            <a:endParaRPr lang="en-US" dirty="0"/>
          </a:p>
          <a:p>
            <a:pPr algn="just"/>
            <a:endParaRPr lang="en-US" dirty="0"/>
          </a:p>
        </p:txBody>
      </p:sp>
      <p:pic>
        <p:nvPicPr>
          <p:cNvPr id="5" name="Picture 4">
            <a:extLst>
              <a:ext uri="{FF2B5EF4-FFF2-40B4-BE49-F238E27FC236}">
                <a16:creationId xmlns:a16="http://schemas.microsoft.com/office/drawing/2014/main" id="{554FF514-8B8D-FA7B-837C-DE8932747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602" y="3012826"/>
            <a:ext cx="3044952" cy="2407147"/>
          </a:xfrm>
          <a:prstGeom prst="rect">
            <a:avLst/>
          </a:prstGeom>
        </p:spPr>
      </p:pic>
    </p:spTree>
    <p:extLst>
      <p:ext uri="{BB962C8B-B14F-4D97-AF65-F5344CB8AC3E}">
        <p14:creationId xmlns:p14="http://schemas.microsoft.com/office/powerpoint/2010/main" val="64112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738A8F-ADFF-FAD5-B501-D5330CCA4A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592" y="790803"/>
            <a:ext cx="9554816" cy="5276393"/>
          </a:xfrm>
          <a:prstGeom prst="rect">
            <a:avLst/>
          </a:prstGeom>
        </p:spPr>
      </p:pic>
    </p:spTree>
    <p:extLst>
      <p:ext uri="{BB962C8B-B14F-4D97-AF65-F5344CB8AC3E}">
        <p14:creationId xmlns:p14="http://schemas.microsoft.com/office/powerpoint/2010/main" val="1406576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9373-9729-E21D-963D-30F503613482}"/>
              </a:ext>
            </a:extLst>
          </p:cNvPr>
          <p:cNvSpPr>
            <a:spLocks noGrp="1"/>
          </p:cNvSpPr>
          <p:nvPr>
            <p:ph type="title"/>
          </p:nvPr>
        </p:nvSpPr>
        <p:spPr>
          <a:xfrm>
            <a:off x="1295402" y="1048392"/>
            <a:ext cx="9601196" cy="1303867"/>
          </a:xfrm>
        </p:spPr>
        <p:txBody>
          <a:bodyPr/>
          <a:lstStyle/>
          <a:p>
            <a:r>
              <a:rPr lang="en-US" dirty="0"/>
              <a:t>Test, Train, Sample submission </a:t>
            </a:r>
            <a:r>
              <a:rPr lang="en-US" dirty="0" err="1"/>
              <a:t>data_set</a:t>
            </a:r>
            <a:endParaRPr lang="en-US" dirty="0"/>
          </a:p>
        </p:txBody>
      </p:sp>
      <p:pic>
        <p:nvPicPr>
          <p:cNvPr id="5" name="Picture 4">
            <a:extLst>
              <a:ext uri="{FF2B5EF4-FFF2-40B4-BE49-F238E27FC236}">
                <a16:creationId xmlns:a16="http://schemas.microsoft.com/office/drawing/2014/main" id="{C13F6DBA-5108-AD74-9F91-D452D0BF1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2" y="3146176"/>
            <a:ext cx="4610469" cy="2663432"/>
          </a:xfrm>
          <a:prstGeom prst="rect">
            <a:avLst/>
          </a:prstGeom>
        </p:spPr>
      </p:pic>
      <p:sp>
        <p:nvSpPr>
          <p:cNvPr id="6" name="Arrow: Right 5">
            <a:extLst>
              <a:ext uri="{FF2B5EF4-FFF2-40B4-BE49-F238E27FC236}">
                <a16:creationId xmlns:a16="http://schemas.microsoft.com/office/drawing/2014/main" id="{4CE36AE2-E74E-1286-B834-21166B2D524F}"/>
              </a:ext>
            </a:extLst>
          </p:cNvPr>
          <p:cNvSpPr/>
          <p:nvPr/>
        </p:nvSpPr>
        <p:spPr>
          <a:xfrm>
            <a:off x="6506818" y="3213654"/>
            <a:ext cx="1563756" cy="781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C9893EB-5817-8190-1739-86D6CCE7E350}"/>
              </a:ext>
            </a:extLst>
          </p:cNvPr>
          <p:cNvSpPr txBox="1"/>
          <p:nvPr/>
        </p:nvSpPr>
        <p:spPr>
          <a:xfrm>
            <a:off x="8468140" y="2912096"/>
            <a:ext cx="2570922" cy="1384995"/>
          </a:xfrm>
          <a:prstGeom prst="rect">
            <a:avLst/>
          </a:prstGeom>
          <a:noFill/>
        </p:spPr>
        <p:txBody>
          <a:bodyPr wrap="square" rtlCol="0">
            <a:spAutoFit/>
          </a:bodyPr>
          <a:lstStyle/>
          <a:p>
            <a:r>
              <a:rPr lang="en-US" sz="2800" dirty="0"/>
              <a:t>Combined “Sample submission”</a:t>
            </a:r>
          </a:p>
        </p:txBody>
      </p:sp>
      <p:sp>
        <p:nvSpPr>
          <p:cNvPr id="11" name="Arrow: Down 10">
            <a:extLst>
              <a:ext uri="{FF2B5EF4-FFF2-40B4-BE49-F238E27FC236}">
                <a16:creationId xmlns:a16="http://schemas.microsoft.com/office/drawing/2014/main" id="{ACCE42F4-6D4F-19FB-65AB-8607DB056335}"/>
              </a:ext>
            </a:extLst>
          </p:cNvPr>
          <p:cNvSpPr/>
          <p:nvPr/>
        </p:nvSpPr>
        <p:spPr>
          <a:xfrm>
            <a:off x="9157252" y="4297091"/>
            <a:ext cx="583096" cy="8845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5695B38-131A-6714-7006-2820D7A91765}"/>
              </a:ext>
            </a:extLst>
          </p:cNvPr>
          <p:cNvSpPr txBox="1"/>
          <p:nvPr/>
        </p:nvSpPr>
        <p:spPr>
          <a:xfrm>
            <a:off x="7487479" y="5081921"/>
            <a:ext cx="4174434" cy="1200329"/>
          </a:xfrm>
          <a:prstGeom prst="rect">
            <a:avLst/>
          </a:prstGeom>
          <a:noFill/>
        </p:spPr>
        <p:txBody>
          <a:bodyPr wrap="square" rtlCol="0">
            <a:spAutoFit/>
          </a:bodyPr>
          <a:lstStyle/>
          <a:p>
            <a:r>
              <a:rPr lang="en-US" sz="3600" dirty="0"/>
              <a:t>Merge all the data and give a name </a:t>
            </a:r>
            <a:r>
              <a:rPr lang="en-US" sz="3600" b="1" i="1" dirty="0">
                <a:effectLst>
                  <a:outerShdw blurRad="38100" dist="38100" dir="2700000" algn="tl">
                    <a:srgbClr val="000000">
                      <a:alpha val="43137"/>
                    </a:srgbClr>
                  </a:outerShdw>
                </a:effectLst>
              </a:rPr>
              <a:t>Email</a:t>
            </a:r>
            <a:r>
              <a:rPr lang="en-US" sz="3600" dirty="0"/>
              <a:t>.</a:t>
            </a:r>
          </a:p>
        </p:txBody>
      </p:sp>
    </p:spTree>
    <p:extLst>
      <p:ext uri="{BB962C8B-B14F-4D97-AF65-F5344CB8AC3E}">
        <p14:creationId xmlns:p14="http://schemas.microsoft.com/office/powerpoint/2010/main" val="397597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5146-BF1A-AF49-5A3F-1EEE5015FFE4}"/>
              </a:ext>
            </a:extLst>
          </p:cNvPr>
          <p:cNvSpPr>
            <a:spLocks noGrp="1"/>
          </p:cNvSpPr>
          <p:nvPr>
            <p:ph type="title"/>
          </p:nvPr>
        </p:nvSpPr>
        <p:spPr/>
        <p:txBody>
          <a:bodyPr/>
          <a:lstStyle/>
          <a:p>
            <a:r>
              <a:rPr lang="en-US" dirty="0"/>
              <a:t>Shape function</a:t>
            </a:r>
          </a:p>
        </p:txBody>
      </p:sp>
      <p:sp>
        <p:nvSpPr>
          <p:cNvPr id="3" name="Content Placeholder 2">
            <a:extLst>
              <a:ext uri="{FF2B5EF4-FFF2-40B4-BE49-F238E27FC236}">
                <a16:creationId xmlns:a16="http://schemas.microsoft.com/office/drawing/2014/main" id="{F54113D0-EBC6-13DE-2B31-07741C8F7108}"/>
              </a:ext>
            </a:extLst>
          </p:cNvPr>
          <p:cNvSpPr>
            <a:spLocks noGrp="1"/>
          </p:cNvSpPr>
          <p:nvPr>
            <p:ph idx="1"/>
          </p:nvPr>
        </p:nvSpPr>
        <p:spPr/>
        <p:txBody>
          <a:bodyPr/>
          <a:lstStyle/>
          <a:p>
            <a:r>
              <a:rPr lang="en-US" dirty="0"/>
              <a:t>It contains 2650 rows and 43 columns.</a:t>
            </a:r>
          </a:p>
          <a:p>
            <a:r>
              <a:rPr lang="en-US" dirty="0"/>
              <a:t>It is the data of three files.</a:t>
            </a:r>
          </a:p>
        </p:txBody>
      </p:sp>
    </p:spTree>
    <p:extLst>
      <p:ext uri="{BB962C8B-B14F-4D97-AF65-F5344CB8AC3E}">
        <p14:creationId xmlns:p14="http://schemas.microsoft.com/office/powerpoint/2010/main" val="3749841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4A98-D8D3-2CA6-AA42-47C4C1130694}"/>
              </a:ext>
            </a:extLst>
          </p:cNvPr>
          <p:cNvSpPr>
            <a:spLocks noGrp="1"/>
          </p:cNvSpPr>
          <p:nvPr>
            <p:ph type="title"/>
          </p:nvPr>
        </p:nvSpPr>
        <p:spPr/>
        <p:txBody>
          <a:bodyPr/>
          <a:lstStyle/>
          <a:p>
            <a:r>
              <a:rPr lang="en-US" dirty="0"/>
              <a:t>EDA (Exploratory Data Analysis)</a:t>
            </a:r>
          </a:p>
        </p:txBody>
      </p:sp>
      <p:pic>
        <p:nvPicPr>
          <p:cNvPr id="5" name="Content Placeholder 4">
            <a:extLst>
              <a:ext uri="{FF2B5EF4-FFF2-40B4-BE49-F238E27FC236}">
                <a16:creationId xmlns:a16="http://schemas.microsoft.com/office/drawing/2014/main" id="{DC102733-4D84-5664-8BC2-AA683DD73B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5113" y="2557993"/>
            <a:ext cx="4423833" cy="3317875"/>
          </a:xfrm>
        </p:spPr>
      </p:pic>
      <p:sp>
        <p:nvSpPr>
          <p:cNvPr id="6" name="Content Placeholder 2">
            <a:extLst>
              <a:ext uri="{FF2B5EF4-FFF2-40B4-BE49-F238E27FC236}">
                <a16:creationId xmlns:a16="http://schemas.microsoft.com/office/drawing/2014/main" id="{65924475-0DED-5369-7ECE-9111D5CBE9A5}"/>
              </a:ext>
            </a:extLst>
          </p:cNvPr>
          <p:cNvSpPr txBox="1">
            <a:spLocks/>
          </p:cNvSpPr>
          <p:nvPr/>
        </p:nvSpPr>
        <p:spPr>
          <a:xfrm>
            <a:off x="1295401" y="2556932"/>
            <a:ext cx="5489712"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en-US" dirty="0"/>
              <a:t>In EDA, I have cleaned my data.</a:t>
            </a:r>
          </a:p>
          <a:p>
            <a:pPr algn="just"/>
            <a:r>
              <a:rPr lang="en-US" dirty="0"/>
              <a:t>It contained lots of Nan and missing data.</a:t>
            </a:r>
          </a:p>
          <a:p>
            <a:pPr algn="just"/>
            <a:r>
              <a:rPr lang="en-US" dirty="0"/>
              <a:t>I have removed some unwanted columns which contain 71% missing data.</a:t>
            </a:r>
          </a:p>
          <a:p>
            <a:pPr algn="just"/>
            <a:r>
              <a:rPr lang="en-US" dirty="0"/>
              <a:t>After that I removed blank rows that do not contain values with the help of “</a:t>
            </a:r>
            <a:r>
              <a:rPr lang="en-US" dirty="0" err="1"/>
              <a:t>Pair_plot</a:t>
            </a:r>
            <a:r>
              <a:rPr lang="en-US" dirty="0"/>
              <a:t>”.</a:t>
            </a:r>
          </a:p>
        </p:txBody>
      </p:sp>
    </p:spTree>
    <p:extLst>
      <p:ext uri="{BB962C8B-B14F-4D97-AF65-F5344CB8AC3E}">
        <p14:creationId xmlns:p14="http://schemas.microsoft.com/office/powerpoint/2010/main" val="239762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CD70-7665-DCB9-F842-48E24A161A85}"/>
              </a:ext>
            </a:extLst>
          </p:cNvPr>
          <p:cNvSpPr>
            <a:spLocks noGrp="1"/>
          </p:cNvSpPr>
          <p:nvPr>
            <p:ph type="title"/>
          </p:nvPr>
        </p:nvSpPr>
        <p:spPr/>
        <p:txBody>
          <a:bodyPr/>
          <a:lstStyle/>
          <a:p>
            <a:r>
              <a:rPr lang="en-US" dirty="0"/>
              <a:t>Exploring Features of Data</a:t>
            </a:r>
          </a:p>
        </p:txBody>
      </p:sp>
      <p:sp>
        <p:nvSpPr>
          <p:cNvPr id="3" name="Content Placeholder 2">
            <a:extLst>
              <a:ext uri="{FF2B5EF4-FFF2-40B4-BE49-F238E27FC236}">
                <a16:creationId xmlns:a16="http://schemas.microsoft.com/office/drawing/2014/main" id="{8FE4BAC6-CAA9-C72F-38DA-6DD4C8D1D930}"/>
              </a:ext>
            </a:extLst>
          </p:cNvPr>
          <p:cNvSpPr>
            <a:spLocks noGrp="1"/>
          </p:cNvSpPr>
          <p:nvPr>
            <p:ph idx="1"/>
          </p:nvPr>
        </p:nvSpPr>
        <p:spPr>
          <a:xfrm>
            <a:off x="1295400" y="2556932"/>
            <a:ext cx="6155635" cy="3318936"/>
          </a:xfrm>
        </p:spPr>
        <p:txBody>
          <a:bodyPr/>
          <a:lstStyle/>
          <a:p>
            <a:pPr algn="just"/>
            <a:r>
              <a:rPr lang="en-US" dirty="0"/>
              <a:t>In this I have analyzed some columns like weekday, personalized, weekend, and timer.</a:t>
            </a:r>
          </a:p>
          <a:p>
            <a:pPr algn="just"/>
            <a:r>
              <a:rPr lang="en-US" dirty="0"/>
              <a:t>Personalized email, discounted email, and price contain email got less CTA.</a:t>
            </a:r>
          </a:p>
          <a:p>
            <a:pPr algn="just"/>
            <a:r>
              <a:rPr lang="en-US" dirty="0"/>
              <a:t>But with this I came to the conclusion part which is that the CTA (Click To Action) of people is very less.</a:t>
            </a:r>
          </a:p>
        </p:txBody>
      </p:sp>
      <p:pic>
        <p:nvPicPr>
          <p:cNvPr id="5" name="Picture 4">
            <a:extLst>
              <a:ext uri="{FF2B5EF4-FFF2-40B4-BE49-F238E27FC236}">
                <a16:creationId xmlns:a16="http://schemas.microsoft.com/office/drawing/2014/main" id="{109130EC-F106-F56F-8971-8465E5760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1852" y="2649330"/>
            <a:ext cx="3134139" cy="3134139"/>
          </a:xfrm>
          <a:prstGeom prst="rect">
            <a:avLst/>
          </a:prstGeom>
        </p:spPr>
      </p:pic>
    </p:spTree>
    <p:extLst>
      <p:ext uri="{BB962C8B-B14F-4D97-AF65-F5344CB8AC3E}">
        <p14:creationId xmlns:p14="http://schemas.microsoft.com/office/powerpoint/2010/main" val="224212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6283-79FA-4480-D97D-5D6A7B948365}"/>
              </a:ext>
            </a:extLst>
          </p:cNvPr>
          <p:cNvSpPr>
            <a:spLocks noGrp="1"/>
          </p:cNvSpPr>
          <p:nvPr>
            <p:ph type="title"/>
          </p:nvPr>
        </p:nvSpPr>
        <p:spPr/>
        <p:txBody>
          <a:bodyPr/>
          <a:lstStyle/>
          <a:p>
            <a:r>
              <a:rPr lang="en-US" dirty="0"/>
              <a:t>Skewness</a:t>
            </a:r>
          </a:p>
        </p:txBody>
      </p:sp>
      <p:sp>
        <p:nvSpPr>
          <p:cNvPr id="3" name="Content Placeholder 2">
            <a:extLst>
              <a:ext uri="{FF2B5EF4-FFF2-40B4-BE49-F238E27FC236}">
                <a16:creationId xmlns:a16="http://schemas.microsoft.com/office/drawing/2014/main" id="{11608BB0-672F-CA42-5550-EBAADB9A890D}"/>
              </a:ext>
            </a:extLst>
          </p:cNvPr>
          <p:cNvSpPr>
            <a:spLocks noGrp="1"/>
          </p:cNvSpPr>
          <p:nvPr>
            <p:ph idx="1"/>
          </p:nvPr>
        </p:nvSpPr>
        <p:spPr/>
        <p:txBody>
          <a:bodyPr/>
          <a:lstStyle/>
          <a:p>
            <a:r>
              <a:rPr lang="en-US" dirty="0"/>
              <a:t>In all the columns I have observed all the data skewed.</a:t>
            </a:r>
          </a:p>
          <a:p>
            <a:r>
              <a:rPr lang="en-US" dirty="0"/>
              <a:t>The reason for skewed data is “Outliers”</a:t>
            </a:r>
          </a:p>
          <a:p>
            <a:r>
              <a:rPr lang="en-US" dirty="0"/>
              <a:t>No data is normally distributed</a:t>
            </a:r>
          </a:p>
          <a:p>
            <a:endParaRPr lang="en-US" dirty="0"/>
          </a:p>
        </p:txBody>
      </p:sp>
    </p:spTree>
    <p:extLst>
      <p:ext uri="{BB962C8B-B14F-4D97-AF65-F5344CB8AC3E}">
        <p14:creationId xmlns:p14="http://schemas.microsoft.com/office/powerpoint/2010/main" val="195854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BEE9-325F-C3FE-B7CE-6F90F2D584AC}"/>
              </a:ext>
            </a:extLst>
          </p:cNvPr>
          <p:cNvSpPr>
            <a:spLocks noGrp="1"/>
          </p:cNvSpPr>
          <p:nvPr>
            <p:ph type="title"/>
          </p:nvPr>
        </p:nvSpPr>
        <p:spPr/>
        <p:txBody>
          <a:bodyPr/>
          <a:lstStyle/>
          <a:p>
            <a:r>
              <a:rPr lang="en-US" dirty="0"/>
              <a:t>Target Variable</a:t>
            </a:r>
          </a:p>
        </p:txBody>
      </p:sp>
      <p:pic>
        <p:nvPicPr>
          <p:cNvPr id="5" name="Picture 4">
            <a:extLst>
              <a:ext uri="{FF2B5EF4-FFF2-40B4-BE49-F238E27FC236}">
                <a16:creationId xmlns:a16="http://schemas.microsoft.com/office/drawing/2014/main" id="{72C864F9-1966-01C4-B853-1F360C8B7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9166" y="2637183"/>
            <a:ext cx="5797498" cy="3488305"/>
          </a:xfrm>
          <a:prstGeom prst="rect">
            <a:avLst/>
          </a:prstGeom>
        </p:spPr>
      </p:pic>
      <p:sp>
        <p:nvSpPr>
          <p:cNvPr id="6" name="Content Placeholder 2">
            <a:extLst>
              <a:ext uri="{FF2B5EF4-FFF2-40B4-BE49-F238E27FC236}">
                <a16:creationId xmlns:a16="http://schemas.microsoft.com/office/drawing/2014/main" id="{06B8580E-A617-ECA8-7B71-28F3470F97B2}"/>
              </a:ext>
            </a:extLst>
          </p:cNvPr>
          <p:cNvSpPr>
            <a:spLocks noGrp="1"/>
          </p:cNvSpPr>
          <p:nvPr>
            <p:ph idx="1"/>
          </p:nvPr>
        </p:nvSpPr>
        <p:spPr>
          <a:xfrm>
            <a:off x="1295403" y="2721867"/>
            <a:ext cx="4509050" cy="3318936"/>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Helvetica Neue"/>
              </a:rPr>
              <a:t>click rate from 0 to 0.2 and 0.2 to 0.8.</a:t>
            </a:r>
          </a:p>
          <a:p>
            <a:pPr algn="just">
              <a:buFont typeface="Arial" panose="020B0604020202020204" pitchFamily="34" charset="0"/>
              <a:buChar char="•"/>
            </a:pPr>
            <a:r>
              <a:rPr lang="en-US" b="0" i="0" dirty="0">
                <a:solidFill>
                  <a:srgbClr val="000000"/>
                </a:solidFill>
                <a:effectLst/>
                <a:latin typeface="Helvetica Neue"/>
              </a:rPr>
              <a:t>click rate of 0 is very high.</a:t>
            </a:r>
          </a:p>
          <a:p>
            <a:pPr algn="just">
              <a:buFont typeface="Arial" panose="020B0604020202020204" pitchFamily="34" charset="0"/>
              <a:buChar char="•"/>
            </a:pPr>
            <a:r>
              <a:rPr lang="en-US" b="0" i="0" dirty="0">
                <a:solidFill>
                  <a:srgbClr val="000000"/>
                </a:solidFill>
                <a:effectLst/>
                <a:latin typeface="Helvetica Neue"/>
              </a:rPr>
              <a:t>on 0.1 and 0.2 people have clicked but the relative frequency is very less</a:t>
            </a:r>
          </a:p>
          <a:p>
            <a:pPr algn="just">
              <a:buFont typeface="Arial" panose="020B0604020202020204" pitchFamily="34" charset="0"/>
              <a:buChar char="•"/>
            </a:pPr>
            <a:r>
              <a:rPr lang="en-US" b="0" i="0" dirty="0">
                <a:solidFill>
                  <a:srgbClr val="000000"/>
                </a:solidFill>
                <a:effectLst/>
                <a:latin typeface="Helvetica Neue"/>
              </a:rPr>
              <a:t>“we need to focus on the exact demand of the people. we need to target the exact customer"</a:t>
            </a:r>
          </a:p>
          <a:p>
            <a:pPr algn="just"/>
            <a:endParaRPr lang="en-US" dirty="0"/>
          </a:p>
        </p:txBody>
      </p:sp>
    </p:spTree>
    <p:extLst>
      <p:ext uri="{BB962C8B-B14F-4D97-AF65-F5344CB8AC3E}">
        <p14:creationId xmlns:p14="http://schemas.microsoft.com/office/powerpoint/2010/main" val="4110671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306F7-5F86-5BBE-2AE3-63BE7DB03BDA}"/>
              </a:ext>
            </a:extLst>
          </p:cNvPr>
          <p:cNvSpPr>
            <a:spLocks noGrp="1"/>
          </p:cNvSpPr>
          <p:nvPr>
            <p:ph type="title"/>
          </p:nvPr>
        </p:nvSpPr>
        <p:spPr/>
        <p:txBody>
          <a:bodyPr/>
          <a:lstStyle/>
          <a:p>
            <a:r>
              <a:rPr lang="en-US" dirty="0"/>
              <a:t>Correlation Part</a:t>
            </a:r>
          </a:p>
        </p:txBody>
      </p:sp>
      <p:sp>
        <p:nvSpPr>
          <p:cNvPr id="9" name="Title 1">
            <a:extLst>
              <a:ext uri="{FF2B5EF4-FFF2-40B4-BE49-F238E27FC236}">
                <a16:creationId xmlns:a16="http://schemas.microsoft.com/office/drawing/2014/main" id="{B227A827-DA95-750B-ED5F-E9EE2FE50D89}"/>
              </a:ext>
            </a:extLst>
          </p:cNvPr>
          <p:cNvSpPr txBox="1">
            <a:spLocks/>
          </p:cNvSpPr>
          <p:nvPr/>
        </p:nvSpPr>
        <p:spPr>
          <a:xfrm>
            <a:off x="1626705" y="3268135"/>
            <a:ext cx="3144078" cy="1515900"/>
          </a:xfrm>
          <a:prstGeom prst="rect">
            <a:avLst/>
          </a:prstGeom>
          <a:effectLst/>
        </p:spPr>
        <p:txBody>
          <a:bodyPr vert="horz" lIns="91440" tIns="45720" rIns="91440" bIns="45720" rtlCol="0" anchor="ctr">
            <a:normAutofit fontScale="9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t>(</a:t>
            </a:r>
            <a:r>
              <a:rPr lang="en-US" b="1" dirty="0" err="1"/>
              <a:t>i</a:t>
            </a:r>
            <a:r>
              <a:rPr lang="en-US" b="1" dirty="0"/>
              <a:t>) Pearson</a:t>
            </a:r>
            <a:br>
              <a:rPr lang="en-US" b="1" dirty="0"/>
            </a:br>
            <a:r>
              <a:rPr lang="en-US" b="1" dirty="0"/>
              <a:t>(ii) Spearman</a:t>
            </a:r>
          </a:p>
        </p:txBody>
      </p:sp>
    </p:spTree>
    <p:extLst>
      <p:ext uri="{BB962C8B-B14F-4D97-AF65-F5344CB8AC3E}">
        <p14:creationId xmlns:p14="http://schemas.microsoft.com/office/powerpoint/2010/main" val="249234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67D0-25D6-89C9-6983-57742F9331D9}"/>
              </a:ext>
            </a:extLst>
          </p:cNvPr>
          <p:cNvSpPr>
            <a:spLocks noGrp="1"/>
          </p:cNvSpPr>
          <p:nvPr>
            <p:ph type="title"/>
          </p:nvPr>
        </p:nvSpPr>
        <p:spPr>
          <a:xfrm>
            <a:off x="1295402" y="597819"/>
            <a:ext cx="9601196" cy="753903"/>
          </a:xfrm>
        </p:spPr>
        <p:txBody>
          <a:bodyPr>
            <a:normAutofit fontScale="90000"/>
          </a:bodyPr>
          <a:lstStyle/>
          <a:p>
            <a:r>
              <a:rPr lang="en-US" dirty="0"/>
              <a:t>Pearson Correlation</a:t>
            </a:r>
          </a:p>
        </p:txBody>
      </p:sp>
      <p:pic>
        <p:nvPicPr>
          <p:cNvPr id="7" name="Picture 6">
            <a:extLst>
              <a:ext uri="{FF2B5EF4-FFF2-40B4-BE49-F238E27FC236}">
                <a16:creationId xmlns:a16="http://schemas.microsoft.com/office/drawing/2014/main" id="{B8E911A7-61DA-C416-86B6-38CC7B2D1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887" y="1550001"/>
            <a:ext cx="10482469" cy="4600650"/>
          </a:xfrm>
          <a:prstGeom prst="rect">
            <a:avLst/>
          </a:prstGeom>
        </p:spPr>
      </p:pic>
    </p:spTree>
    <p:extLst>
      <p:ext uri="{BB962C8B-B14F-4D97-AF65-F5344CB8AC3E}">
        <p14:creationId xmlns:p14="http://schemas.microsoft.com/office/powerpoint/2010/main" val="22813359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TotalTime>
  <Words>365</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Helvetica Neue</vt:lpstr>
      <vt:lpstr>Organic</vt:lpstr>
      <vt:lpstr>Email</vt:lpstr>
      <vt:lpstr>Test, Train, Sample submission data_set</vt:lpstr>
      <vt:lpstr>Shape function</vt:lpstr>
      <vt:lpstr>EDA (Exploratory Data Analysis)</vt:lpstr>
      <vt:lpstr>Exploring Features of Data</vt:lpstr>
      <vt:lpstr>Skewness</vt:lpstr>
      <vt:lpstr>Target Variable</vt:lpstr>
      <vt:lpstr>Correlation Part</vt:lpstr>
      <vt:lpstr>Pearson Correlation</vt:lpstr>
      <vt:lpstr>Spearman Correlation</vt:lpstr>
      <vt:lpstr>Analysis Part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dc:title>
  <dc:creator>abhishek bhambak</dc:creator>
  <cp:lastModifiedBy>abhishek bhambak</cp:lastModifiedBy>
  <cp:revision>1</cp:revision>
  <dcterms:created xsi:type="dcterms:W3CDTF">2022-08-07T14:24:00Z</dcterms:created>
  <dcterms:modified xsi:type="dcterms:W3CDTF">2022-08-07T15:46:51Z</dcterms:modified>
</cp:coreProperties>
</file>