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9" r:id="rId4"/>
    <p:sldId id="258" r:id="rId5"/>
    <p:sldId id="263" r:id="rId6"/>
    <p:sldId id="264" r:id="rId7"/>
    <p:sldId id="266" r:id="rId8"/>
    <p:sldId id="265" r:id="rId9"/>
    <p:sldId id="260" r:id="rId10"/>
    <p:sldId id="272" r:id="rId11"/>
    <p:sldId id="261"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bhambak" initials="ab" lastIdx="1" clrIdx="0">
    <p:extLst>
      <p:ext uri="{19B8F6BF-5375-455C-9EA6-DF929625EA0E}">
        <p15:presenceInfo xmlns:p15="http://schemas.microsoft.com/office/powerpoint/2012/main" userId="bfe221cac2d2a6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94593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201684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56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96404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0182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99274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3918767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375212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208960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5F252-B564-44D8-9CB2-E079865417B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24241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5F252-B564-44D8-9CB2-E079865417BB}"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238816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5F252-B564-44D8-9CB2-E079865417BB}"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386665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5F252-B564-44D8-9CB2-E079865417BB}"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113983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5F252-B564-44D8-9CB2-E079865417BB}"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31599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5F252-B564-44D8-9CB2-E079865417BB}"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277638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5F252-B564-44D8-9CB2-E079865417BB}"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9DC51-67A2-4DBE-B6A6-D681C967D865}" type="slidenum">
              <a:rPr lang="en-US" smtClean="0"/>
              <a:t>‹#›</a:t>
            </a:fld>
            <a:endParaRPr lang="en-US"/>
          </a:p>
        </p:txBody>
      </p:sp>
    </p:spTree>
    <p:extLst>
      <p:ext uri="{BB962C8B-B14F-4D97-AF65-F5344CB8AC3E}">
        <p14:creationId xmlns:p14="http://schemas.microsoft.com/office/powerpoint/2010/main" val="55871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75F252-B564-44D8-9CB2-E079865417BB}" type="datetimeFigureOut">
              <a:rPr lang="en-US" smtClean="0"/>
              <a:t>3/11/2022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3A9DC51-67A2-4DBE-B6A6-D681C967D865}" type="slidenum">
              <a:rPr lang="en-US" smtClean="0"/>
              <a:t>‹#›</a:t>
            </a:fld>
            <a:endParaRPr lang="en-US"/>
          </a:p>
        </p:txBody>
      </p:sp>
    </p:spTree>
    <p:extLst>
      <p:ext uri="{BB962C8B-B14F-4D97-AF65-F5344CB8AC3E}">
        <p14:creationId xmlns:p14="http://schemas.microsoft.com/office/powerpoint/2010/main" val="284634604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4EF86E-27DD-4EEA-A65E-C79F1F92A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274" y="0"/>
            <a:ext cx="7705725" cy="685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a:extLst>
              <a:ext uri="{FF2B5EF4-FFF2-40B4-BE49-F238E27FC236}">
                <a16:creationId xmlns:a16="http://schemas.microsoft.com/office/drawing/2014/main" id="{78CAC6A2-89B5-48D2-9630-FF0F72FB88D3}"/>
              </a:ext>
            </a:extLst>
          </p:cNvPr>
          <p:cNvSpPr txBox="1"/>
          <p:nvPr/>
        </p:nvSpPr>
        <p:spPr>
          <a:xfrm>
            <a:off x="419100" y="2190750"/>
            <a:ext cx="4067174" cy="2246769"/>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2800" dirty="0">
                <a:ln w="0"/>
                <a:solidFill>
                  <a:schemeClr val="accent1"/>
                </a:solidFill>
                <a:effectLst>
                  <a:outerShdw blurRad="38100" dist="25400" dir="5400000" algn="ctr" rotWithShape="0">
                    <a:srgbClr val="6E747A">
                      <a:alpha val="43000"/>
                    </a:srgbClr>
                  </a:outerShdw>
                </a:effectLst>
              </a:rPr>
              <a:t>Bank plays a vital role in this era, in this we invest, save, or deposit some amount of money and do transaction also.</a:t>
            </a:r>
          </a:p>
        </p:txBody>
      </p:sp>
    </p:spTree>
    <p:extLst>
      <p:ext uri="{BB962C8B-B14F-4D97-AF65-F5344CB8AC3E}">
        <p14:creationId xmlns:p14="http://schemas.microsoft.com/office/powerpoint/2010/main" val="239444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FB5D-FED7-4D7D-8061-DA6975CC2EAA}"/>
              </a:ext>
            </a:extLst>
          </p:cNvPr>
          <p:cNvSpPr>
            <a:spLocks noGrp="1"/>
          </p:cNvSpPr>
          <p:nvPr>
            <p:ph type="title"/>
          </p:nvPr>
        </p:nvSpPr>
        <p:spPr>
          <a:xfrm>
            <a:off x="3449320" y="720725"/>
            <a:ext cx="5643880" cy="1325563"/>
          </a:xfrm>
        </p:spPr>
        <p:txBody>
          <a:bodyPr/>
          <a:lstStyle/>
          <a:p>
            <a:r>
              <a:rPr lang="en-US" u="sng" dirty="0"/>
              <a:t>HEAD OF THE TABLE</a:t>
            </a:r>
          </a:p>
        </p:txBody>
      </p:sp>
      <p:pic>
        <p:nvPicPr>
          <p:cNvPr id="4" name="Picture 3">
            <a:extLst>
              <a:ext uri="{FF2B5EF4-FFF2-40B4-BE49-F238E27FC236}">
                <a16:creationId xmlns:a16="http://schemas.microsoft.com/office/drawing/2014/main" id="{140EF7B8-4258-4758-B22F-FAAFA746A058}"/>
              </a:ext>
            </a:extLst>
          </p:cNvPr>
          <p:cNvPicPr>
            <a:picLocks noChangeAspect="1"/>
          </p:cNvPicPr>
          <p:nvPr/>
        </p:nvPicPr>
        <p:blipFill>
          <a:blip r:embed="rId2"/>
          <a:stretch>
            <a:fillRect/>
          </a:stretch>
        </p:blipFill>
        <p:spPr>
          <a:xfrm>
            <a:off x="0" y="2326119"/>
            <a:ext cx="12192000" cy="2205761"/>
          </a:xfrm>
          <a:prstGeom prst="rect">
            <a:avLst/>
          </a:prstGeom>
        </p:spPr>
      </p:pic>
    </p:spTree>
    <p:extLst>
      <p:ext uri="{BB962C8B-B14F-4D97-AF65-F5344CB8AC3E}">
        <p14:creationId xmlns:p14="http://schemas.microsoft.com/office/powerpoint/2010/main" val="365138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8433D5A5-1464-4525-9485-D8BB912C1EB8}"/>
              </a:ext>
            </a:extLst>
          </p:cNvPr>
          <p:cNvGraphicFramePr>
            <a:graphicFrameLocks noGrp="1"/>
          </p:cNvGraphicFramePr>
          <p:nvPr>
            <p:extLst>
              <p:ext uri="{D42A27DB-BD31-4B8C-83A1-F6EECF244321}">
                <p14:modId xmlns:p14="http://schemas.microsoft.com/office/powerpoint/2010/main" val="794145490"/>
              </p:ext>
            </p:extLst>
          </p:nvPr>
        </p:nvGraphicFramePr>
        <p:xfrm>
          <a:off x="548640" y="284480"/>
          <a:ext cx="5039360" cy="6573520"/>
        </p:xfrm>
        <a:graphic>
          <a:graphicData uri="http://schemas.openxmlformats.org/drawingml/2006/table">
            <a:tbl>
              <a:tblPr firstRow="1" bandRow="1">
                <a:tableStyleId>{5C22544A-7EE6-4342-B048-85BDC9FD1C3A}</a:tableStyleId>
              </a:tblPr>
              <a:tblGrid>
                <a:gridCol w="5039360">
                  <a:extLst>
                    <a:ext uri="{9D8B030D-6E8A-4147-A177-3AD203B41FA5}">
                      <a16:colId xmlns:a16="http://schemas.microsoft.com/office/drawing/2014/main" val="697679074"/>
                    </a:ext>
                  </a:extLst>
                </a:gridCol>
              </a:tblGrid>
              <a:tr h="416560">
                <a:tc>
                  <a:txBody>
                    <a:bodyPr/>
                    <a:lstStyle/>
                    <a:p>
                      <a:r>
                        <a:rPr lang="en-US" dirty="0"/>
                        <a:t>                              </a:t>
                      </a:r>
                      <a:r>
                        <a:rPr lang="en-US" sz="2800" dirty="0"/>
                        <a:t>EDA</a:t>
                      </a:r>
                    </a:p>
                  </a:txBody>
                  <a:tcPr/>
                </a:tc>
                <a:extLst>
                  <a:ext uri="{0D108BD9-81ED-4DB2-BD59-A6C34878D82A}">
                    <a16:rowId xmlns:a16="http://schemas.microsoft.com/office/drawing/2014/main" val="3220347641"/>
                  </a:ext>
                </a:extLst>
              </a:tr>
              <a:tr h="416560">
                <a:tc>
                  <a:txBody>
                    <a:bodyPr/>
                    <a:lstStyle/>
                    <a:p>
                      <a:pPr marL="285750" indent="-285750">
                        <a:buFont typeface="Arial" panose="020B0604020202020204" pitchFamily="34" charset="0"/>
                        <a:buChar char="•"/>
                      </a:pPr>
                      <a:r>
                        <a:rPr lang="en-US" dirty="0"/>
                        <a:t>Head</a:t>
                      </a:r>
                    </a:p>
                  </a:txBody>
                  <a:tcPr/>
                </a:tc>
                <a:extLst>
                  <a:ext uri="{0D108BD9-81ED-4DB2-BD59-A6C34878D82A}">
                    <a16:rowId xmlns:a16="http://schemas.microsoft.com/office/drawing/2014/main" val="2637798753"/>
                  </a:ext>
                </a:extLst>
              </a:tr>
              <a:tr h="416560">
                <a:tc>
                  <a:txBody>
                    <a:bodyPr/>
                    <a:lstStyle/>
                    <a:p>
                      <a:pPr marL="285750" indent="-285750">
                        <a:buFont typeface="Arial" panose="020B0604020202020204" pitchFamily="34" charset="0"/>
                        <a:buChar char="•"/>
                      </a:pPr>
                      <a:r>
                        <a:rPr lang="en-US" dirty="0"/>
                        <a:t>Tail</a:t>
                      </a:r>
                    </a:p>
                  </a:txBody>
                  <a:tcPr/>
                </a:tc>
                <a:extLst>
                  <a:ext uri="{0D108BD9-81ED-4DB2-BD59-A6C34878D82A}">
                    <a16:rowId xmlns:a16="http://schemas.microsoft.com/office/drawing/2014/main" val="3990646080"/>
                  </a:ext>
                </a:extLst>
              </a:tr>
              <a:tr h="416560">
                <a:tc>
                  <a:txBody>
                    <a:bodyPr/>
                    <a:lstStyle/>
                    <a:p>
                      <a:pPr marL="285750" indent="-285750">
                        <a:buFont typeface="Arial" panose="020B0604020202020204" pitchFamily="34" charset="0"/>
                        <a:buChar char="•"/>
                      </a:pPr>
                      <a:r>
                        <a:rPr lang="en-US" dirty="0"/>
                        <a:t>Shape</a:t>
                      </a:r>
                    </a:p>
                  </a:txBody>
                  <a:tcPr/>
                </a:tc>
                <a:extLst>
                  <a:ext uri="{0D108BD9-81ED-4DB2-BD59-A6C34878D82A}">
                    <a16:rowId xmlns:a16="http://schemas.microsoft.com/office/drawing/2014/main" val="773087474"/>
                  </a:ext>
                </a:extLst>
              </a:tr>
              <a:tr h="416560">
                <a:tc>
                  <a:txBody>
                    <a:bodyPr/>
                    <a:lstStyle/>
                    <a:p>
                      <a:pPr marL="285750" indent="-285750">
                        <a:buFont typeface="Arial" panose="020B0604020202020204" pitchFamily="34" charset="0"/>
                        <a:buChar char="•"/>
                      </a:pPr>
                      <a:r>
                        <a:rPr lang="en-US" dirty="0"/>
                        <a:t>Null value</a:t>
                      </a:r>
                    </a:p>
                  </a:txBody>
                  <a:tcPr/>
                </a:tc>
                <a:extLst>
                  <a:ext uri="{0D108BD9-81ED-4DB2-BD59-A6C34878D82A}">
                    <a16:rowId xmlns:a16="http://schemas.microsoft.com/office/drawing/2014/main" val="3910350914"/>
                  </a:ext>
                </a:extLst>
              </a:tr>
              <a:tr h="416560">
                <a:tc>
                  <a:txBody>
                    <a:bodyPr/>
                    <a:lstStyle/>
                    <a:p>
                      <a:pPr marL="285750" indent="-285750">
                        <a:buFont typeface="Arial" panose="020B0604020202020204" pitchFamily="34" charset="0"/>
                        <a:buChar char="•"/>
                      </a:pPr>
                      <a:r>
                        <a:rPr lang="en-US" dirty="0"/>
                        <a:t>Unique value</a:t>
                      </a:r>
                    </a:p>
                  </a:txBody>
                  <a:tcPr/>
                </a:tc>
                <a:extLst>
                  <a:ext uri="{0D108BD9-81ED-4DB2-BD59-A6C34878D82A}">
                    <a16:rowId xmlns:a16="http://schemas.microsoft.com/office/drawing/2014/main" val="3952730211"/>
                  </a:ext>
                </a:extLst>
              </a:tr>
              <a:tr h="416560">
                <a:tc>
                  <a:txBody>
                    <a:bodyPr/>
                    <a:lstStyle/>
                    <a:p>
                      <a:pPr marL="285750" indent="-285750">
                        <a:buFont typeface="Arial" panose="020B0604020202020204" pitchFamily="34" charset="0"/>
                        <a:buChar char="•"/>
                      </a:pPr>
                      <a:r>
                        <a:rPr lang="en-US" dirty="0"/>
                        <a:t>Info function</a:t>
                      </a:r>
                    </a:p>
                  </a:txBody>
                  <a:tcPr/>
                </a:tc>
                <a:extLst>
                  <a:ext uri="{0D108BD9-81ED-4DB2-BD59-A6C34878D82A}">
                    <a16:rowId xmlns:a16="http://schemas.microsoft.com/office/drawing/2014/main" val="1639665877"/>
                  </a:ext>
                </a:extLst>
              </a:tr>
              <a:tr h="416560">
                <a:tc>
                  <a:txBody>
                    <a:bodyPr/>
                    <a:lstStyle/>
                    <a:p>
                      <a:pPr marL="285750" indent="-285750">
                        <a:buFont typeface="Arial" panose="020B0604020202020204" pitchFamily="34" charset="0"/>
                        <a:buChar char="•"/>
                      </a:pPr>
                      <a:r>
                        <a:rPr lang="en-US" dirty="0"/>
                        <a:t>Changed “unknown” values in Nan</a:t>
                      </a:r>
                    </a:p>
                  </a:txBody>
                  <a:tcPr/>
                </a:tc>
                <a:extLst>
                  <a:ext uri="{0D108BD9-81ED-4DB2-BD59-A6C34878D82A}">
                    <a16:rowId xmlns:a16="http://schemas.microsoft.com/office/drawing/2014/main" val="3496962552"/>
                  </a:ext>
                </a:extLst>
              </a:tr>
              <a:tr h="416560">
                <a:tc>
                  <a:txBody>
                    <a:bodyPr/>
                    <a:lstStyle/>
                    <a:p>
                      <a:pPr marL="285750" indent="-285750">
                        <a:buFont typeface="Arial" panose="020B0604020202020204" pitchFamily="34" charset="0"/>
                        <a:buChar char="•"/>
                      </a:pPr>
                      <a:r>
                        <a:rPr lang="en-US" dirty="0"/>
                        <a:t>Changing column </a:t>
                      </a:r>
                      <a:r>
                        <a:rPr lang="en-US" dirty="0" err="1"/>
                        <a:t>Dtype</a:t>
                      </a:r>
                      <a:endParaRPr lang="en-US" dirty="0"/>
                    </a:p>
                  </a:txBody>
                  <a:tcPr/>
                </a:tc>
                <a:extLst>
                  <a:ext uri="{0D108BD9-81ED-4DB2-BD59-A6C34878D82A}">
                    <a16:rowId xmlns:a16="http://schemas.microsoft.com/office/drawing/2014/main" val="4006708862"/>
                  </a:ext>
                </a:extLst>
              </a:tr>
              <a:tr h="416560">
                <a:tc>
                  <a:txBody>
                    <a:bodyPr/>
                    <a:lstStyle/>
                    <a:p>
                      <a:pPr marL="285750" indent="-285750">
                        <a:buFont typeface="Arial" panose="020B0604020202020204" pitchFamily="34" charset="0"/>
                        <a:buChar char="•"/>
                      </a:pPr>
                      <a:r>
                        <a:rPr lang="en-US" dirty="0"/>
                        <a:t>Summary</a:t>
                      </a:r>
                    </a:p>
                  </a:txBody>
                  <a:tcPr/>
                </a:tc>
                <a:extLst>
                  <a:ext uri="{0D108BD9-81ED-4DB2-BD59-A6C34878D82A}">
                    <a16:rowId xmlns:a16="http://schemas.microsoft.com/office/drawing/2014/main" val="1538848166"/>
                  </a:ext>
                </a:extLst>
              </a:tr>
              <a:tr h="416560">
                <a:tc>
                  <a:txBody>
                    <a:bodyPr/>
                    <a:lstStyle/>
                    <a:p>
                      <a:pPr marL="285750" indent="-285750">
                        <a:buFont typeface="Arial" panose="020B0604020202020204" pitchFamily="34" charset="0"/>
                        <a:buChar char="•"/>
                      </a:pPr>
                      <a:r>
                        <a:rPr lang="en-US" dirty="0"/>
                        <a:t>Statistics of missing value</a:t>
                      </a:r>
                    </a:p>
                  </a:txBody>
                  <a:tcPr/>
                </a:tc>
                <a:extLst>
                  <a:ext uri="{0D108BD9-81ED-4DB2-BD59-A6C34878D82A}">
                    <a16:rowId xmlns:a16="http://schemas.microsoft.com/office/drawing/2014/main" val="79200312"/>
                  </a:ext>
                </a:extLst>
              </a:tr>
              <a:tr h="416560">
                <a:tc>
                  <a:txBody>
                    <a:bodyPr/>
                    <a:lstStyle/>
                    <a:p>
                      <a:pPr marL="285750" indent="-285750">
                        <a:buFont typeface="Arial" panose="020B0604020202020204" pitchFamily="34" charset="0"/>
                        <a:buChar char="•"/>
                      </a:pPr>
                      <a:r>
                        <a:rPr lang="en-US" dirty="0"/>
                        <a:t>Checking patterns of null values</a:t>
                      </a:r>
                    </a:p>
                  </a:txBody>
                  <a:tcPr/>
                </a:tc>
                <a:extLst>
                  <a:ext uri="{0D108BD9-81ED-4DB2-BD59-A6C34878D82A}">
                    <a16:rowId xmlns:a16="http://schemas.microsoft.com/office/drawing/2014/main" val="4214793644"/>
                  </a:ext>
                </a:extLst>
              </a:tr>
              <a:tr h="416560">
                <a:tc>
                  <a:txBody>
                    <a:bodyPr/>
                    <a:lstStyle/>
                    <a:p>
                      <a:pPr marL="285750" indent="-285750">
                        <a:buFont typeface="Arial" panose="020B0604020202020204" pitchFamily="34" charset="0"/>
                        <a:buChar char="•"/>
                      </a:pPr>
                      <a:r>
                        <a:rPr lang="en-US" dirty="0"/>
                        <a:t>Heat map (checking </a:t>
                      </a:r>
                      <a:r>
                        <a:rPr lang="en-US" dirty="0" err="1"/>
                        <a:t>coorelation</a:t>
                      </a:r>
                      <a:r>
                        <a:rPr lang="en-US" dirty="0"/>
                        <a:t> of null value)</a:t>
                      </a:r>
                    </a:p>
                  </a:txBody>
                  <a:tcPr/>
                </a:tc>
                <a:extLst>
                  <a:ext uri="{0D108BD9-81ED-4DB2-BD59-A6C34878D82A}">
                    <a16:rowId xmlns:a16="http://schemas.microsoft.com/office/drawing/2014/main" val="1513165958"/>
                  </a:ext>
                </a:extLst>
              </a:tr>
              <a:tr h="416560">
                <a:tc>
                  <a:txBody>
                    <a:bodyPr/>
                    <a:lstStyle/>
                    <a:p>
                      <a:pPr marL="285750" indent="-285750">
                        <a:buFont typeface="Arial" panose="020B0604020202020204" pitchFamily="34" charset="0"/>
                        <a:buChar char="•"/>
                      </a:pPr>
                      <a:r>
                        <a:rPr lang="en-US" dirty="0"/>
                        <a:t>Pair plot (checking numerical value)</a:t>
                      </a:r>
                    </a:p>
                  </a:txBody>
                  <a:tcPr/>
                </a:tc>
                <a:extLst>
                  <a:ext uri="{0D108BD9-81ED-4DB2-BD59-A6C34878D82A}">
                    <a16:rowId xmlns:a16="http://schemas.microsoft.com/office/drawing/2014/main" val="3641427233"/>
                  </a:ext>
                </a:extLst>
              </a:tr>
              <a:tr h="416560">
                <a:tc>
                  <a:txBody>
                    <a:bodyPr/>
                    <a:lstStyle/>
                    <a:p>
                      <a:pPr marL="285750" indent="-285750">
                        <a:buFont typeface="Arial" panose="020B0604020202020204" pitchFamily="34" charset="0"/>
                        <a:buChar char="•"/>
                      </a:pPr>
                      <a:r>
                        <a:rPr lang="en-US" dirty="0"/>
                        <a:t>Skewness</a:t>
                      </a:r>
                    </a:p>
                  </a:txBody>
                  <a:tcPr/>
                </a:tc>
                <a:extLst>
                  <a:ext uri="{0D108BD9-81ED-4DB2-BD59-A6C34878D82A}">
                    <a16:rowId xmlns:a16="http://schemas.microsoft.com/office/drawing/2014/main" val="1740162277"/>
                  </a:ext>
                </a:extLst>
              </a:tr>
            </a:tbl>
          </a:graphicData>
        </a:graphic>
      </p:graphicFrame>
      <p:graphicFrame>
        <p:nvGraphicFramePr>
          <p:cNvPr id="16" name="Table 16">
            <a:extLst>
              <a:ext uri="{FF2B5EF4-FFF2-40B4-BE49-F238E27FC236}">
                <a16:creationId xmlns:a16="http://schemas.microsoft.com/office/drawing/2014/main" id="{52E6D1AC-D6D6-48AA-836C-8CEC47FD8586}"/>
              </a:ext>
            </a:extLst>
          </p:cNvPr>
          <p:cNvGraphicFramePr>
            <a:graphicFrameLocks noGrp="1"/>
          </p:cNvGraphicFramePr>
          <p:nvPr>
            <p:extLst>
              <p:ext uri="{D42A27DB-BD31-4B8C-83A1-F6EECF244321}">
                <p14:modId xmlns:p14="http://schemas.microsoft.com/office/powerpoint/2010/main" val="2389575763"/>
              </p:ext>
            </p:extLst>
          </p:nvPr>
        </p:nvGraphicFramePr>
        <p:xfrm>
          <a:off x="6756400" y="462280"/>
          <a:ext cx="4886960" cy="1198880"/>
        </p:xfrm>
        <a:graphic>
          <a:graphicData uri="http://schemas.openxmlformats.org/drawingml/2006/table">
            <a:tbl>
              <a:tblPr firstRow="1" bandRow="1">
                <a:tableStyleId>{5C22544A-7EE6-4342-B048-85BDC9FD1C3A}</a:tableStyleId>
              </a:tblPr>
              <a:tblGrid>
                <a:gridCol w="4886960">
                  <a:extLst>
                    <a:ext uri="{9D8B030D-6E8A-4147-A177-3AD203B41FA5}">
                      <a16:colId xmlns:a16="http://schemas.microsoft.com/office/drawing/2014/main" val="3488508753"/>
                    </a:ext>
                  </a:extLst>
                </a:gridCol>
              </a:tblGrid>
              <a:tr h="370840">
                <a:tc>
                  <a:txBody>
                    <a:bodyPr/>
                    <a:lstStyle/>
                    <a:p>
                      <a:r>
                        <a:rPr lang="en-US" dirty="0"/>
                        <a:t>           </a:t>
                      </a:r>
                      <a:r>
                        <a:rPr lang="en-US" sz="2400" dirty="0"/>
                        <a:t>ML (Machine Learning)</a:t>
                      </a:r>
                    </a:p>
                  </a:txBody>
                  <a:tcPr/>
                </a:tc>
                <a:extLst>
                  <a:ext uri="{0D108BD9-81ED-4DB2-BD59-A6C34878D82A}">
                    <a16:rowId xmlns:a16="http://schemas.microsoft.com/office/drawing/2014/main" val="6653469"/>
                  </a:ext>
                </a:extLst>
              </a:tr>
              <a:tr h="370840">
                <a:tc>
                  <a:txBody>
                    <a:bodyPr/>
                    <a:lstStyle/>
                    <a:p>
                      <a:pPr marL="285750" indent="-285750">
                        <a:buFont typeface="Arial" panose="020B0604020202020204" pitchFamily="34" charset="0"/>
                        <a:buChar char="•"/>
                      </a:pPr>
                      <a:r>
                        <a:rPr lang="en-US" dirty="0"/>
                        <a:t>Log transformation</a:t>
                      </a:r>
                    </a:p>
                  </a:txBody>
                  <a:tcPr/>
                </a:tc>
                <a:extLst>
                  <a:ext uri="{0D108BD9-81ED-4DB2-BD59-A6C34878D82A}">
                    <a16:rowId xmlns:a16="http://schemas.microsoft.com/office/drawing/2014/main" val="3146034854"/>
                  </a:ext>
                </a:extLst>
              </a:tr>
              <a:tr h="370840">
                <a:tc>
                  <a:txBody>
                    <a:bodyPr/>
                    <a:lstStyle/>
                    <a:p>
                      <a:endParaRPr lang="en-US" dirty="0"/>
                    </a:p>
                  </a:txBody>
                  <a:tcPr/>
                </a:tc>
                <a:extLst>
                  <a:ext uri="{0D108BD9-81ED-4DB2-BD59-A6C34878D82A}">
                    <a16:rowId xmlns:a16="http://schemas.microsoft.com/office/drawing/2014/main" val="54940137"/>
                  </a:ext>
                </a:extLst>
              </a:tr>
            </a:tbl>
          </a:graphicData>
        </a:graphic>
      </p:graphicFrame>
    </p:spTree>
    <p:extLst>
      <p:ext uri="{BB962C8B-B14F-4D97-AF65-F5344CB8AC3E}">
        <p14:creationId xmlns:p14="http://schemas.microsoft.com/office/powerpoint/2010/main" val="243589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ECF9-4AAD-4F21-A5CC-5006B284225E}"/>
              </a:ext>
            </a:extLst>
          </p:cNvPr>
          <p:cNvSpPr>
            <a:spLocks noGrp="1"/>
          </p:cNvSpPr>
          <p:nvPr>
            <p:ph type="title"/>
          </p:nvPr>
        </p:nvSpPr>
        <p:spPr>
          <a:xfrm>
            <a:off x="838200" y="741205"/>
            <a:ext cx="10515600" cy="1994534"/>
          </a:xfrm>
        </p:spPr>
        <p:txBody>
          <a:bodyPr>
            <a:noAutofit/>
          </a:bodyPr>
          <a:lstStyle/>
          <a:p>
            <a:r>
              <a:rPr lang="en-US" sz="3200" b="1" i="0" dirty="0">
                <a:solidFill>
                  <a:srgbClr val="000000"/>
                </a:solidFill>
                <a:effectLst/>
                <a:latin typeface="Helvetica Neue"/>
              </a:rPr>
              <a:t>show how the categorical variables are related to each other and also their distribution among the numerical variables?</a:t>
            </a:r>
            <a:br>
              <a:rPr lang="en-US" sz="3200" b="1" i="0" dirty="0">
                <a:solidFill>
                  <a:srgbClr val="000000"/>
                </a:solidFill>
                <a:effectLst/>
                <a:latin typeface="Helvetica Neue"/>
              </a:rPr>
            </a:br>
            <a:endParaRPr lang="en-US" sz="3200" dirty="0"/>
          </a:p>
        </p:txBody>
      </p:sp>
      <p:sp>
        <p:nvSpPr>
          <p:cNvPr id="3" name="Content Placeholder 2">
            <a:extLst>
              <a:ext uri="{FF2B5EF4-FFF2-40B4-BE49-F238E27FC236}">
                <a16:creationId xmlns:a16="http://schemas.microsoft.com/office/drawing/2014/main" id="{9FE4DF8E-54F9-40F6-945E-142A9B8944DE}"/>
              </a:ext>
            </a:extLst>
          </p:cNvPr>
          <p:cNvSpPr>
            <a:spLocks noGrp="1"/>
          </p:cNvSpPr>
          <p:nvPr>
            <p:ph idx="1"/>
          </p:nvPr>
        </p:nvSpPr>
        <p:spPr>
          <a:xfrm>
            <a:off x="838200" y="3024505"/>
            <a:ext cx="3530600" cy="1994535"/>
          </a:xfrm>
        </p:spPr>
        <p:txBody>
          <a:bodyPr/>
          <a:lstStyle/>
          <a:p>
            <a:r>
              <a:rPr lang="en-US" b="1" dirty="0"/>
              <a:t>Univariate analysis</a:t>
            </a:r>
          </a:p>
          <a:p>
            <a:r>
              <a:rPr lang="en-US" b="1" dirty="0"/>
              <a:t>Bivariate analysis</a:t>
            </a:r>
          </a:p>
          <a:p>
            <a:r>
              <a:rPr lang="en-US" b="1" dirty="0"/>
              <a:t>Multivariate analysis</a:t>
            </a:r>
          </a:p>
        </p:txBody>
      </p:sp>
    </p:spTree>
    <p:extLst>
      <p:ext uri="{BB962C8B-B14F-4D97-AF65-F5344CB8AC3E}">
        <p14:creationId xmlns:p14="http://schemas.microsoft.com/office/powerpoint/2010/main" val="123198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7CD-6463-4B4D-A767-662CF2E59255}"/>
              </a:ext>
            </a:extLst>
          </p:cNvPr>
          <p:cNvSpPr>
            <a:spLocks noGrp="1"/>
          </p:cNvSpPr>
          <p:nvPr>
            <p:ph type="title"/>
          </p:nvPr>
        </p:nvSpPr>
        <p:spPr>
          <a:xfrm>
            <a:off x="4052570" y="0"/>
            <a:ext cx="4086860" cy="661035"/>
          </a:xfrm>
        </p:spPr>
        <p:txBody>
          <a:bodyPr>
            <a:normAutofit fontScale="90000"/>
          </a:bodyPr>
          <a:lstStyle/>
          <a:p>
            <a:r>
              <a:rPr lang="en-US" b="1" dirty="0"/>
              <a:t>Univariate analysis</a:t>
            </a:r>
          </a:p>
        </p:txBody>
      </p:sp>
      <p:pic>
        <p:nvPicPr>
          <p:cNvPr id="5" name="Picture 4">
            <a:extLst>
              <a:ext uri="{FF2B5EF4-FFF2-40B4-BE49-F238E27FC236}">
                <a16:creationId xmlns:a16="http://schemas.microsoft.com/office/drawing/2014/main" id="{F16090D6-8E0E-47F8-A5E8-E77D3213E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586"/>
            <a:ext cx="3454400" cy="2458134"/>
          </a:xfrm>
          <a:prstGeom prst="rect">
            <a:avLst/>
          </a:prstGeom>
        </p:spPr>
      </p:pic>
      <p:pic>
        <p:nvPicPr>
          <p:cNvPr id="7" name="Picture 6">
            <a:extLst>
              <a:ext uri="{FF2B5EF4-FFF2-40B4-BE49-F238E27FC236}">
                <a16:creationId xmlns:a16="http://schemas.microsoft.com/office/drawing/2014/main" id="{3A3F969B-8670-4E19-8D4E-8AB9FCAE2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80" y="1270586"/>
            <a:ext cx="3566160" cy="2458134"/>
          </a:xfrm>
          <a:prstGeom prst="rect">
            <a:avLst/>
          </a:prstGeom>
        </p:spPr>
      </p:pic>
      <p:pic>
        <p:nvPicPr>
          <p:cNvPr id="9" name="Picture 8">
            <a:extLst>
              <a:ext uri="{FF2B5EF4-FFF2-40B4-BE49-F238E27FC236}">
                <a16:creationId xmlns:a16="http://schemas.microsoft.com/office/drawing/2014/main" id="{525F4044-7D14-42EA-94C2-1F471D338F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196" y="1270586"/>
            <a:ext cx="3917804" cy="2382228"/>
          </a:xfrm>
          <a:prstGeom prst="rect">
            <a:avLst/>
          </a:prstGeom>
        </p:spPr>
      </p:pic>
      <p:graphicFrame>
        <p:nvGraphicFramePr>
          <p:cNvPr id="12" name="Table 12">
            <a:extLst>
              <a:ext uri="{FF2B5EF4-FFF2-40B4-BE49-F238E27FC236}">
                <a16:creationId xmlns:a16="http://schemas.microsoft.com/office/drawing/2014/main" id="{C15C4932-EF31-4EDC-9C11-C05333626EEC}"/>
              </a:ext>
            </a:extLst>
          </p:cNvPr>
          <p:cNvGraphicFramePr>
            <a:graphicFrameLocks noGrp="1"/>
          </p:cNvGraphicFramePr>
          <p:nvPr>
            <p:extLst>
              <p:ext uri="{D42A27DB-BD31-4B8C-83A1-F6EECF244321}">
                <p14:modId xmlns:p14="http://schemas.microsoft.com/office/powerpoint/2010/main" val="1428837031"/>
              </p:ext>
            </p:extLst>
          </p:nvPr>
        </p:nvGraphicFramePr>
        <p:xfrm>
          <a:off x="128832" y="3921760"/>
          <a:ext cx="3638550" cy="2936240"/>
        </p:xfrm>
        <a:graphic>
          <a:graphicData uri="http://schemas.openxmlformats.org/drawingml/2006/table">
            <a:tbl>
              <a:tblPr firstRow="1" bandRow="1">
                <a:tableStyleId>{5C22544A-7EE6-4342-B048-85BDC9FD1C3A}</a:tableStyleId>
              </a:tblPr>
              <a:tblGrid>
                <a:gridCol w="3638550">
                  <a:extLst>
                    <a:ext uri="{9D8B030D-6E8A-4147-A177-3AD203B41FA5}">
                      <a16:colId xmlns:a16="http://schemas.microsoft.com/office/drawing/2014/main" val="3829737197"/>
                    </a:ext>
                  </a:extLst>
                </a:gridCol>
              </a:tblGrid>
              <a:tr h="370840">
                <a:tc>
                  <a:txBody>
                    <a:bodyPr/>
                    <a:lstStyle/>
                    <a:p>
                      <a:r>
                        <a:rPr lang="en-US" dirty="0"/>
                        <a:t>BOX PLOT</a:t>
                      </a:r>
                    </a:p>
                  </a:txBody>
                  <a:tcPr/>
                </a:tc>
                <a:extLst>
                  <a:ext uri="{0D108BD9-81ED-4DB2-BD59-A6C34878D82A}">
                    <a16:rowId xmlns:a16="http://schemas.microsoft.com/office/drawing/2014/main" val="334677212"/>
                  </a:ext>
                </a:extLst>
              </a:tr>
              <a:tr h="370840">
                <a:tc>
                  <a:txBody>
                    <a:bodyPr/>
                    <a:lstStyle/>
                    <a:p>
                      <a:r>
                        <a:rPr lang="en-US" dirty="0"/>
                        <a:t>here </a:t>
                      </a:r>
                      <a:r>
                        <a:rPr lang="en-US" dirty="0" err="1"/>
                        <a:t>i</a:t>
                      </a:r>
                      <a:r>
                        <a:rPr lang="en-US" dirty="0"/>
                        <a:t> am seeing number of contact performed during this campaign.</a:t>
                      </a:r>
                    </a:p>
                  </a:txBody>
                  <a:tcPr/>
                </a:tc>
                <a:extLst>
                  <a:ext uri="{0D108BD9-81ED-4DB2-BD59-A6C34878D82A}">
                    <a16:rowId xmlns:a16="http://schemas.microsoft.com/office/drawing/2014/main" val="1371959931"/>
                  </a:ext>
                </a:extLst>
              </a:tr>
              <a:tr h="370840">
                <a:tc>
                  <a:txBody>
                    <a:bodyPr/>
                    <a:lstStyle/>
                    <a:p>
                      <a:r>
                        <a:rPr lang="en-US" dirty="0"/>
                        <a:t>in this analysis there is lot's of outliers.</a:t>
                      </a:r>
                    </a:p>
                  </a:txBody>
                  <a:tcPr/>
                </a:tc>
                <a:extLst>
                  <a:ext uri="{0D108BD9-81ED-4DB2-BD59-A6C34878D82A}">
                    <a16:rowId xmlns:a16="http://schemas.microsoft.com/office/drawing/2014/main" val="494431125"/>
                  </a:ext>
                </a:extLst>
              </a:tr>
              <a:tr h="370840">
                <a:tc>
                  <a:txBody>
                    <a:bodyPr/>
                    <a:lstStyle/>
                    <a:p>
                      <a:r>
                        <a:rPr lang="en-US" dirty="0"/>
                        <a:t>the maximum contact performed is 50.</a:t>
                      </a:r>
                    </a:p>
                  </a:txBody>
                  <a:tcPr/>
                </a:tc>
                <a:extLst>
                  <a:ext uri="{0D108BD9-81ED-4DB2-BD59-A6C34878D82A}">
                    <a16:rowId xmlns:a16="http://schemas.microsoft.com/office/drawing/2014/main" val="4096356872"/>
                  </a:ext>
                </a:extLst>
              </a:tr>
              <a:tr h="370840">
                <a:tc>
                  <a:txBody>
                    <a:bodyPr/>
                    <a:lstStyle/>
                    <a:p>
                      <a:endParaRPr lang="en-US" dirty="0"/>
                    </a:p>
                  </a:txBody>
                  <a:tcPr/>
                </a:tc>
                <a:extLst>
                  <a:ext uri="{0D108BD9-81ED-4DB2-BD59-A6C34878D82A}">
                    <a16:rowId xmlns:a16="http://schemas.microsoft.com/office/drawing/2014/main" val="2806869703"/>
                  </a:ext>
                </a:extLst>
              </a:tr>
            </a:tbl>
          </a:graphicData>
        </a:graphic>
      </p:graphicFrame>
      <p:graphicFrame>
        <p:nvGraphicFramePr>
          <p:cNvPr id="13" name="Table 13">
            <a:extLst>
              <a:ext uri="{FF2B5EF4-FFF2-40B4-BE49-F238E27FC236}">
                <a16:creationId xmlns:a16="http://schemas.microsoft.com/office/drawing/2014/main" id="{E4264A76-DD4C-4EE7-BEA7-9D5788564A94}"/>
              </a:ext>
            </a:extLst>
          </p:cNvPr>
          <p:cNvGraphicFramePr>
            <a:graphicFrameLocks noGrp="1"/>
          </p:cNvGraphicFramePr>
          <p:nvPr>
            <p:extLst>
              <p:ext uri="{D42A27DB-BD31-4B8C-83A1-F6EECF244321}">
                <p14:modId xmlns:p14="http://schemas.microsoft.com/office/powerpoint/2010/main" val="4062995226"/>
              </p:ext>
            </p:extLst>
          </p:nvPr>
        </p:nvGraphicFramePr>
        <p:xfrm>
          <a:off x="4276725" y="4009812"/>
          <a:ext cx="3638550" cy="2283508"/>
        </p:xfrm>
        <a:graphic>
          <a:graphicData uri="http://schemas.openxmlformats.org/drawingml/2006/table">
            <a:tbl>
              <a:tblPr firstRow="1" bandRow="1">
                <a:tableStyleId>{5C22544A-7EE6-4342-B048-85BDC9FD1C3A}</a:tableStyleId>
              </a:tblPr>
              <a:tblGrid>
                <a:gridCol w="3638550">
                  <a:extLst>
                    <a:ext uri="{9D8B030D-6E8A-4147-A177-3AD203B41FA5}">
                      <a16:colId xmlns:a16="http://schemas.microsoft.com/office/drawing/2014/main" val="1074298691"/>
                    </a:ext>
                  </a:extLst>
                </a:gridCol>
              </a:tblGrid>
              <a:tr h="441067">
                <a:tc>
                  <a:txBody>
                    <a:bodyPr/>
                    <a:lstStyle/>
                    <a:p>
                      <a:r>
                        <a:rPr lang="en-US" dirty="0"/>
                        <a:t>HIST PLOT</a:t>
                      </a:r>
                    </a:p>
                  </a:txBody>
                  <a:tcPr/>
                </a:tc>
                <a:extLst>
                  <a:ext uri="{0D108BD9-81ED-4DB2-BD59-A6C34878D82A}">
                    <a16:rowId xmlns:a16="http://schemas.microsoft.com/office/drawing/2014/main" val="2623582341"/>
                  </a:ext>
                </a:extLst>
              </a:tr>
              <a:tr h="441067">
                <a:tc>
                  <a:txBody>
                    <a:bodyPr/>
                    <a:lstStyle/>
                    <a:p>
                      <a:r>
                        <a:rPr lang="en-US" dirty="0" err="1"/>
                        <a:t>i</a:t>
                      </a:r>
                      <a:r>
                        <a:rPr lang="en-US" dirty="0"/>
                        <a:t> am doing analysis of age columns.</a:t>
                      </a:r>
                    </a:p>
                  </a:txBody>
                  <a:tcPr/>
                </a:tc>
                <a:extLst>
                  <a:ext uri="{0D108BD9-81ED-4DB2-BD59-A6C34878D82A}">
                    <a16:rowId xmlns:a16="http://schemas.microsoft.com/office/drawing/2014/main" val="1211980731"/>
                  </a:ext>
                </a:extLst>
              </a:tr>
              <a:tr h="761294">
                <a:tc>
                  <a:txBody>
                    <a:bodyPr/>
                    <a:lstStyle/>
                    <a:p>
                      <a:r>
                        <a:rPr lang="en-US" dirty="0"/>
                        <a:t>most of age group people are engage in 3.4 or 34 to 35.</a:t>
                      </a:r>
                    </a:p>
                  </a:txBody>
                  <a:tcPr/>
                </a:tc>
                <a:extLst>
                  <a:ext uri="{0D108BD9-81ED-4DB2-BD59-A6C34878D82A}">
                    <a16:rowId xmlns:a16="http://schemas.microsoft.com/office/drawing/2014/main" val="2099453418"/>
                  </a:ext>
                </a:extLst>
              </a:tr>
              <a:tr h="441067">
                <a:tc>
                  <a:txBody>
                    <a:bodyPr/>
                    <a:lstStyle/>
                    <a:p>
                      <a:endParaRPr lang="en-US" dirty="0"/>
                    </a:p>
                  </a:txBody>
                  <a:tcPr/>
                </a:tc>
                <a:extLst>
                  <a:ext uri="{0D108BD9-81ED-4DB2-BD59-A6C34878D82A}">
                    <a16:rowId xmlns:a16="http://schemas.microsoft.com/office/drawing/2014/main" val="3452597411"/>
                  </a:ext>
                </a:extLst>
              </a:tr>
            </a:tbl>
          </a:graphicData>
        </a:graphic>
      </p:graphicFrame>
      <p:graphicFrame>
        <p:nvGraphicFramePr>
          <p:cNvPr id="14" name="Table 14">
            <a:extLst>
              <a:ext uri="{FF2B5EF4-FFF2-40B4-BE49-F238E27FC236}">
                <a16:creationId xmlns:a16="http://schemas.microsoft.com/office/drawing/2014/main" id="{B0687481-48C7-4B6E-AF64-3DC901552790}"/>
              </a:ext>
            </a:extLst>
          </p:cNvPr>
          <p:cNvGraphicFramePr>
            <a:graphicFrameLocks noGrp="1"/>
          </p:cNvGraphicFramePr>
          <p:nvPr>
            <p:extLst>
              <p:ext uri="{D42A27DB-BD31-4B8C-83A1-F6EECF244321}">
                <p14:modId xmlns:p14="http://schemas.microsoft.com/office/powerpoint/2010/main" val="1068808840"/>
              </p:ext>
            </p:extLst>
          </p:nvPr>
        </p:nvGraphicFramePr>
        <p:xfrm>
          <a:off x="8403028" y="3738880"/>
          <a:ext cx="3788972" cy="3119120"/>
        </p:xfrm>
        <a:graphic>
          <a:graphicData uri="http://schemas.openxmlformats.org/drawingml/2006/table">
            <a:tbl>
              <a:tblPr firstRow="1" bandRow="1">
                <a:tableStyleId>{5C22544A-7EE6-4342-B048-85BDC9FD1C3A}</a:tableStyleId>
              </a:tblPr>
              <a:tblGrid>
                <a:gridCol w="3788972">
                  <a:extLst>
                    <a:ext uri="{9D8B030D-6E8A-4147-A177-3AD203B41FA5}">
                      <a16:colId xmlns:a16="http://schemas.microsoft.com/office/drawing/2014/main" val="4239681620"/>
                    </a:ext>
                  </a:extLst>
                </a:gridCol>
              </a:tblGrid>
              <a:tr h="370840">
                <a:tc>
                  <a:txBody>
                    <a:bodyPr/>
                    <a:lstStyle/>
                    <a:p>
                      <a:r>
                        <a:rPr lang="en-US" dirty="0"/>
                        <a:t>COUNT PLOT</a:t>
                      </a:r>
                    </a:p>
                  </a:txBody>
                  <a:tcPr/>
                </a:tc>
                <a:extLst>
                  <a:ext uri="{0D108BD9-81ED-4DB2-BD59-A6C34878D82A}">
                    <a16:rowId xmlns:a16="http://schemas.microsoft.com/office/drawing/2014/main" val="1487976955"/>
                  </a:ext>
                </a:extLst>
              </a:tr>
              <a:tr h="370840">
                <a:tc>
                  <a:txBody>
                    <a:bodyPr/>
                    <a:lstStyle/>
                    <a:p>
                      <a:r>
                        <a:rPr lang="en-US" dirty="0"/>
                        <a:t>here </a:t>
                      </a:r>
                      <a:r>
                        <a:rPr lang="en-US" dirty="0" err="1"/>
                        <a:t>i</a:t>
                      </a:r>
                      <a:r>
                        <a:rPr lang="en-US" dirty="0"/>
                        <a:t> am using count plot.</a:t>
                      </a:r>
                    </a:p>
                  </a:txBody>
                  <a:tcPr/>
                </a:tc>
                <a:extLst>
                  <a:ext uri="{0D108BD9-81ED-4DB2-BD59-A6C34878D82A}">
                    <a16:rowId xmlns:a16="http://schemas.microsoft.com/office/drawing/2014/main" val="613514745"/>
                  </a:ext>
                </a:extLst>
              </a:tr>
              <a:tr h="370840">
                <a:tc>
                  <a:txBody>
                    <a:bodyPr/>
                    <a:lstStyle/>
                    <a:p>
                      <a:r>
                        <a:rPr lang="en-US" dirty="0"/>
                        <a:t>in this </a:t>
                      </a:r>
                      <a:r>
                        <a:rPr lang="en-US" dirty="0" err="1"/>
                        <a:t>i</a:t>
                      </a:r>
                      <a:r>
                        <a:rPr lang="en-US" dirty="0"/>
                        <a:t> have seen, there are lot's of people are not subscribing "deposit".</a:t>
                      </a:r>
                    </a:p>
                  </a:txBody>
                  <a:tcPr/>
                </a:tc>
                <a:extLst>
                  <a:ext uri="{0D108BD9-81ED-4DB2-BD59-A6C34878D82A}">
                    <a16:rowId xmlns:a16="http://schemas.microsoft.com/office/drawing/2014/main" val="268020446"/>
                  </a:ext>
                </a:extLst>
              </a:tr>
              <a:tr h="370840">
                <a:tc>
                  <a:txBody>
                    <a:bodyPr/>
                    <a:lstStyle/>
                    <a:p>
                      <a:r>
                        <a:rPr lang="en-US" dirty="0"/>
                        <a:t>there are less people who is interested in subscription. </a:t>
                      </a:r>
                      <a:r>
                        <a:rPr lang="en-US" dirty="0" err="1"/>
                        <a:t>i</a:t>
                      </a:r>
                      <a:r>
                        <a:rPr lang="en-US" dirty="0"/>
                        <a:t> can say that people who is not subscribing is retired person, student, unemployed, etc. </a:t>
                      </a:r>
                    </a:p>
                  </a:txBody>
                  <a:tcPr/>
                </a:tc>
                <a:extLst>
                  <a:ext uri="{0D108BD9-81ED-4DB2-BD59-A6C34878D82A}">
                    <a16:rowId xmlns:a16="http://schemas.microsoft.com/office/drawing/2014/main" val="2258192469"/>
                  </a:ext>
                </a:extLst>
              </a:tr>
            </a:tbl>
          </a:graphicData>
        </a:graphic>
      </p:graphicFrame>
    </p:spTree>
    <p:extLst>
      <p:ext uri="{BB962C8B-B14F-4D97-AF65-F5344CB8AC3E}">
        <p14:creationId xmlns:p14="http://schemas.microsoft.com/office/powerpoint/2010/main" val="21170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FA49-777B-4EBF-81ED-90DDB5713EB5}"/>
              </a:ext>
            </a:extLst>
          </p:cNvPr>
          <p:cNvSpPr>
            <a:spLocks noGrp="1"/>
          </p:cNvSpPr>
          <p:nvPr>
            <p:ph type="title"/>
          </p:nvPr>
        </p:nvSpPr>
        <p:spPr>
          <a:xfrm>
            <a:off x="4099560" y="0"/>
            <a:ext cx="4394200" cy="650875"/>
          </a:xfrm>
        </p:spPr>
        <p:txBody>
          <a:bodyPr>
            <a:normAutofit/>
          </a:bodyPr>
          <a:lstStyle/>
          <a:p>
            <a:r>
              <a:rPr lang="en-US" b="1" dirty="0"/>
              <a:t>BIVARIATE analysis</a:t>
            </a:r>
          </a:p>
        </p:txBody>
      </p:sp>
      <p:pic>
        <p:nvPicPr>
          <p:cNvPr id="5" name="Picture 4">
            <a:extLst>
              <a:ext uri="{FF2B5EF4-FFF2-40B4-BE49-F238E27FC236}">
                <a16:creationId xmlns:a16="http://schemas.microsoft.com/office/drawing/2014/main" id="{8F9CC863-E8C8-4788-88AA-8B32D00A0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413" y="1199393"/>
            <a:ext cx="3904707" cy="2381372"/>
          </a:xfrm>
          <a:prstGeom prst="rect">
            <a:avLst/>
          </a:prstGeom>
        </p:spPr>
      </p:pic>
      <p:pic>
        <p:nvPicPr>
          <p:cNvPr id="7" name="Picture 6">
            <a:extLst>
              <a:ext uri="{FF2B5EF4-FFF2-40B4-BE49-F238E27FC236}">
                <a16:creationId xmlns:a16="http://schemas.microsoft.com/office/drawing/2014/main" id="{DC2F0A00-9967-49DF-A8AB-F7B719026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108" y="1135890"/>
            <a:ext cx="3904707" cy="2444875"/>
          </a:xfrm>
          <a:prstGeom prst="rect">
            <a:avLst/>
          </a:prstGeom>
        </p:spPr>
      </p:pic>
      <p:pic>
        <p:nvPicPr>
          <p:cNvPr id="9" name="Picture 8">
            <a:extLst>
              <a:ext uri="{FF2B5EF4-FFF2-40B4-BE49-F238E27FC236}">
                <a16:creationId xmlns:a16="http://schemas.microsoft.com/office/drawing/2014/main" id="{79087D79-7599-45A4-BE3C-4B889E868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35890"/>
            <a:ext cx="3618320" cy="2608070"/>
          </a:xfrm>
          <a:prstGeom prst="rect">
            <a:avLst/>
          </a:prstGeom>
        </p:spPr>
      </p:pic>
      <p:graphicFrame>
        <p:nvGraphicFramePr>
          <p:cNvPr id="10" name="Table 10">
            <a:extLst>
              <a:ext uri="{FF2B5EF4-FFF2-40B4-BE49-F238E27FC236}">
                <a16:creationId xmlns:a16="http://schemas.microsoft.com/office/drawing/2014/main" id="{626F959B-5D0C-47EA-A4D9-C8E1542EDC62}"/>
              </a:ext>
            </a:extLst>
          </p:cNvPr>
          <p:cNvGraphicFramePr>
            <a:graphicFrameLocks noGrp="1"/>
          </p:cNvGraphicFramePr>
          <p:nvPr>
            <p:extLst>
              <p:ext uri="{D42A27DB-BD31-4B8C-83A1-F6EECF244321}">
                <p14:modId xmlns:p14="http://schemas.microsoft.com/office/powerpoint/2010/main" val="1511417975"/>
              </p:ext>
            </p:extLst>
          </p:nvPr>
        </p:nvGraphicFramePr>
        <p:xfrm>
          <a:off x="76606" y="3743960"/>
          <a:ext cx="3904707" cy="3114040"/>
        </p:xfrm>
        <a:graphic>
          <a:graphicData uri="http://schemas.openxmlformats.org/drawingml/2006/table">
            <a:tbl>
              <a:tblPr firstRow="1" bandRow="1">
                <a:tableStyleId>{5C22544A-7EE6-4342-B048-85BDC9FD1C3A}</a:tableStyleId>
              </a:tblPr>
              <a:tblGrid>
                <a:gridCol w="3904707">
                  <a:extLst>
                    <a:ext uri="{9D8B030D-6E8A-4147-A177-3AD203B41FA5}">
                      <a16:colId xmlns:a16="http://schemas.microsoft.com/office/drawing/2014/main" val="2183042713"/>
                    </a:ext>
                  </a:extLst>
                </a:gridCol>
              </a:tblGrid>
              <a:tr h="370840">
                <a:tc>
                  <a:txBody>
                    <a:bodyPr/>
                    <a:lstStyle/>
                    <a:p>
                      <a:r>
                        <a:rPr lang="en-US" dirty="0"/>
                        <a:t>BOX PLOT</a:t>
                      </a:r>
                    </a:p>
                  </a:txBody>
                  <a:tcPr/>
                </a:tc>
                <a:extLst>
                  <a:ext uri="{0D108BD9-81ED-4DB2-BD59-A6C34878D82A}">
                    <a16:rowId xmlns:a16="http://schemas.microsoft.com/office/drawing/2014/main" val="3765720386"/>
                  </a:ext>
                </a:extLst>
              </a:tr>
              <a:tr h="370840">
                <a:tc>
                  <a:txBody>
                    <a:bodyPr/>
                    <a:lstStyle/>
                    <a:p>
                      <a:r>
                        <a:rPr lang="en-US" dirty="0"/>
                        <a:t>here </a:t>
                      </a:r>
                      <a:r>
                        <a:rPr lang="en-US" dirty="0" err="1"/>
                        <a:t>i</a:t>
                      </a:r>
                      <a:r>
                        <a:rPr lang="en-US" dirty="0"/>
                        <a:t> am comparing month with previous.</a:t>
                      </a:r>
                    </a:p>
                  </a:txBody>
                  <a:tcPr/>
                </a:tc>
                <a:extLst>
                  <a:ext uri="{0D108BD9-81ED-4DB2-BD59-A6C34878D82A}">
                    <a16:rowId xmlns:a16="http://schemas.microsoft.com/office/drawing/2014/main" val="2371530482"/>
                  </a:ext>
                </a:extLst>
              </a:tr>
              <a:tr h="370840">
                <a:tc>
                  <a:txBody>
                    <a:bodyPr/>
                    <a:lstStyle/>
                    <a:p>
                      <a:r>
                        <a:rPr lang="en-US" dirty="0"/>
                        <a:t>previous means, </a:t>
                      </a:r>
                      <a:r>
                        <a:rPr lang="en-US" sz="1800" b="0" i="0" kern="1200" dirty="0">
                          <a:solidFill>
                            <a:schemeClr val="dk1"/>
                          </a:solidFill>
                          <a:effectLst/>
                          <a:latin typeface="+mn-lt"/>
                          <a:ea typeface="+mn-ea"/>
                          <a:cs typeface="+mn-cs"/>
                        </a:rPr>
                        <a:t>number of contacts performed before this campaign.</a:t>
                      </a:r>
                      <a:endParaRPr lang="en-US" dirty="0"/>
                    </a:p>
                  </a:txBody>
                  <a:tcPr/>
                </a:tc>
                <a:extLst>
                  <a:ext uri="{0D108BD9-81ED-4DB2-BD59-A6C34878D82A}">
                    <a16:rowId xmlns:a16="http://schemas.microsoft.com/office/drawing/2014/main" val="3109211922"/>
                  </a:ext>
                </a:extLst>
              </a:tr>
              <a:tr h="370840">
                <a:tc>
                  <a:txBody>
                    <a:bodyPr/>
                    <a:lstStyle/>
                    <a:p>
                      <a:r>
                        <a:rPr lang="en-US" dirty="0"/>
                        <a:t>in this </a:t>
                      </a:r>
                      <a:r>
                        <a:rPr lang="en-US" dirty="0" err="1"/>
                        <a:t>i</a:t>
                      </a:r>
                      <a:r>
                        <a:rPr lang="en-US" dirty="0"/>
                        <a:t> am judging the most previously contacted in month is "may". because "may" month have higher outliers.</a:t>
                      </a:r>
                    </a:p>
                  </a:txBody>
                  <a:tcPr/>
                </a:tc>
                <a:extLst>
                  <a:ext uri="{0D108BD9-81ED-4DB2-BD59-A6C34878D82A}">
                    <a16:rowId xmlns:a16="http://schemas.microsoft.com/office/drawing/2014/main" val="2515932627"/>
                  </a:ext>
                </a:extLst>
              </a:tr>
            </a:tbl>
          </a:graphicData>
        </a:graphic>
      </p:graphicFrame>
      <p:graphicFrame>
        <p:nvGraphicFramePr>
          <p:cNvPr id="11" name="Table 11">
            <a:extLst>
              <a:ext uri="{FF2B5EF4-FFF2-40B4-BE49-F238E27FC236}">
                <a16:creationId xmlns:a16="http://schemas.microsoft.com/office/drawing/2014/main" id="{4A3DC012-CF81-4C3D-AA72-6810351C2107}"/>
              </a:ext>
            </a:extLst>
          </p:cNvPr>
          <p:cNvGraphicFramePr>
            <a:graphicFrameLocks noGrp="1"/>
          </p:cNvGraphicFramePr>
          <p:nvPr>
            <p:extLst>
              <p:ext uri="{D42A27DB-BD31-4B8C-83A1-F6EECF244321}">
                <p14:modId xmlns:p14="http://schemas.microsoft.com/office/powerpoint/2010/main" val="1540565024"/>
              </p:ext>
            </p:extLst>
          </p:nvPr>
        </p:nvGraphicFramePr>
        <p:xfrm>
          <a:off x="4328198" y="3743960"/>
          <a:ext cx="3904707" cy="3114040"/>
        </p:xfrm>
        <a:graphic>
          <a:graphicData uri="http://schemas.openxmlformats.org/drawingml/2006/table">
            <a:tbl>
              <a:tblPr firstRow="1" bandRow="1">
                <a:tableStyleId>{5C22544A-7EE6-4342-B048-85BDC9FD1C3A}</a:tableStyleId>
              </a:tblPr>
              <a:tblGrid>
                <a:gridCol w="3904707">
                  <a:extLst>
                    <a:ext uri="{9D8B030D-6E8A-4147-A177-3AD203B41FA5}">
                      <a16:colId xmlns:a16="http://schemas.microsoft.com/office/drawing/2014/main" val="1185952838"/>
                    </a:ext>
                  </a:extLst>
                </a:gridCol>
              </a:tblGrid>
              <a:tr h="370840">
                <a:tc>
                  <a:txBody>
                    <a:bodyPr/>
                    <a:lstStyle/>
                    <a:p>
                      <a:r>
                        <a:rPr lang="en-US" dirty="0"/>
                        <a:t>BAR PLOT</a:t>
                      </a:r>
                    </a:p>
                  </a:txBody>
                  <a:tcPr/>
                </a:tc>
                <a:extLst>
                  <a:ext uri="{0D108BD9-81ED-4DB2-BD59-A6C34878D82A}">
                    <a16:rowId xmlns:a16="http://schemas.microsoft.com/office/drawing/2014/main" val="4212585790"/>
                  </a:ext>
                </a:extLst>
              </a:tr>
              <a:tr h="370840">
                <a:tc>
                  <a:txBody>
                    <a:bodyPr/>
                    <a:lstStyle/>
                    <a:p>
                      <a:r>
                        <a:rPr lang="en-US" dirty="0"/>
                        <a:t>here </a:t>
                      </a:r>
                      <a:r>
                        <a:rPr lang="en-US" dirty="0" err="1"/>
                        <a:t>i</a:t>
                      </a:r>
                      <a:r>
                        <a:rPr lang="en-US" dirty="0"/>
                        <a:t> am comparing </a:t>
                      </a:r>
                      <a:r>
                        <a:rPr lang="en-US" dirty="0" err="1"/>
                        <a:t>poutcome</a:t>
                      </a:r>
                      <a:r>
                        <a:rPr lang="en-US" dirty="0"/>
                        <a:t> with previous.</a:t>
                      </a:r>
                    </a:p>
                  </a:txBody>
                  <a:tcPr/>
                </a:tc>
                <a:extLst>
                  <a:ext uri="{0D108BD9-81ED-4DB2-BD59-A6C34878D82A}">
                    <a16:rowId xmlns:a16="http://schemas.microsoft.com/office/drawing/2014/main" val="437899993"/>
                  </a:ext>
                </a:extLst>
              </a:tr>
              <a:tr h="370840">
                <a:tc>
                  <a:txBody>
                    <a:bodyPr/>
                    <a:lstStyle/>
                    <a:p>
                      <a:r>
                        <a:rPr lang="en-US" sz="1800" b="0" i="0" kern="1200" dirty="0">
                          <a:solidFill>
                            <a:schemeClr val="dk1"/>
                          </a:solidFill>
                          <a:effectLst/>
                          <a:latin typeface="+mn-lt"/>
                          <a:ea typeface="+mn-ea"/>
                          <a:cs typeface="+mn-cs"/>
                        </a:rPr>
                        <a:t>It means that most of the customers are new customers who have not been contacted earlier.</a:t>
                      </a:r>
                      <a:endParaRPr lang="en-US" dirty="0"/>
                    </a:p>
                  </a:txBody>
                  <a:tcPr/>
                </a:tc>
                <a:extLst>
                  <a:ext uri="{0D108BD9-81ED-4DB2-BD59-A6C34878D82A}">
                    <a16:rowId xmlns:a16="http://schemas.microsoft.com/office/drawing/2014/main" val="1621188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previous contacted is "other".  and outliers is also high in this.</a:t>
                      </a:r>
                    </a:p>
                    <a:p>
                      <a:endParaRPr lang="en-US" dirty="0"/>
                    </a:p>
                  </a:txBody>
                  <a:tcPr/>
                </a:tc>
                <a:extLst>
                  <a:ext uri="{0D108BD9-81ED-4DB2-BD59-A6C34878D82A}">
                    <a16:rowId xmlns:a16="http://schemas.microsoft.com/office/drawing/2014/main" val="1555593853"/>
                  </a:ext>
                </a:extLst>
              </a:tr>
            </a:tbl>
          </a:graphicData>
        </a:graphic>
      </p:graphicFrame>
      <p:graphicFrame>
        <p:nvGraphicFramePr>
          <p:cNvPr id="12" name="Table 12">
            <a:extLst>
              <a:ext uri="{FF2B5EF4-FFF2-40B4-BE49-F238E27FC236}">
                <a16:creationId xmlns:a16="http://schemas.microsoft.com/office/drawing/2014/main" id="{5B2AA4F8-D79B-4886-9462-B7DFCBBFE836}"/>
              </a:ext>
            </a:extLst>
          </p:cNvPr>
          <p:cNvGraphicFramePr>
            <a:graphicFrameLocks noGrp="1"/>
          </p:cNvGraphicFramePr>
          <p:nvPr>
            <p:extLst>
              <p:ext uri="{D42A27DB-BD31-4B8C-83A1-F6EECF244321}">
                <p14:modId xmlns:p14="http://schemas.microsoft.com/office/powerpoint/2010/main" val="3688064973"/>
              </p:ext>
            </p:extLst>
          </p:nvPr>
        </p:nvGraphicFramePr>
        <p:xfrm>
          <a:off x="8688612" y="3904429"/>
          <a:ext cx="3503388" cy="2917254"/>
        </p:xfrm>
        <a:graphic>
          <a:graphicData uri="http://schemas.openxmlformats.org/drawingml/2006/table">
            <a:tbl>
              <a:tblPr firstRow="1" bandRow="1">
                <a:tableStyleId>{5C22544A-7EE6-4342-B048-85BDC9FD1C3A}</a:tableStyleId>
              </a:tblPr>
              <a:tblGrid>
                <a:gridCol w="3503388">
                  <a:extLst>
                    <a:ext uri="{9D8B030D-6E8A-4147-A177-3AD203B41FA5}">
                      <a16:colId xmlns:a16="http://schemas.microsoft.com/office/drawing/2014/main" val="1059124999"/>
                    </a:ext>
                  </a:extLst>
                </a:gridCol>
              </a:tblGrid>
              <a:tr h="399282">
                <a:tc>
                  <a:txBody>
                    <a:bodyPr/>
                    <a:lstStyle/>
                    <a:p>
                      <a:r>
                        <a:rPr lang="en-US" dirty="0"/>
                        <a:t>SCATTER PLOT</a:t>
                      </a:r>
                    </a:p>
                  </a:txBody>
                  <a:tcPr/>
                </a:tc>
                <a:extLst>
                  <a:ext uri="{0D108BD9-81ED-4DB2-BD59-A6C34878D82A}">
                    <a16:rowId xmlns:a16="http://schemas.microsoft.com/office/drawing/2014/main" val="113463794"/>
                  </a:ext>
                </a:extLst>
              </a:tr>
              <a:tr h="689172">
                <a:tc>
                  <a:txBody>
                    <a:bodyPr/>
                    <a:lstStyle/>
                    <a:p>
                      <a:r>
                        <a:rPr lang="en-US" dirty="0"/>
                        <a:t>here I am analyzing the day with balance.</a:t>
                      </a:r>
                    </a:p>
                  </a:txBody>
                  <a:tcPr/>
                </a:tc>
                <a:extLst>
                  <a:ext uri="{0D108BD9-81ED-4DB2-BD59-A6C34878D82A}">
                    <a16:rowId xmlns:a16="http://schemas.microsoft.com/office/drawing/2014/main" val="2745669323"/>
                  </a:ext>
                </a:extLst>
              </a:tr>
              <a:tr h="984532">
                <a:tc>
                  <a:txBody>
                    <a:bodyPr/>
                    <a:lstStyle/>
                    <a:p>
                      <a:r>
                        <a:rPr lang="en-US" dirty="0"/>
                        <a:t>according to my understanding in every day in month balance is not reaching  beyond to 30,000</a:t>
                      </a:r>
                    </a:p>
                  </a:txBody>
                  <a:tcPr/>
                </a:tc>
                <a:extLst>
                  <a:ext uri="{0D108BD9-81ED-4DB2-BD59-A6C34878D82A}">
                    <a16:rowId xmlns:a16="http://schemas.microsoft.com/office/drawing/2014/main" val="3027800510"/>
                  </a:ext>
                </a:extLst>
              </a:tr>
              <a:tr h="399282">
                <a:tc>
                  <a:txBody>
                    <a:bodyPr/>
                    <a:lstStyle/>
                    <a:p>
                      <a:r>
                        <a:rPr lang="en-US" dirty="0"/>
                        <a:t>The highest outliers is on 7th day.</a:t>
                      </a:r>
                    </a:p>
                  </a:txBody>
                  <a:tcPr/>
                </a:tc>
                <a:extLst>
                  <a:ext uri="{0D108BD9-81ED-4DB2-BD59-A6C34878D82A}">
                    <a16:rowId xmlns:a16="http://schemas.microsoft.com/office/drawing/2014/main" val="2378838978"/>
                  </a:ext>
                </a:extLst>
              </a:tr>
            </a:tbl>
          </a:graphicData>
        </a:graphic>
      </p:graphicFrame>
    </p:spTree>
    <p:extLst>
      <p:ext uri="{BB962C8B-B14F-4D97-AF65-F5344CB8AC3E}">
        <p14:creationId xmlns:p14="http://schemas.microsoft.com/office/powerpoint/2010/main" val="268797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0FB6-B6F7-40D8-9CA0-24EA8A7AD0B4}"/>
              </a:ext>
            </a:extLst>
          </p:cNvPr>
          <p:cNvSpPr>
            <a:spLocks noGrp="1"/>
          </p:cNvSpPr>
          <p:nvPr>
            <p:ph type="title"/>
          </p:nvPr>
        </p:nvSpPr>
        <p:spPr>
          <a:xfrm>
            <a:off x="3395980" y="0"/>
            <a:ext cx="5400040" cy="661035"/>
          </a:xfrm>
        </p:spPr>
        <p:txBody>
          <a:bodyPr>
            <a:normAutofit/>
          </a:bodyPr>
          <a:lstStyle/>
          <a:p>
            <a:r>
              <a:rPr lang="en-US" dirty="0"/>
              <a:t>MULTIVARIATE analysis</a:t>
            </a:r>
          </a:p>
        </p:txBody>
      </p:sp>
      <p:pic>
        <p:nvPicPr>
          <p:cNvPr id="7" name="Picture 6">
            <a:extLst>
              <a:ext uri="{FF2B5EF4-FFF2-40B4-BE49-F238E27FC236}">
                <a16:creationId xmlns:a16="http://schemas.microsoft.com/office/drawing/2014/main" id="{C7DEBD54-58FF-4C7A-86B9-8BF56D5B0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7329"/>
            <a:ext cx="7772799" cy="2743341"/>
          </a:xfrm>
          <a:prstGeom prst="rect">
            <a:avLst/>
          </a:prstGeom>
        </p:spPr>
      </p:pic>
      <p:graphicFrame>
        <p:nvGraphicFramePr>
          <p:cNvPr id="11" name="Table 11">
            <a:extLst>
              <a:ext uri="{FF2B5EF4-FFF2-40B4-BE49-F238E27FC236}">
                <a16:creationId xmlns:a16="http://schemas.microsoft.com/office/drawing/2014/main" id="{A3D4A977-B124-4660-A80F-58F5FB0F50ED}"/>
              </a:ext>
            </a:extLst>
          </p:cNvPr>
          <p:cNvGraphicFramePr>
            <a:graphicFrameLocks noGrp="1"/>
          </p:cNvGraphicFramePr>
          <p:nvPr>
            <p:extLst>
              <p:ext uri="{D42A27DB-BD31-4B8C-83A1-F6EECF244321}">
                <p14:modId xmlns:p14="http://schemas.microsoft.com/office/powerpoint/2010/main" val="3861786564"/>
              </p:ext>
            </p:extLst>
          </p:nvPr>
        </p:nvGraphicFramePr>
        <p:xfrm>
          <a:off x="8051800" y="1752600"/>
          <a:ext cx="4064000" cy="460534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35514482"/>
                    </a:ext>
                  </a:extLst>
                </a:gridCol>
              </a:tblGrid>
              <a:tr h="558223">
                <a:tc>
                  <a:txBody>
                    <a:bodyPr/>
                    <a:lstStyle/>
                    <a:p>
                      <a:r>
                        <a:rPr lang="en-US" dirty="0"/>
                        <a:t>BAR PLOT</a:t>
                      </a:r>
                    </a:p>
                  </a:txBody>
                  <a:tcPr/>
                </a:tc>
                <a:extLst>
                  <a:ext uri="{0D108BD9-81ED-4DB2-BD59-A6C34878D82A}">
                    <a16:rowId xmlns:a16="http://schemas.microsoft.com/office/drawing/2014/main" val="1756690659"/>
                  </a:ext>
                </a:extLst>
              </a:tr>
              <a:tr h="976891">
                <a:tc>
                  <a:txBody>
                    <a:bodyPr/>
                    <a:lstStyle/>
                    <a:p>
                      <a:r>
                        <a:rPr lang="en-US" dirty="0"/>
                        <a:t>here </a:t>
                      </a:r>
                      <a:r>
                        <a:rPr lang="en-US" dirty="0" err="1"/>
                        <a:t>i</a:t>
                      </a:r>
                      <a:r>
                        <a:rPr lang="en-US" dirty="0"/>
                        <a:t> am checking which age group people with job profile has default rate.</a:t>
                      </a:r>
                    </a:p>
                  </a:txBody>
                  <a:tcPr/>
                </a:tc>
                <a:extLst>
                  <a:ext uri="{0D108BD9-81ED-4DB2-BD59-A6C34878D82A}">
                    <a16:rowId xmlns:a16="http://schemas.microsoft.com/office/drawing/2014/main" val="2458180237"/>
                  </a:ext>
                </a:extLst>
              </a:tr>
              <a:tr h="3070227">
                <a:tc>
                  <a:txBody>
                    <a:bodyPr/>
                    <a:lstStyle/>
                    <a:p>
                      <a:r>
                        <a:rPr lang="en-US" b="1" dirty="0"/>
                        <a:t>here default status of every category whether it is a retired person, student, self-employed. In this, I have seen everything is fine some are paying and some have high default rates. but the maximum default rate is for retired persons.</a:t>
                      </a:r>
                    </a:p>
                  </a:txBody>
                  <a:tcPr/>
                </a:tc>
                <a:extLst>
                  <a:ext uri="{0D108BD9-81ED-4DB2-BD59-A6C34878D82A}">
                    <a16:rowId xmlns:a16="http://schemas.microsoft.com/office/drawing/2014/main" val="1942305070"/>
                  </a:ext>
                </a:extLst>
              </a:tr>
            </a:tbl>
          </a:graphicData>
        </a:graphic>
      </p:graphicFrame>
    </p:spTree>
    <p:extLst>
      <p:ext uri="{BB962C8B-B14F-4D97-AF65-F5344CB8AC3E}">
        <p14:creationId xmlns:p14="http://schemas.microsoft.com/office/powerpoint/2010/main" val="190930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B74D9-1ED7-4EF8-B277-172144E1D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922" y="10160"/>
            <a:ext cx="9306559" cy="3738880"/>
          </a:xfrm>
          <a:prstGeom prst="rect">
            <a:avLst/>
          </a:prstGeom>
        </p:spPr>
      </p:pic>
      <p:graphicFrame>
        <p:nvGraphicFramePr>
          <p:cNvPr id="6" name="Table 6">
            <a:extLst>
              <a:ext uri="{FF2B5EF4-FFF2-40B4-BE49-F238E27FC236}">
                <a16:creationId xmlns:a16="http://schemas.microsoft.com/office/drawing/2014/main" id="{11D7270D-E0CF-4EA6-8782-92ABBD8B55FE}"/>
              </a:ext>
            </a:extLst>
          </p:cNvPr>
          <p:cNvGraphicFramePr>
            <a:graphicFrameLocks noGrp="1"/>
          </p:cNvGraphicFramePr>
          <p:nvPr>
            <p:extLst>
              <p:ext uri="{D42A27DB-BD31-4B8C-83A1-F6EECF244321}">
                <p14:modId xmlns:p14="http://schemas.microsoft.com/office/powerpoint/2010/main" val="1864948057"/>
              </p:ext>
            </p:extLst>
          </p:nvPr>
        </p:nvGraphicFramePr>
        <p:xfrm>
          <a:off x="1747519" y="374904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03041618"/>
                    </a:ext>
                  </a:extLst>
                </a:gridCol>
              </a:tblGrid>
              <a:tr h="326431">
                <a:tc>
                  <a:txBody>
                    <a:bodyPr/>
                    <a:lstStyle/>
                    <a:p>
                      <a:r>
                        <a:rPr lang="en-US" dirty="0"/>
                        <a:t>VIOLIN PLOT</a:t>
                      </a:r>
                    </a:p>
                  </a:txBody>
                  <a:tcPr/>
                </a:tc>
                <a:extLst>
                  <a:ext uri="{0D108BD9-81ED-4DB2-BD59-A6C34878D82A}">
                    <a16:rowId xmlns:a16="http://schemas.microsoft.com/office/drawing/2014/main" val="3986293063"/>
                  </a:ext>
                </a:extLst>
              </a:tr>
              <a:tr h="571254">
                <a:tc>
                  <a:txBody>
                    <a:bodyPr/>
                    <a:lstStyle/>
                    <a:p>
                      <a:r>
                        <a:rPr lang="en-US" dirty="0"/>
                        <a:t>here </a:t>
                      </a:r>
                      <a:r>
                        <a:rPr lang="en-US" dirty="0" err="1"/>
                        <a:t>i</a:t>
                      </a:r>
                      <a:r>
                        <a:rPr lang="en-US" dirty="0"/>
                        <a:t> am checking education level with job profile. campaign - it is a phone call (number of contact performed during this campaign.) </a:t>
                      </a:r>
                    </a:p>
                  </a:txBody>
                  <a:tcPr/>
                </a:tc>
                <a:extLst>
                  <a:ext uri="{0D108BD9-81ED-4DB2-BD59-A6C34878D82A}">
                    <a16:rowId xmlns:a16="http://schemas.microsoft.com/office/drawing/2014/main" val="2263148480"/>
                  </a:ext>
                </a:extLst>
              </a:tr>
              <a:tr h="1060901">
                <a:tc>
                  <a:txBody>
                    <a:bodyPr/>
                    <a:lstStyle/>
                    <a:p>
                      <a:r>
                        <a:rPr lang="en-US" b="1" dirty="0"/>
                        <a:t>in the blue-collar job have the highest no. of outliers in the campaign.  means, they have a secondary level of education and they are daily wagers. So, the bank did the most contact to the blue-collar job for the benefit of this category group and by the deposit, they can secure their future.</a:t>
                      </a:r>
                    </a:p>
                  </a:txBody>
                  <a:tcPr/>
                </a:tc>
                <a:extLst>
                  <a:ext uri="{0D108BD9-81ED-4DB2-BD59-A6C34878D82A}">
                    <a16:rowId xmlns:a16="http://schemas.microsoft.com/office/drawing/2014/main" val="3222124161"/>
                  </a:ext>
                </a:extLst>
              </a:tr>
              <a:tr h="571254">
                <a:tc>
                  <a:txBody>
                    <a:bodyPr/>
                    <a:lstStyle/>
                    <a:p>
                      <a:r>
                        <a:rPr lang="en-US" b="1" dirty="0"/>
                        <a:t>if </a:t>
                      </a:r>
                      <a:r>
                        <a:rPr lang="en-US" b="1" dirty="0" err="1"/>
                        <a:t>i</a:t>
                      </a:r>
                      <a:r>
                        <a:rPr lang="en-US" b="1" dirty="0"/>
                        <a:t> talk the lowest outliers then it is admin job profile have primary education. bank did less or never contact this job profile.</a:t>
                      </a:r>
                    </a:p>
                  </a:txBody>
                  <a:tcPr/>
                </a:tc>
                <a:extLst>
                  <a:ext uri="{0D108BD9-81ED-4DB2-BD59-A6C34878D82A}">
                    <a16:rowId xmlns:a16="http://schemas.microsoft.com/office/drawing/2014/main" val="1456858947"/>
                  </a:ext>
                </a:extLst>
              </a:tr>
            </a:tbl>
          </a:graphicData>
        </a:graphic>
      </p:graphicFrame>
    </p:spTree>
    <p:extLst>
      <p:ext uri="{BB962C8B-B14F-4D97-AF65-F5344CB8AC3E}">
        <p14:creationId xmlns:p14="http://schemas.microsoft.com/office/powerpoint/2010/main" val="162954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7089-C93F-4BD3-B5E7-D4002B3A27AB}"/>
              </a:ext>
            </a:extLst>
          </p:cNvPr>
          <p:cNvSpPr>
            <a:spLocks noGrp="1"/>
          </p:cNvSpPr>
          <p:nvPr>
            <p:ph type="title"/>
          </p:nvPr>
        </p:nvSpPr>
        <p:spPr>
          <a:xfrm>
            <a:off x="838200" y="2031365"/>
            <a:ext cx="10515600" cy="2042795"/>
          </a:xfrm>
        </p:spPr>
        <p:txBody>
          <a:bodyPr>
            <a:noAutofit/>
          </a:bodyPr>
          <a:lstStyle/>
          <a:p>
            <a:r>
              <a:rPr lang="en-US" sz="2800" b="1" i="0" dirty="0">
                <a:solidFill>
                  <a:srgbClr val="000000"/>
                </a:solidFill>
                <a:effectLst/>
                <a:latin typeface="Helvetica Neue"/>
              </a:rPr>
              <a:t>The socio-economic variables are a statistical indicator of the customer themselves based on various other factors, so it has a lot of information in it which should be used for analysis?</a:t>
            </a:r>
            <a:br>
              <a:rPr lang="en-US" sz="2800" b="1" i="0" dirty="0">
                <a:solidFill>
                  <a:srgbClr val="000000"/>
                </a:solidFill>
                <a:effectLst/>
                <a:latin typeface="Helvetica Neue"/>
              </a:rPr>
            </a:br>
            <a:endParaRPr lang="en-US" sz="2800" dirty="0"/>
          </a:p>
        </p:txBody>
      </p:sp>
      <p:sp>
        <p:nvSpPr>
          <p:cNvPr id="4" name="TextBox 3">
            <a:extLst>
              <a:ext uri="{FF2B5EF4-FFF2-40B4-BE49-F238E27FC236}">
                <a16:creationId xmlns:a16="http://schemas.microsoft.com/office/drawing/2014/main" id="{7A0E54D2-EC7A-4968-864E-D88487A02DD7}"/>
              </a:ext>
            </a:extLst>
          </p:cNvPr>
          <p:cNvSpPr txBox="1"/>
          <p:nvPr/>
        </p:nvSpPr>
        <p:spPr>
          <a:xfrm>
            <a:off x="838200" y="4159885"/>
            <a:ext cx="3152775" cy="646331"/>
          </a:xfrm>
          <a:prstGeom prst="rect">
            <a:avLst/>
          </a:prstGeom>
          <a:noFill/>
        </p:spPr>
        <p:txBody>
          <a:bodyPr wrap="square" rtlCol="0">
            <a:spAutoFit/>
          </a:bodyPr>
          <a:lstStyle/>
          <a:p>
            <a:r>
              <a:rPr lang="en-US" b="1" dirty="0"/>
              <a:t>It is a kind of status, value, and education also.</a:t>
            </a:r>
          </a:p>
        </p:txBody>
      </p:sp>
    </p:spTree>
    <p:extLst>
      <p:ext uri="{BB962C8B-B14F-4D97-AF65-F5344CB8AC3E}">
        <p14:creationId xmlns:p14="http://schemas.microsoft.com/office/powerpoint/2010/main" val="300678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543E68-E29C-420B-96DE-EFA233A269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0" y="0"/>
            <a:ext cx="6502400" cy="4127344"/>
          </a:xfrm>
        </p:spPr>
      </p:pic>
      <p:graphicFrame>
        <p:nvGraphicFramePr>
          <p:cNvPr id="6" name="Table 6">
            <a:extLst>
              <a:ext uri="{FF2B5EF4-FFF2-40B4-BE49-F238E27FC236}">
                <a16:creationId xmlns:a16="http://schemas.microsoft.com/office/drawing/2014/main" id="{A48B06AF-1537-4C44-AD20-543D5DF547B3}"/>
              </a:ext>
            </a:extLst>
          </p:cNvPr>
          <p:cNvGraphicFramePr>
            <a:graphicFrameLocks noGrp="1"/>
          </p:cNvGraphicFramePr>
          <p:nvPr>
            <p:extLst>
              <p:ext uri="{D42A27DB-BD31-4B8C-83A1-F6EECF244321}">
                <p14:modId xmlns:p14="http://schemas.microsoft.com/office/powerpoint/2010/main" val="374805399"/>
              </p:ext>
            </p:extLst>
          </p:nvPr>
        </p:nvGraphicFramePr>
        <p:xfrm>
          <a:off x="2844800" y="4289904"/>
          <a:ext cx="6502400" cy="2296160"/>
        </p:xfrm>
        <a:graphic>
          <a:graphicData uri="http://schemas.openxmlformats.org/drawingml/2006/table">
            <a:tbl>
              <a:tblPr firstRow="1" bandRow="1">
                <a:tableStyleId>{5C22544A-7EE6-4342-B048-85BDC9FD1C3A}</a:tableStyleId>
              </a:tblPr>
              <a:tblGrid>
                <a:gridCol w="6502400">
                  <a:extLst>
                    <a:ext uri="{9D8B030D-6E8A-4147-A177-3AD203B41FA5}">
                      <a16:colId xmlns:a16="http://schemas.microsoft.com/office/drawing/2014/main" val="2129818414"/>
                    </a:ext>
                  </a:extLst>
                </a:gridCol>
              </a:tblGrid>
              <a:tr h="370840">
                <a:tc>
                  <a:txBody>
                    <a:bodyPr/>
                    <a:lstStyle/>
                    <a:p>
                      <a:r>
                        <a:rPr lang="en-US" dirty="0"/>
                        <a:t>BAR PLOT</a:t>
                      </a:r>
                    </a:p>
                  </a:txBody>
                  <a:tcPr/>
                </a:tc>
                <a:extLst>
                  <a:ext uri="{0D108BD9-81ED-4DB2-BD59-A6C34878D82A}">
                    <a16:rowId xmlns:a16="http://schemas.microsoft.com/office/drawing/2014/main" val="1696826053"/>
                  </a:ext>
                </a:extLst>
              </a:tr>
              <a:tr h="370840">
                <a:tc>
                  <a:txBody>
                    <a:bodyPr/>
                    <a:lstStyle/>
                    <a:p>
                      <a:r>
                        <a:rPr lang="en-US" dirty="0"/>
                        <a:t>here </a:t>
                      </a:r>
                      <a:r>
                        <a:rPr lang="en-US" dirty="0" err="1"/>
                        <a:t>i</a:t>
                      </a:r>
                      <a:r>
                        <a:rPr lang="en-US" dirty="0"/>
                        <a:t> am checking marital status with balance and education.</a:t>
                      </a:r>
                    </a:p>
                  </a:txBody>
                  <a:tcPr/>
                </a:tc>
                <a:extLst>
                  <a:ext uri="{0D108BD9-81ED-4DB2-BD59-A6C34878D82A}">
                    <a16:rowId xmlns:a16="http://schemas.microsoft.com/office/drawing/2014/main" val="409175212"/>
                  </a:ext>
                </a:extLst>
              </a:tr>
              <a:tr h="370840">
                <a:tc>
                  <a:txBody>
                    <a:bodyPr/>
                    <a:lstStyle/>
                    <a:p>
                      <a:r>
                        <a:rPr lang="en-US" b="1" dirty="0"/>
                        <a:t>Here is checking the marital status with education qualification and balance of every person. singles have the highest level of balance but education level is primary.</a:t>
                      </a:r>
                    </a:p>
                  </a:txBody>
                  <a:tcPr/>
                </a:tc>
                <a:extLst>
                  <a:ext uri="{0D108BD9-81ED-4DB2-BD59-A6C34878D82A}">
                    <a16:rowId xmlns:a16="http://schemas.microsoft.com/office/drawing/2014/main" val="4134647648"/>
                  </a:ext>
                </a:extLst>
              </a:tr>
              <a:tr h="370840">
                <a:tc>
                  <a:txBody>
                    <a:bodyPr/>
                    <a:lstStyle/>
                    <a:p>
                      <a:endParaRPr lang="en-US" dirty="0"/>
                    </a:p>
                  </a:txBody>
                  <a:tcPr/>
                </a:tc>
                <a:extLst>
                  <a:ext uri="{0D108BD9-81ED-4DB2-BD59-A6C34878D82A}">
                    <a16:rowId xmlns:a16="http://schemas.microsoft.com/office/drawing/2014/main" val="4041322664"/>
                  </a:ext>
                </a:extLst>
              </a:tr>
            </a:tbl>
          </a:graphicData>
        </a:graphic>
      </p:graphicFrame>
    </p:spTree>
    <p:extLst>
      <p:ext uri="{BB962C8B-B14F-4D97-AF65-F5344CB8AC3E}">
        <p14:creationId xmlns:p14="http://schemas.microsoft.com/office/powerpoint/2010/main" val="236549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0F3A-6E19-453D-8635-66DF79D9B48D}"/>
              </a:ext>
            </a:extLst>
          </p:cNvPr>
          <p:cNvSpPr>
            <a:spLocks noGrp="1"/>
          </p:cNvSpPr>
          <p:nvPr>
            <p:ph type="title"/>
          </p:nvPr>
        </p:nvSpPr>
        <p:spPr>
          <a:xfrm>
            <a:off x="771525" y="2051050"/>
            <a:ext cx="10515600" cy="1911350"/>
          </a:xfrm>
        </p:spPr>
        <p:txBody>
          <a:bodyPr>
            <a:noAutofit/>
          </a:bodyPr>
          <a:lstStyle/>
          <a:p>
            <a:r>
              <a:rPr lang="en-US" sz="2800" b="1" i="0" dirty="0">
                <a:solidFill>
                  <a:srgbClr val="000000"/>
                </a:solidFill>
                <a:effectLst/>
                <a:latin typeface="Helvetica Neue"/>
              </a:rPr>
              <a:t>Try and find out which campaign was effective for which type/group of people and see if they have anything common among them?</a:t>
            </a:r>
            <a:br>
              <a:rPr lang="en-US" sz="2800" b="1" i="0" dirty="0">
                <a:solidFill>
                  <a:srgbClr val="000000"/>
                </a:solidFill>
                <a:effectLst/>
                <a:latin typeface="Helvetica Neue"/>
              </a:rPr>
            </a:br>
            <a:endParaRPr lang="en-US" sz="2800" dirty="0"/>
          </a:p>
        </p:txBody>
      </p:sp>
    </p:spTree>
    <p:extLst>
      <p:ext uri="{BB962C8B-B14F-4D97-AF65-F5344CB8AC3E}">
        <p14:creationId xmlns:p14="http://schemas.microsoft.com/office/powerpoint/2010/main" val="270314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CE71-6778-44F9-8589-50B1C9EC31A4}"/>
              </a:ext>
            </a:extLst>
          </p:cNvPr>
          <p:cNvSpPr>
            <a:spLocks noGrp="1"/>
          </p:cNvSpPr>
          <p:nvPr>
            <p:ph type="title"/>
          </p:nvPr>
        </p:nvSpPr>
        <p:spPr>
          <a:xfrm>
            <a:off x="2709862" y="765175"/>
            <a:ext cx="6891335" cy="1325563"/>
          </a:xfrm>
          <a:ln w="28575"/>
        </p:spPr>
        <p:style>
          <a:lnRef idx="2">
            <a:schemeClr val="accent2"/>
          </a:lnRef>
          <a:fillRef idx="1">
            <a:schemeClr val="lt1"/>
          </a:fillRef>
          <a:effectRef idx="0">
            <a:schemeClr val="accent2"/>
          </a:effectRef>
          <a:fontRef idx="minor">
            <a:schemeClr val="dk1"/>
          </a:fontRef>
        </p:style>
        <p:txBody>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BANK MARKETING DATA SET.</a:t>
            </a:r>
          </a:p>
        </p:txBody>
      </p:sp>
      <p:cxnSp>
        <p:nvCxnSpPr>
          <p:cNvPr id="7" name="Straight Connector 6">
            <a:extLst>
              <a:ext uri="{FF2B5EF4-FFF2-40B4-BE49-F238E27FC236}">
                <a16:creationId xmlns:a16="http://schemas.microsoft.com/office/drawing/2014/main" id="{C55C4DB0-5942-4540-9CAD-4F0D16D8AEE7}"/>
              </a:ext>
            </a:extLst>
          </p:cNvPr>
          <p:cNvCxnSpPr>
            <a:cxnSpLocks/>
          </p:cNvCxnSpPr>
          <p:nvPr/>
        </p:nvCxnSpPr>
        <p:spPr>
          <a:xfrm>
            <a:off x="6095999" y="3105150"/>
            <a:ext cx="322897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B11DB51-B2E1-4821-9D4E-BEB59463EDAA}"/>
              </a:ext>
            </a:extLst>
          </p:cNvPr>
          <p:cNvCxnSpPr/>
          <p:nvPr/>
        </p:nvCxnSpPr>
        <p:spPr>
          <a:xfrm flipH="1">
            <a:off x="3105150" y="3105150"/>
            <a:ext cx="299084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F43D481-8EC9-45B1-8BD0-84393D28B85A}"/>
              </a:ext>
            </a:extLst>
          </p:cNvPr>
          <p:cNvSpPr txBox="1">
            <a:spLocks/>
          </p:cNvSpPr>
          <p:nvPr/>
        </p:nvSpPr>
        <p:spPr>
          <a:xfrm>
            <a:off x="1962151" y="4104480"/>
            <a:ext cx="3209924" cy="1325563"/>
          </a:xfrm>
          <a:prstGeom prst="rect">
            <a:avLst/>
          </a:prstGeo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ln w="0"/>
                <a:solidFill>
                  <a:schemeClr val="accent1"/>
                </a:solidFill>
                <a:effectLst>
                  <a:outerShdw blurRad="38100" dist="25400" dir="5400000" algn="ctr" rotWithShape="0">
                    <a:srgbClr val="6E747A">
                      <a:alpha val="43000"/>
                    </a:srgbClr>
                  </a:outerShdw>
                </a:effectLst>
              </a:rPr>
              <a:t>Test Data Set</a:t>
            </a:r>
          </a:p>
        </p:txBody>
      </p:sp>
      <p:sp>
        <p:nvSpPr>
          <p:cNvPr id="11" name="Title 1">
            <a:extLst>
              <a:ext uri="{FF2B5EF4-FFF2-40B4-BE49-F238E27FC236}">
                <a16:creationId xmlns:a16="http://schemas.microsoft.com/office/drawing/2014/main" id="{51195171-A721-45F9-A5AE-FB80E72AB661}"/>
              </a:ext>
            </a:extLst>
          </p:cNvPr>
          <p:cNvSpPr txBox="1">
            <a:spLocks/>
          </p:cNvSpPr>
          <p:nvPr/>
        </p:nvSpPr>
        <p:spPr>
          <a:xfrm>
            <a:off x="7803355" y="4104481"/>
            <a:ext cx="3357563" cy="1325563"/>
          </a:xfrm>
          <a:prstGeom prst="rect">
            <a:avLst/>
          </a:prstGeo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ln w="0"/>
                <a:solidFill>
                  <a:schemeClr val="accent1"/>
                </a:solidFill>
                <a:effectLst>
                  <a:outerShdw blurRad="38100" dist="25400" dir="5400000" algn="ctr" rotWithShape="0">
                    <a:srgbClr val="6E747A">
                      <a:alpha val="43000"/>
                    </a:srgbClr>
                  </a:outerShdw>
                </a:effectLst>
              </a:rPr>
              <a:t>Train Data Set</a:t>
            </a:r>
          </a:p>
        </p:txBody>
      </p:sp>
      <p:cxnSp>
        <p:nvCxnSpPr>
          <p:cNvPr id="13" name="Straight Arrow Connector 12">
            <a:extLst>
              <a:ext uri="{FF2B5EF4-FFF2-40B4-BE49-F238E27FC236}">
                <a16:creationId xmlns:a16="http://schemas.microsoft.com/office/drawing/2014/main" id="{66F4F8DD-133D-4A44-8B0F-077F469568AF}"/>
              </a:ext>
            </a:extLst>
          </p:cNvPr>
          <p:cNvCxnSpPr/>
          <p:nvPr/>
        </p:nvCxnSpPr>
        <p:spPr>
          <a:xfrm>
            <a:off x="3105150" y="3105150"/>
            <a:ext cx="0" cy="9993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31E037-0762-4C84-B089-2E3D318DDC8A}"/>
              </a:ext>
            </a:extLst>
          </p:cNvPr>
          <p:cNvCxnSpPr/>
          <p:nvPr/>
        </p:nvCxnSpPr>
        <p:spPr>
          <a:xfrm>
            <a:off x="9296400" y="3105150"/>
            <a:ext cx="0" cy="9993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D8B5E5-9B71-4647-B4AD-C2C624CDAF07}"/>
              </a:ext>
            </a:extLst>
          </p:cNvPr>
          <p:cNvCxnSpPr>
            <a:cxnSpLocks/>
            <a:stCxn id="2" idx="2"/>
          </p:cNvCxnSpPr>
          <p:nvPr/>
        </p:nvCxnSpPr>
        <p:spPr>
          <a:xfrm>
            <a:off x="6155530" y="2090738"/>
            <a:ext cx="0" cy="10144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986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5317F8-8B2D-411A-8508-61535BD04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772" y="0"/>
            <a:ext cx="5478455" cy="3796012"/>
          </a:xfrm>
          <a:prstGeom prst="rect">
            <a:avLst/>
          </a:prstGeom>
        </p:spPr>
      </p:pic>
      <p:graphicFrame>
        <p:nvGraphicFramePr>
          <p:cNvPr id="6" name="Table 6">
            <a:extLst>
              <a:ext uri="{FF2B5EF4-FFF2-40B4-BE49-F238E27FC236}">
                <a16:creationId xmlns:a16="http://schemas.microsoft.com/office/drawing/2014/main" id="{1AD3EF00-878A-4166-8F1F-890915B18EEE}"/>
              </a:ext>
            </a:extLst>
          </p:cNvPr>
          <p:cNvGraphicFramePr>
            <a:graphicFrameLocks noGrp="1"/>
          </p:cNvGraphicFramePr>
          <p:nvPr>
            <p:extLst>
              <p:ext uri="{D42A27DB-BD31-4B8C-83A1-F6EECF244321}">
                <p14:modId xmlns:p14="http://schemas.microsoft.com/office/powerpoint/2010/main" val="818195575"/>
              </p:ext>
            </p:extLst>
          </p:nvPr>
        </p:nvGraphicFramePr>
        <p:xfrm>
          <a:off x="2108199" y="4234391"/>
          <a:ext cx="8128000" cy="206937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589784088"/>
                    </a:ext>
                  </a:extLst>
                </a:gridCol>
              </a:tblGrid>
              <a:tr h="440325">
                <a:tc>
                  <a:txBody>
                    <a:bodyPr/>
                    <a:lstStyle/>
                    <a:p>
                      <a:r>
                        <a:rPr lang="en-US" dirty="0"/>
                        <a:t>BOX PLOT</a:t>
                      </a:r>
                    </a:p>
                  </a:txBody>
                  <a:tcPr/>
                </a:tc>
                <a:extLst>
                  <a:ext uri="{0D108BD9-81ED-4DB2-BD59-A6C34878D82A}">
                    <a16:rowId xmlns:a16="http://schemas.microsoft.com/office/drawing/2014/main" val="2615172531"/>
                  </a:ext>
                </a:extLst>
              </a:tr>
              <a:tr h="440325">
                <a:tc>
                  <a:txBody>
                    <a:bodyPr/>
                    <a:lstStyle/>
                    <a:p>
                      <a:r>
                        <a:rPr lang="en-US" dirty="0"/>
                        <a:t>here </a:t>
                      </a:r>
                      <a:r>
                        <a:rPr lang="en-US" dirty="0" err="1"/>
                        <a:t>i</a:t>
                      </a:r>
                      <a:r>
                        <a:rPr lang="en-US" dirty="0"/>
                        <a:t> am comparing campaign with marital.</a:t>
                      </a:r>
                    </a:p>
                  </a:txBody>
                  <a:tcPr/>
                </a:tc>
                <a:extLst>
                  <a:ext uri="{0D108BD9-81ED-4DB2-BD59-A6C34878D82A}">
                    <a16:rowId xmlns:a16="http://schemas.microsoft.com/office/drawing/2014/main" val="3704536290"/>
                  </a:ext>
                </a:extLst>
              </a:tr>
              <a:tr h="1085733">
                <a:tc>
                  <a:txBody>
                    <a:bodyPr/>
                    <a:lstStyle/>
                    <a:p>
                      <a:r>
                        <a:rPr lang="en-US" b="1" dirty="0"/>
                        <a:t>The married person has the highest outliers in the campaign. it means, the bank did most contact to married person for the subscription of deposit for the future safety and children also. And this category may also be interested in saving for future use.</a:t>
                      </a:r>
                    </a:p>
                  </a:txBody>
                  <a:tcPr/>
                </a:tc>
                <a:extLst>
                  <a:ext uri="{0D108BD9-81ED-4DB2-BD59-A6C34878D82A}">
                    <a16:rowId xmlns:a16="http://schemas.microsoft.com/office/drawing/2014/main" val="4083742020"/>
                  </a:ext>
                </a:extLst>
              </a:tr>
            </a:tbl>
          </a:graphicData>
        </a:graphic>
      </p:graphicFrame>
    </p:spTree>
    <p:extLst>
      <p:ext uri="{BB962C8B-B14F-4D97-AF65-F5344CB8AC3E}">
        <p14:creationId xmlns:p14="http://schemas.microsoft.com/office/powerpoint/2010/main" val="280671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0B5A-DDFE-4D04-A6C6-228EEC495D2C}"/>
              </a:ext>
            </a:extLst>
          </p:cNvPr>
          <p:cNvSpPr>
            <a:spLocks noGrp="1"/>
          </p:cNvSpPr>
          <p:nvPr>
            <p:ph type="title"/>
          </p:nvPr>
        </p:nvSpPr>
        <p:spPr>
          <a:xfrm>
            <a:off x="838200" y="2184400"/>
            <a:ext cx="10515600" cy="1825625"/>
          </a:xfrm>
        </p:spPr>
        <p:txBody>
          <a:bodyPr>
            <a:noAutofit/>
          </a:bodyPr>
          <a:lstStyle/>
          <a:p>
            <a:r>
              <a:rPr lang="en-US" sz="2800" b="1" i="0" dirty="0">
                <a:solidFill>
                  <a:srgbClr val="000000"/>
                </a:solidFill>
                <a:effectLst/>
                <a:latin typeface="Helvetica Neue"/>
              </a:rPr>
              <a:t>Do the same for the people who did not respond to a campaign well and see if they have anything in common with each other?</a:t>
            </a:r>
            <a:br>
              <a:rPr lang="en-US" sz="2800" b="1" i="0" dirty="0">
                <a:solidFill>
                  <a:srgbClr val="000000"/>
                </a:solidFill>
                <a:effectLst/>
                <a:latin typeface="Helvetica Neue"/>
              </a:rPr>
            </a:br>
            <a:endParaRPr lang="en-US" sz="2800" dirty="0"/>
          </a:p>
        </p:txBody>
      </p:sp>
    </p:spTree>
    <p:extLst>
      <p:ext uri="{BB962C8B-B14F-4D97-AF65-F5344CB8AC3E}">
        <p14:creationId xmlns:p14="http://schemas.microsoft.com/office/powerpoint/2010/main" val="717298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72596A-D17B-4FC9-BBF3-84AC4A0F7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975" y="0"/>
            <a:ext cx="7721738" cy="3657600"/>
          </a:xfrm>
          <a:prstGeom prst="rect">
            <a:avLst/>
          </a:prstGeom>
        </p:spPr>
      </p:pic>
      <p:graphicFrame>
        <p:nvGraphicFramePr>
          <p:cNvPr id="6" name="Table 6">
            <a:extLst>
              <a:ext uri="{FF2B5EF4-FFF2-40B4-BE49-F238E27FC236}">
                <a16:creationId xmlns:a16="http://schemas.microsoft.com/office/drawing/2014/main" id="{07FD0B78-4DA0-4421-854C-530661D13FE5}"/>
              </a:ext>
            </a:extLst>
          </p:cNvPr>
          <p:cNvGraphicFramePr>
            <a:graphicFrameLocks noGrp="1"/>
          </p:cNvGraphicFramePr>
          <p:nvPr>
            <p:extLst>
              <p:ext uri="{D42A27DB-BD31-4B8C-83A1-F6EECF244321}">
                <p14:modId xmlns:p14="http://schemas.microsoft.com/office/powerpoint/2010/main" val="2822540361"/>
              </p:ext>
            </p:extLst>
          </p:nvPr>
        </p:nvGraphicFramePr>
        <p:xfrm>
          <a:off x="1882844" y="3872441"/>
          <a:ext cx="8128000" cy="2672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24814097"/>
                    </a:ext>
                  </a:extLst>
                </a:gridCol>
              </a:tblGrid>
              <a:tr h="370840">
                <a:tc>
                  <a:txBody>
                    <a:bodyPr/>
                    <a:lstStyle/>
                    <a:p>
                      <a:r>
                        <a:rPr lang="en-US" dirty="0"/>
                        <a:t>BOX PLOT</a:t>
                      </a:r>
                    </a:p>
                  </a:txBody>
                  <a:tcPr/>
                </a:tc>
                <a:extLst>
                  <a:ext uri="{0D108BD9-81ED-4DB2-BD59-A6C34878D82A}">
                    <a16:rowId xmlns:a16="http://schemas.microsoft.com/office/drawing/2014/main" val="800755070"/>
                  </a:ext>
                </a:extLst>
              </a:tr>
              <a:tr h="370840">
                <a:tc>
                  <a:txBody>
                    <a:bodyPr/>
                    <a:lstStyle/>
                    <a:p>
                      <a:r>
                        <a:rPr lang="en-US" dirty="0"/>
                        <a:t>here </a:t>
                      </a:r>
                      <a:r>
                        <a:rPr lang="en-US" dirty="0" err="1"/>
                        <a:t>i</a:t>
                      </a:r>
                      <a:r>
                        <a:rPr lang="en-US" dirty="0"/>
                        <a:t> am comparing marital and campaign with y.</a:t>
                      </a:r>
                    </a:p>
                  </a:txBody>
                  <a:tcPr/>
                </a:tc>
                <a:extLst>
                  <a:ext uri="{0D108BD9-81ED-4DB2-BD59-A6C34878D82A}">
                    <a16:rowId xmlns:a16="http://schemas.microsoft.com/office/drawing/2014/main" val="3599558331"/>
                  </a:ext>
                </a:extLst>
              </a:tr>
              <a:tr h="370840">
                <a:tc>
                  <a:txBody>
                    <a:bodyPr/>
                    <a:lstStyle/>
                    <a:p>
                      <a:r>
                        <a:rPr lang="en-US" dirty="0"/>
                        <a:t>in this analysis, </a:t>
                      </a:r>
                      <a:r>
                        <a:rPr lang="en-US" dirty="0" err="1"/>
                        <a:t>i</a:t>
                      </a:r>
                      <a:r>
                        <a:rPr lang="en-US" dirty="0"/>
                        <a:t> have seen married people have high subscription rate.</a:t>
                      </a:r>
                    </a:p>
                  </a:txBody>
                  <a:tcPr/>
                </a:tc>
                <a:extLst>
                  <a:ext uri="{0D108BD9-81ED-4DB2-BD59-A6C34878D82A}">
                    <a16:rowId xmlns:a16="http://schemas.microsoft.com/office/drawing/2014/main" val="1560269479"/>
                  </a:ext>
                </a:extLst>
              </a:tr>
              <a:tr h="370840">
                <a:tc>
                  <a:txBody>
                    <a:bodyPr/>
                    <a:lstStyle/>
                    <a:p>
                      <a:r>
                        <a:rPr lang="en-US" dirty="0"/>
                        <a:t>but if I talk about in “no </a:t>
                      </a:r>
                      <a:r>
                        <a:rPr lang="en-US" dirty="0" err="1"/>
                        <a:t>subsciption</a:t>
                      </a:r>
                      <a:r>
                        <a:rPr lang="en-US" dirty="0"/>
                        <a:t>” then married people are on top also.</a:t>
                      </a:r>
                    </a:p>
                  </a:txBody>
                  <a:tcPr/>
                </a:tc>
                <a:extLst>
                  <a:ext uri="{0D108BD9-81ED-4DB2-BD59-A6C34878D82A}">
                    <a16:rowId xmlns:a16="http://schemas.microsoft.com/office/drawing/2014/main" val="2788205966"/>
                  </a:ext>
                </a:extLst>
              </a:tr>
              <a:tr h="370840">
                <a:tc>
                  <a:txBody>
                    <a:bodyPr/>
                    <a:lstStyle/>
                    <a:p>
                      <a:r>
                        <a:rPr lang="en-US" b="1" dirty="0"/>
                        <a:t>According to my understanding, the bank did contact all categories or groups of people. But married people are on top in the subscription deposit policy of banks as compared to others. Singles and divorced people are less interested in this subscription.</a:t>
                      </a:r>
                    </a:p>
                  </a:txBody>
                  <a:tcPr/>
                </a:tc>
                <a:extLst>
                  <a:ext uri="{0D108BD9-81ED-4DB2-BD59-A6C34878D82A}">
                    <a16:rowId xmlns:a16="http://schemas.microsoft.com/office/drawing/2014/main" val="2985405524"/>
                  </a:ext>
                </a:extLst>
              </a:tr>
            </a:tbl>
          </a:graphicData>
        </a:graphic>
      </p:graphicFrame>
    </p:spTree>
    <p:extLst>
      <p:ext uri="{BB962C8B-B14F-4D97-AF65-F5344CB8AC3E}">
        <p14:creationId xmlns:p14="http://schemas.microsoft.com/office/powerpoint/2010/main" val="187290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37C7A-4979-4691-82FC-752FA66A1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423" y="427001"/>
            <a:ext cx="7175154" cy="3540197"/>
          </a:xfrm>
          <a:prstGeom prst="rect">
            <a:avLst/>
          </a:prstGeom>
        </p:spPr>
      </p:pic>
      <p:graphicFrame>
        <p:nvGraphicFramePr>
          <p:cNvPr id="6" name="Table 6">
            <a:extLst>
              <a:ext uri="{FF2B5EF4-FFF2-40B4-BE49-F238E27FC236}">
                <a16:creationId xmlns:a16="http://schemas.microsoft.com/office/drawing/2014/main" id="{3FA7E0FB-FE24-48CC-B494-4D8E01FD7E73}"/>
              </a:ext>
            </a:extLst>
          </p:cNvPr>
          <p:cNvGraphicFramePr>
            <a:graphicFrameLocks noGrp="1"/>
          </p:cNvGraphicFramePr>
          <p:nvPr>
            <p:extLst>
              <p:ext uri="{D42A27DB-BD31-4B8C-83A1-F6EECF244321}">
                <p14:modId xmlns:p14="http://schemas.microsoft.com/office/powerpoint/2010/main" val="3872469346"/>
              </p:ext>
            </p:extLst>
          </p:nvPr>
        </p:nvGraphicFramePr>
        <p:xfrm>
          <a:off x="2032000" y="4301066"/>
          <a:ext cx="8128000" cy="19304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37817563"/>
                    </a:ext>
                  </a:extLst>
                </a:gridCol>
              </a:tblGrid>
              <a:tr h="370840">
                <a:tc>
                  <a:txBody>
                    <a:bodyPr/>
                    <a:lstStyle/>
                    <a:p>
                      <a:r>
                        <a:rPr lang="en-US" dirty="0"/>
                        <a:t>BOXPLOT</a:t>
                      </a:r>
                    </a:p>
                  </a:txBody>
                  <a:tcPr/>
                </a:tc>
                <a:extLst>
                  <a:ext uri="{0D108BD9-81ED-4DB2-BD59-A6C34878D82A}">
                    <a16:rowId xmlns:a16="http://schemas.microsoft.com/office/drawing/2014/main" val="435677270"/>
                  </a:ext>
                </a:extLst>
              </a:tr>
              <a:tr h="370840">
                <a:tc>
                  <a:txBody>
                    <a:bodyPr/>
                    <a:lstStyle/>
                    <a:p>
                      <a:r>
                        <a:rPr lang="en-US" dirty="0"/>
                        <a:t>here </a:t>
                      </a:r>
                      <a:r>
                        <a:rPr lang="en-US" dirty="0" err="1"/>
                        <a:t>i</a:t>
                      </a:r>
                      <a:r>
                        <a:rPr lang="en-US" dirty="0"/>
                        <a:t> am comparing campaign with y(subscription).</a:t>
                      </a:r>
                    </a:p>
                  </a:txBody>
                  <a:tcPr/>
                </a:tc>
                <a:extLst>
                  <a:ext uri="{0D108BD9-81ED-4DB2-BD59-A6C34878D82A}">
                    <a16:rowId xmlns:a16="http://schemas.microsoft.com/office/drawing/2014/main" val="984333950"/>
                  </a:ext>
                </a:extLst>
              </a:tr>
              <a:tr h="370840">
                <a:tc>
                  <a:txBody>
                    <a:bodyPr/>
                    <a:lstStyle/>
                    <a:p>
                      <a:r>
                        <a:rPr lang="en-US" b="1" dirty="0"/>
                        <a:t>here I can see the result, bank did a lot of contact to people. but the result is less. because in this so many categories fall under like the single, divorced, married, etc. everyone has a different type of understanding.</a:t>
                      </a:r>
                    </a:p>
                  </a:txBody>
                  <a:tcPr/>
                </a:tc>
                <a:extLst>
                  <a:ext uri="{0D108BD9-81ED-4DB2-BD59-A6C34878D82A}">
                    <a16:rowId xmlns:a16="http://schemas.microsoft.com/office/drawing/2014/main" val="1927768051"/>
                  </a:ext>
                </a:extLst>
              </a:tr>
            </a:tbl>
          </a:graphicData>
        </a:graphic>
      </p:graphicFrame>
    </p:spTree>
    <p:extLst>
      <p:ext uri="{BB962C8B-B14F-4D97-AF65-F5344CB8AC3E}">
        <p14:creationId xmlns:p14="http://schemas.microsoft.com/office/powerpoint/2010/main" val="281392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FD67-FF8B-4A9B-9BF0-41FCE2103D83}"/>
              </a:ext>
            </a:extLst>
          </p:cNvPr>
          <p:cNvSpPr>
            <a:spLocks noGrp="1"/>
          </p:cNvSpPr>
          <p:nvPr>
            <p:ph type="title"/>
          </p:nvPr>
        </p:nvSpPr>
        <p:spPr>
          <a:xfrm>
            <a:off x="4095750" y="154047"/>
            <a:ext cx="3419475" cy="1325563"/>
          </a:xfrm>
        </p:spPr>
        <p:txBody>
          <a:bodyPr/>
          <a:lstStyle/>
          <a:p>
            <a:r>
              <a:rPr lang="en-US" b="1" dirty="0"/>
              <a:t>CONCLUSION</a:t>
            </a:r>
          </a:p>
        </p:txBody>
      </p:sp>
      <p:sp>
        <p:nvSpPr>
          <p:cNvPr id="3" name="Content Placeholder 2">
            <a:extLst>
              <a:ext uri="{FF2B5EF4-FFF2-40B4-BE49-F238E27FC236}">
                <a16:creationId xmlns:a16="http://schemas.microsoft.com/office/drawing/2014/main" id="{3BCB6BF8-0ED0-4902-B4DF-3166A5E89194}"/>
              </a:ext>
            </a:extLst>
          </p:cNvPr>
          <p:cNvSpPr>
            <a:spLocks noGrp="1"/>
          </p:cNvSpPr>
          <p:nvPr>
            <p:ph idx="1"/>
          </p:nvPr>
        </p:nvSpPr>
        <p:spPr>
          <a:xfrm>
            <a:off x="6862762" y="1731487"/>
            <a:ext cx="4319588" cy="2346325"/>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a:latin typeface="+mj-lt"/>
              </a:rPr>
              <a:t>According to my understanding, in this analysis, I have seen the most last contact is a “blue-collar” job.</a:t>
            </a:r>
          </a:p>
          <a:p>
            <a:pPr marL="0" indent="0">
              <a:buNone/>
            </a:pPr>
            <a:r>
              <a:rPr lang="en-US" sz="2000" dirty="0">
                <a:latin typeface="+mj-lt"/>
              </a:rPr>
              <a:t>Bank tried to reach married people. Because married people are interested in savings for the future. </a:t>
            </a:r>
          </a:p>
        </p:txBody>
      </p:sp>
      <p:sp>
        <p:nvSpPr>
          <p:cNvPr id="5" name="TextBox 4">
            <a:extLst>
              <a:ext uri="{FF2B5EF4-FFF2-40B4-BE49-F238E27FC236}">
                <a16:creationId xmlns:a16="http://schemas.microsoft.com/office/drawing/2014/main" id="{B718C8B7-982C-4E25-8067-8C4CD77F59BF}"/>
              </a:ext>
            </a:extLst>
          </p:cNvPr>
          <p:cNvSpPr txBox="1"/>
          <p:nvPr/>
        </p:nvSpPr>
        <p:spPr>
          <a:xfrm>
            <a:off x="1628775" y="4471511"/>
            <a:ext cx="8734425"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rPr>
              <a:t>They tried to reach “blue-collar” job category because in this category people are labor, daily wagers, etc. So, according to me the spending level of this category is high. Without a deposit subscription, they can’t save more amount of money.</a:t>
            </a:r>
          </a:p>
        </p:txBody>
      </p:sp>
      <p:pic>
        <p:nvPicPr>
          <p:cNvPr id="6" name="Picture 5">
            <a:extLst>
              <a:ext uri="{FF2B5EF4-FFF2-40B4-BE49-F238E27FC236}">
                <a16:creationId xmlns:a16="http://schemas.microsoft.com/office/drawing/2014/main" id="{036D1EFF-654E-4087-B5BB-C28378979232}"/>
              </a:ext>
            </a:extLst>
          </p:cNvPr>
          <p:cNvPicPr>
            <a:picLocks noChangeAspect="1"/>
          </p:cNvPicPr>
          <p:nvPr/>
        </p:nvPicPr>
        <p:blipFill>
          <a:blip r:embed="rId2"/>
          <a:stretch>
            <a:fillRect/>
          </a:stretch>
        </p:blipFill>
        <p:spPr>
          <a:xfrm>
            <a:off x="2276474" y="1390709"/>
            <a:ext cx="2828925" cy="2828925"/>
          </a:xfrm>
          <a:prstGeom prst="rect">
            <a:avLst/>
          </a:prstGeom>
        </p:spPr>
      </p:pic>
    </p:spTree>
    <p:extLst>
      <p:ext uri="{BB962C8B-B14F-4D97-AF65-F5344CB8AC3E}">
        <p14:creationId xmlns:p14="http://schemas.microsoft.com/office/powerpoint/2010/main" val="222656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4903-0ACC-40B6-A5DC-B9802CE7A0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F406E3-1797-40E6-8C22-1BA9ED1722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764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BE18-F9A8-4376-B396-55648F87596E}"/>
              </a:ext>
            </a:extLst>
          </p:cNvPr>
          <p:cNvSpPr>
            <a:spLocks noGrp="1"/>
          </p:cNvSpPr>
          <p:nvPr>
            <p:ph type="title"/>
          </p:nvPr>
        </p:nvSpPr>
        <p:spPr>
          <a:xfrm>
            <a:off x="442912" y="1304924"/>
            <a:ext cx="11306175" cy="3533775"/>
          </a:xfrm>
        </p:spPr>
        <p:txBody>
          <a:bodyPr>
            <a:normAutofit fontScale="90000"/>
          </a:bodyPr>
          <a:lstStyle/>
          <a:p>
            <a:r>
              <a:rPr lang="en-US" sz="2800" b="1" i="0" dirty="0">
                <a:solidFill>
                  <a:srgbClr val="000000"/>
                </a:solidFill>
                <a:effectLst/>
                <a:latin typeface="Helvetica Neue"/>
              </a:rPr>
              <a:t>This Dataset is based on the "Bank Marketing" UCI dataset</a:t>
            </a:r>
            <a:br>
              <a:rPr lang="en-US" sz="2800" b="1" i="0" dirty="0">
                <a:solidFill>
                  <a:srgbClr val="000000"/>
                </a:solidFill>
                <a:effectLst/>
                <a:latin typeface="Helvetica Neue"/>
              </a:rPr>
            </a:br>
            <a:br>
              <a:rPr lang="en-US" sz="2800" b="1" i="0" dirty="0">
                <a:solidFill>
                  <a:srgbClr val="000000"/>
                </a:solidFill>
                <a:effectLst/>
                <a:latin typeface="Helvetica Neue"/>
              </a:rPr>
            </a:br>
            <a:br>
              <a:rPr lang="en-US" sz="2800" b="1" i="0" dirty="0">
                <a:solidFill>
                  <a:srgbClr val="000000"/>
                </a:solidFill>
                <a:effectLst/>
                <a:latin typeface="Helvetica Neue"/>
              </a:rPr>
            </a:br>
            <a:r>
              <a:rPr lang="en-US" sz="2800" b="0" i="0" u="sng" dirty="0">
                <a:solidFill>
                  <a:srgbClr val="296EAA"/>
                </a:solidFill>
                <a:effectLst/>
                <a:latin typeface="Helvetica Neue"/>
                <a:hlinkClick r:id="rId2"/>
              </a:rPr>
              <a:t>http://archive.ics.uci.edu/ml/datasets/Bank+Marketing</a:t>
            </a:r>
            <a:br>
              <a:rPr lang="en-US" sz="2800" b="0" i="0" u="sng" dirty="0">
                <a:solidFill>
                  <a:srgbClr val="296EAA"/>
                </a:solidFill>
                <a:effectLst/>
                <a:latin typeface="Helvetica Neue"/>
              </a:rPr>
            </a:br>
            <a:br>
              <a:rPr lang="en-US" sz="2800" b="0" i="0" dirty="0">
                <a:solidFill>
                  <a:srgbClr val="000000"/>
                </a:solidFill>
                <a:effectLst/>
                <a:latin typeface="Helvetica Neue"/>
              </a:rPr>
            </a:br>
            <a:r>
              <a:rPr lang="en-US" sz="2800" b="0" i="0" dirty="0">
                <a:solidFill>
                  <a:srgbClr val="000000"/>
                </a:solidFill>
                <a:effectLst/>
                <a:latin typeface="Helvetica Neue"/>
              </a:rPr>
              <a:t>It contains information about the marketing campaign impact of a bank specifically through telemarketing. It includes 20 independent variables of which 5 are the nationwide socio-economic factors pertaining to the bank's operating country. The attributes are as follows;</a:t>
            </a:r>
            <a:br>
              <a:rPr lang="en-US" sz="2800" b="0" i="0" dirty="0">
                <a:solidFill>
                  <a:srgbClr val="000000"/>
                </a:solidFill>
                <a:effectLst/>
                <a:latin typeface="Helvetica Neue"/>
              </a:rPr>
            </a:br>
            <a:endParaRPr lang="en-US" sz="2800" dirty="0"/>
          </a:p>
        </p:txBody>
      </p:sp>
    </p:spTree>
    <p:extLst>
      <p:ext uri="{BB962C8B-B14F-4D97-AF65-F5344CB8AC3E}">
        <p14:creationId xmlns:p14="http://schemas.microsoft.com/office/powerpoint/2010/main" val="180485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719F-F0A2-431E-AD0C-DB6ECCEB253A}"/>
              </a:ext>
            </a:extLst>
          </p:cNvPr>
          <p:cNvSpPr>
            <a:spLocks noGrp="1"/>
          </p:cNvSpPr>
          <p:nvPr>
            <p:ph type="title"/>
          </p:nvPr>
        </p:nvSpPr>
        <p:spPr>
          <a:xfrm>
            <a:off x="4105275" y="0"/>
            <a:ext cx="4200525" cy="829470"/>
          </a:xfrm>
        </p:spPr>
        <p:txBody>
          <a:bodyPr>
            <a:normAutofit/>
          </a:bodyPr>
          <a:lstStyle/>
          <a:p>
            <a:r>
              <a:rPr lang="en-US" dirty="0"/>
              <a:t>INTRODUCTION :-</a:t>
            </a:r>
          </a:p>
        </p:txBody>
      </p:sp>
      <p:graphicFrame>
        <p:nvGraphicFramePr>
          <p:cNvPr id="4" name="Table 4">
            <a:extLst>
              <a:ext uri="{FF2B5EF4-FFF2-40B4-BE49-F238E27FC236}">
                <a16:creationId xmlns:a16="http://schemas.microsoft.com/office/drawing/2014/main" id="{12B7E6AF-94CA-4103-82C2-EEEACEC460A4}"/>
              </a:ext>
            </a:extLst>
          </p:cNvPr>
          <p:cNvGraphicFramePr>
            <a:graphicFrameLocks noGrp="1"/>
          </p:cNvGraphicFramePr>
          <p:nvPr>
            <p:extLst>
              <p:ext uri="{D42A27DB-BD31-4B8C-83A1-F6EECF244321}">
                <p14:modId xmlns:p14="http://schemas.microsoft.com/office/powerpoint/2010/main" val="1641752410"/>
              </p:ext>
            </p:extLst>
          </p:nvPr>
        </p:nvGraphicFramePr>
        <p:xfrm>
          <a:off x="461962" y="1972471"/>
          <a:ext cx="11401425" cy="4647008"/>
        </p:xfrm>
        <a:graphic>
          <a:graphicData uri="http://schemas.openxmlformats.org/drawingml/2006/table">
            <a:tbl>
              <a:tblPr firstRow="1" bandRow="1">
                <a:tableStyleId>{5940675A-B579-460E-94D1-54222C63F5DA}</a:tableStyleId>
              </a:tblPr>
              <a:tblGrid>
                <a:gridCol w="1213700">
                  <a:extLst>
                    <a:ext uri="{9D8B030D-6E8A-4147-A177-3AD203B41FA5}">
                      <a16:colId xmlns:a16="http://schemas.microsoft.com/office/drawing/2014/main" val="130780711"/>
                    </a:ext>
                  </a:extLst>
                </a:gridCol>
                <a:gridCol w="10187725">
                  <a:extLst>
                    <a:ext uri="{9D8B030D-6E8A-4147-A177-3AD203B41FA5}">
                      <a16:colId xmlns:a16="http://schemas.microsoft.com/office/drawing/2014/main" val="1500814506"/>
                    </a:ext>
                  </a:extLst>
                </a:gridCol>
              </a:tblGrid>
              <a:tr h="452437">
                <a:tc>
                  <a:txBody>
                    <a:bodyPr/>
                    <a:lstStyle/>
                    <a:p>
                      <a:r>
                        <a:rPr lang="en-US" dirty="0"/>
                        <a:t>Age</a:t>
                      </a:r>
                    </a:p>
                  </a:txBody>
                  <a:tcPr/>
                </a:tc>
                <a:tc>
                  <a:txBody>
                    <a:bodyPr/>
                    <a:lstStyle/>
                    <a:p>
                      <a:r>
                        <a:rPr lang="en-US" dirty="0"/>
                        <a:t> The age of the person.</a:t>
                      </a:r>
                    </a:p>
                  </a:txBody>
                  <a:tcPr/>
                </a:tc>
                <a:extLst>
                  <a:ext uri="{0D108BD9-81ED-4DB2-BD59-A6C34878D82A}">
                    <a16:rowId xmlns:a16="http://schemas.microsoft.com/office/drawing/2014/main" val="955765171"/>
                  </a:ext>
                </a:extLst>
              </a:tr>
              <a:tr h="791766">
                <a:tc>
                  <a:txBody>
                    <a:bodyPr/>
                    <a:lstStyle/>
                    <a:p>
                      <a:r>
                        <a:rPr lang="en-US" dirty="0"/>
                        <a:t>Jobs</a:t>
                      </a:r>
                    </a:p>
                  </a:txBody>
                  <a:tcPr/>
                </a:tc>
                <a:tc>
                  <a:txBody>
                    <a:bodyPr/>
                    <a:lstStyle/>
                    <a:p>
                      <a:r>
                        <a:rPr lang="en-US" sz="1800" b="0" i="0" kern="1200" dirty="0">
                          <a:solidFill>
                            <a:schemeClr val="tx1"/>
                          </a:solidFill>
                          <a:effectLst/>
                          <a:latin typeface="+mn-lt"/>
                          <a:ea typeface="+mn-ea"/>
                          <a:cs typeface="+mn-cs"/>
                        </a:rPr>
                        <a:t>“Admin”, “blue-collar”, “entrepreneur”, “housemaid”, “management”, “retired”, “self-employed”, “services”, “student”, “technician”, “unemployed”, “unknown”.</a:t>
                      </a:r>
                      <a:endParaRPr lang="en-US" dirty="0"/>
                    </a:p>
                  </a:txBody>
                  <a:tcPr/>
                </a:tc>
                <a:extLst>
                  <a:ext uri="{0D108BD9-81ED-4DB2-BD59-A6C34878D82A}">
                    <a16:rowId xmlns:a16="http://schemas.microsoft.com/office/drawing/2014/main" val="2253859133"/>
                  </a:ext>
                </a:extLst>
              </a:tr>
              <a:tr h="1131094">
                <a:tc>
                  <a:txBody>
                    <a:bodyPr/>
                    <a:lstStyle/>
                    <a:p>
                      <a:r>
                        <a:rPr lang="en-US" sz="1800" b="0" i="0" kern="1200" dirty="0">
                          <a:solidFill>
                            <a:schemeClr val="tx1"/>
                          </a:solidFill>
                          <a:effectLst/>
                          <a:latin typeface="+mn-lt"/>
                          <a:ea typeface="+mn-ea"/>
                          <a:cs typeface="+mn-cs"/>
                        </a:rPr>
                        <a:t>marital status</a:t>
                      </a:r>
                      <a:endParaRPr lang="en-US" dirty="0"/>
                    </a:p>
                  </a:txBody>
                  <a:tcPr/>
                </a:tc>
                <a:tc>
                  <a:txBody>
                    <a:bodyPr/>
                    <a:lstStyle/>
                    <a:p>
                      <a:r>
                        <a:rPr lang="en-US" sz="1800" b="0" i="0" kern="1200" dirty="0">
                          <a:solidFill>
                            <a:schemeClr val="tx1"/>
                          </a:solidFill>
                          <a:effectLst/>
                          <a:latin typeface="+mn-lt"/>
                          <a:ea typeface="+mn-ea"/>
                          <a:cs typeface="+mn-cs"/>
                        </a:rPr>
                        <a:t>"divorced", "married", "single", "unknown", </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note: "divorced" means divorced or widowed)</a:t>
                      </a:r>
                    </a:p>
                  </a:txBody>
                  <a:tcPr/>
                </a:tc>
                <a:extLst>
                  <a:ext uri="{0D108BD9-81ED-4DB2-BD59-A6C34878D82A}">
                    <a16:rowId xmlns:a16="http://schemas.microsoft.com/office/drawing/2014/main" val="3192114805"/>
                  </a:ext>
                </a:extLst>
              </a:tr>
              <a:tr h="452437">
                <a:tc>
                  <a:txBody>
                    <a:bodyPr/>
                    <a:lstStyle/>
                    <a:p>
                      <a:r>
                        <a:rPr lang="en-US" sz="1800" b="0" i="0" kern="1200" dirty="0">
                          <a:solidFill>
                            <a:schemeClr val="tx1"/>
                          </a:solidFill>
                          <a:effectLst/>
                          <a:latin typeface="+mn-lt"/>
                          <a:ea typeface="+mn-ea"/>
                          <a:cs typeface="+mn-cs"/>
                        </a:rPr>
                        <a:t>education</a:t>
                      </a:r>
                      <a:endParaRPr lang="en-US" dirty="0"/>
                    </a:p>
                  </a:txBody>
                  <a:tcPr/>
                </a:tc>
                <a:tc>
                  <a:txBody>
                    <a:bodyPr/>
                    <a:lstStyle/>
                    <a:p>
                      <a:r>
                        <a:rPr lang="en-US" sz="1800" b="0" i="0" kern="1200" dirty="0">
                          <a:solidFill>
                            <a:schemeClr val="tx1"/>
                          </a:solidFill>
                          <a:effectLst/>
                          <a:latin typeface="+mn-lt"/>
                          <a:ea typeface="+mn-ea"/>
                          <a:cs typeface="+mn-cs"/>
                        </a:rPr>
                        <a:t>"high-school", "illiterate", "professional-course", "university-degree", "unknown")</a:t>
                      </a:r>
                    </a:p>
                  </a:txBody>
                  <a:tcPr/>
                </a:tc>
                <a:extLst>
                  <a:ext uri="{0D108BD9-81ED-4DB2-BD59-A6C34878D82A}">
                    <a16:rowId xmlns:a16="http://schemas.microsoft.com/office/drawing/2014/main" val="505529850"/>
                  </a:ext>
                </a:extLst>
              </a:tr>
              <a:tr h="791766">
                <a:tc>
                  <a:txBody>
                    <a:bodyPr/>
                    <a:lstStyle/>
                    <a:p>
                      <a:r>
                        <a:rPr lang="en-US" sz="1800" b="0" i="0" kern="1200" dirty="0">
                          <a:solidFill>
                            <a:schemeClr val="tx1"/>
                          </a:solidFill>
                          <a:effectLst/>
                          <a:latin typeface="+mn-lt"/>
                          <a:ea typeface="+mn-ea"/>
                          <a:cs typeface="+mn-cs"/>
                        </a:rPr>
                        <a:t>default</a:t>
                      </a:r>
                      <a:endParaRPr lang="en-US" dirty="0"/>
                    </a:p>
                  </a:txBody>
                  <a:tcPr/>
                </a:tc>
                <a:tc>
                  <a:txBody>
                    <a:bodyPr/>
                    <a:lstStyle/>
                    <a:p>
                      <a:r>
                        <a:rPr lang="en-US" sz="1800" b="0" i="0" kern="1200" dirty="0">
                          <a:solidFill>
                            <a:schemeClr val="tx1"/>
                          </a:solidFill>
                          <a:effectLst/>
                          <a:latin typeface="+mn-lt"/>
                          <a:ea typeface="+mn-ea"/>
                          <a:cs typeface="+mn-cs"/>
                        </a:rPr>
                        <a:t>Simply, default means non-payment of a loan availed by a borrower. A willful defaulter is an entity or a person that has not paid the loan back despite the ability to repay it. ( "</a:t>
                      </a:r>
                      <a:r>
                        <a:rPr lang="en-US" sz="1800" b="0" i="0" kern="1200" dirty="0" err="1">
                          <a:solidFill>
                            <a:schemeClr val="tx1"/>
                          </a:solidFill>
                          <a:effectLst/>
                          <a:latin typeface="+mn-lt"/>
                          <a:ea typeface="+mn-ea"/>
                          <a:cs typeface="+mn-cs"/>
                        </a:rPr>
                        <a:t>no","yes","unknown</a:t>
                      </a:r>
                      <a:r>
                        <a:rPr lang="en-US"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49441557"/>
                  </a:ext>
                </a:extLst>
              </a:tr>
              <a:tr h="452437">
                <a:tc>
                  <a:txBody>
                    <a:bodyPr/>
                    <a:lstStyle/>
                    <a:p>
                      <a:r>
                        <a:rPr lang="en-US" sz="1800" b="0" i="0" kern="1200" dirty="0">
                          <a:solidFill>
                            <a:schemeClr val="tx1"/>
                          </a:solidFill>
                          <a:effectLst/>
                          <a:latin typeface="+mn-lt"/>
                          <a:ea typeface="+mn-ea"/>
                          <a:cs typeface="+mn-cs"/>
                        </a:rPr>
                        <a:t>housing </a:t>
                      </a:r>
                      <a:endParaRPr lang="en-US" dirty="0"/>
                    </a:p>
                  </a:txBody>
                  <a:tcPr/>
                </a:tc>
                <a:tc>
                  <a:txBody>
                    <a:bodyPr/>
                    <a:lstStyle/>
                    <a:p>
                      <a:r>
                        <a:rPr lang="en-US" sz="1800" b="0" i="0" kern="1200" dirty="0">
                          <a:solidFill>
                            <a:schemeClr val="tx1"/>
                          </a:solidFill>
                          <a:effectLst/>
                          <a:latin typeface="+mn-lt"/>
                          <a:ea typeface="+mn-ea"/>
                          <a:cs typeface="+mn-cs"/>
                        </a:rPr>
                        <a:t>Does the customer have a housing loan? ("</a:t>
                      </a:r>
                      <a:r>
                        <a:rPr lang="en-US" sz="1800" b="0" i="0" kern="1200" dirty="0" err="1">
                          <a:solidFill>
                            <a:schemeClr val="tx1"/>
                          </a:solidFill>
                          <a:effectLst/>
                          <a:latin typeface="+mn-lt"/>
                          <a:ea typeface="+mn-ea"/>
                          <a:cs typeface="+mn-cs"/>
                        </a:rPr>
                        <a:t>no","yes","unknown</a:t>
                      </a:r>
                      <a:r>
                        <a:rPr lang="en-US"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3993072"/>
                  </a:ext>
                </a:extLst>
              </a:tr>
              <a:tr h="452437">
                <a:tc>
                  <a:txBody>
                    <a:bodyPr/>
                    <a:lstStyle/>
                    <a:p>
                      <a:r>
                        <a:rPr lang="en-US" sz="1800" b="0" i="0" kern="1200" dirty="0">
                          <a:solidFill>
                            <a:schemeClr val="tx1"/>
                          </a:solidFill>
                          <a:effectLst/>
                          <a:latin typeface="+mn-lt"/>
                          <a:ea typeface="+mn-ea"/>
                          <a:cs typeface="+mn-cs"/>
                        </a:rPr>
                        <a:t>loan </a:t>
                      </a:r>
                      <a:endParaRPr lang="en-US" dirty="0"/>
                    </a:p>
                  </a:txBody>
                  <a:tcPr/>
                </a:tc>
                <a:tc>
                  <a:txBody>
                    <a:bodyPr/>
                    <a:lstStyle/>
                    <a:p>
                      <a:r>
                        <a:rPr lang="en-US" sz="1800" b="0" i="0" kern="1200" dirty="0">
                          <a:solidFill>
                            <a:schemeClr val="tx1"/>
                          </a:solidFill>
                          <a:effectLst/>
                          <a:latin typeface="+mn-lt"/>
                          <a:ea typeface="+mn-ea"/>
                          <a:cs typeface="+mn-cs"/>
                        </a:rPr>
                        <a:t>Does the customer have a personal loan? "</a:t>
                      </a:r>
                      <a:r>
                        <a:rPr lang="en-US" sz="1800" b="0" i="0" kern="1200" dirty="0" err="1">
                          <a:solidFill>
                            <a:schemeClr val="tx1"/>
                          </a:solidFill>
                          <a:effectLst/>
                          <a:latin typeface="+mn-lt"/>
                          <a:ea typeface="+mn-ea"/>
                          <a:cs typeface="+mn-cs"/>
                        </a:rPr>
                        <a:t>no","yes","unknown</a:t>
                      </a:r>
                      <a:r>
                        <a:rPr lang="en-US"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3598062771"/>
                  </a:ext>
                </a:extLst>
              </a:tr>
            </a:tbl>
          </a:graphicData>
        </a:graphic>
      </p:graphicFrame>
      <p:sp>
        <p:nvSpPr>
          <p:cNvPr id="7" name="Title 1">
            <a:extLst>
              <a:ext uri="{FF2B5EF4-FFF2-40B4-BE49-F238E27FC236}">
                <a16:creationId xmlns:a16="http://schemas.microsoft.com/office/drawing/2014/main" id="{694A0366-DBD1-4427-8252-D16B789241B6}"/>
              </a:ext>
            </a:extLst>
          </p:cNvPr>
          <p:cNvSpPr txBox="1">
            <a:spLocks/>
          </p:cNvSpPr>
          <p:nvPr/>
        </p:nvSpPr>
        <p:spPr>
          <a:xfrm>
            <a:off x="461962" y="986235"/>
            <a:ext cx="4200525" cy="8294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dirty="0">
                <a:solidFill>
                  <a:srgbClr val="000000"/>
                </a:solidFill>
                <a:effectLst/>
                <a:latin typeface="Helvetica Neue"/>
              </a:rPr>
              <a:t>Input</a:t>
            </a:r>
            <a:r>
              <a:rPr lang="en-US" sz="2800" b="1" i="0" dirty="0">
                <a:solidFill>
                  <a:srgbClr val="000000"/>
                </a:solidFill>
                <a:effectLst/>
                <a:latin typeface="Helvetica Neue"/>
              </a:rPr>
              <a:t> </a:t>
            </a:r>
            <a:r>
              <a:rPr lang="en-US" sz="2800" i="0" dirty="0">
                <a:solidFill>
                  <a:srgbClr val="000000"/>
                </a:solidFill>
                <a:effectLst/>
                <a:latin typeface="Helvetica Neue"/>
              </a:rPr>
              <a:t>variables</a:t>
            </a:r>
            <a:r>
              <a:rPr lang="en-US" sz="2800" b="1" i="0" dirty="0">
                <a:solidFill>
                  <a:srgbClr val="000000"/>
                </a:solidFill>
                <a:effectLst/>
                <a:latin typeface="Helvetica Neue"/>
              </a:rPr>
              <a:t>:</a:t>
            </a:r>
            <a:endParaRPr lang="en-US" sz="2800" dirty="0"/>
          </a:p>
        </p:txBody>
      </p:sp>
    </p:spTree>
    <p:extLst>
      <p:ext uri="{BB962C8B-B14F-4D97-AF65-F5344CB8AC3E}">
        <p14:creationId xmlns:p14="http://schemas.microsoft.com/office/powerpoint/2010/main" val="233045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2B7E6AF-94CA-4103-82C2-EEEACEC460A4}"/>
              </a:ext>
            </a:extLst>
          </p:cNvPr>
          <p:cNvGraphicFramePr>
            <a:graphicFrameLocks noGrp="1"/>
          </p:cNvGraphicFramePr>
          <p:nvPr>
            <p:extLst>
              <p:ext uri="{D42A27DB-BD31-4B8C-83A1-F6EECF244321}">
                <p14:modId xmlns:p14="http://schemas.microsoft.com/office/powerpoint/2010/main" val="3887559802"/>
              </p:ext>
            </p:extLst>
          </p:nvPr>
        </p:nvGraphicFramePr>
        <p:xfrm>
          <a:off x="461962" y="1905796"/>
          <a:ext cx="11196638" cy="3409154"/>
        </p:xfrm>
        <a:graphic>
          <a:graphicData uri="http://schemas.openxmlformats.org/drawingml/2006/table">
            <a:tbl>
              <a:tblPr firstRow="1" bandRow="1">
                <a:tableStyleId>{5940675A-B579-460E-94D1-54222C63F5DA}</a:tableStyleId>
              </a:tblPr>
              <a:tblGrid>
                <a:gridCol w="1538288">
                  <a:extLst>
                    <a:ext uri="{9D8B030D-6E8A-4147-A177-3AD203B41FA5}">
                      <a16:colId xmlns:a16="http://schemas.microsoft.com/office/drawing/2014/main" val="130780711"/>
                    </a:ext>
                  </a:extLst>
                </a:gridCol>
                <a:gridCol w="9658350">
                  <a:extLst>
                    <a:ext uri="{9D8B030D-6E8A-4147-A177-3AD203B41FA5}">
                      <a16:colId xmlns:a16="http://schemas.microsoft.com/office/drawing/2014/main" val="1500814506"/>
                    </a:ext>
                  </a:extLst>
                </a:gridCol>
              </a:tblGrid>
              <a:tr h="564790">
                <a:tc>
                  <a:txBody>
                    <a:bodyPr/>
                    <a:lstStyle/>
                    <a:p>
                      <a:r>
                        <a:rPr lang="en-US" sz="1800" b="0" i="0" kern="1200" dirty="0">
                          <a:solidFill>
                            <a:schemeClr val="tx1"/>
                          </a:solidFill>
                          <a:effectLst/>
                          <a:latin typeface="+mn-lt"/>
                          <a:ea typeface="+mn-ea"/>
                          <a:cs typeface="+mn-cs"/>
                        </a:rPr>
                        <a:t>Contact</a:t>
                      </a:r>
                      <a:endParaRPr lang="en-US" dirty="0"/>
                    </a:p>
                  </a:txBody>
                  <a:tcPr/>
                </a:tc>
                <a:tc>
                  <a:txBody>
                    <a:bodyPr/>
                    <a:lstStyle/>
                    <a:p>
                      <a:r>
                        <a:rPr lang="en-US" dirty="0"/>
                        <a:t> </a:t>
                      </a:r>
                      <a:r>
                        <a:rPr lang="en-US" sz="1800" b="0" i="0" kern="1200" dirty="0">
                          <a:solidFill>
                            <a:schemeClr val="tx1"/>
                          </a:solidFill>
                          <a:effectLst/>
                          <a:latin typeface="+mn-lt"/>
                          <a:ea typeface="+mn-ea"/>
                          <a:cs typeface="+mn-cs"/>
                        </a:rPr>
                        <a:t>communication type ("</a:t>
                      </a:r>
                      <a:r>
                        <a:rPr lang="en-US" sz="1800" b="0" i="0" kern="1200" dirty="0" err="1">
                          <a:solidFill>
                            <a:schemeClr val="tx1"/>
                          </a:solidFill>
                          <a:effectLst/>
                          <a:latin typeface="+mn-lt"/>
                          <a:ea typeface="+mn-ea"/>
                          <a:cs typeface="+mn-cs"/>
                        </a:rPr>
                        <a:t>cellular","telephone</a:t>
                      </a:r>
                      <a:r>
                        <a:rPr lang="en-US"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955765171"/>
                  </a:ext>
                </a:extLst>
              </a:tr>
              <a:tr h="694591">
                <a:tc>
                  <a:txBody>
                    <a:bodyPr/>
                    <a:lstStyle/>
                    <a:p>
                      <a:r>
                        <a:rPr lang="en-US" sz="1800" b="0" i="0" kern="1200" dirty="0">
                          <a:solidFill>
                            <a:schemeClr val="tx1"/>
                          </a:solidFill>
                          <a:effectLst/>
                          <a:latin typeface="+mn-lt"/>
                          <a:ea typeface="+mn-ea"/>
                          <a:cs typeface="+mn-cs"/>
                        </a:rPr>
                        <a:t>Month</a:t>
                      </a:r>
                      <a:endParaRPr lang="en-US" dirty="0"/>
                    </a:p>
                  </a:txBody>
                  <a:tcPr/>
                </a:tc>
                <a:tc>
                  <a:txBody>
                    <a:bodyPr/>
                    <a:lstStyle/>
                    <a:p>
                      <a:r>
                        <a:rPr lang="en-US" sz="1800" b="0" i="0" kern="1200" dirty="0">
                          <a:solidFill>
                            <a:schemeClr val="tx1"/>
                          </a:solidFill>
                          <a:effectLst/>
                          <a:latin typeface="+mn-lt"/>
                          <a:ea typeface="+mn-ea"/>
                          <a:cs typeface="+mn-cs"/>
                        </a:rPr>
                        <a:t>last contact month of year ("</a:t>
                      </a:r>
                      <a:r>
                        <a:rPr lang="en-US" sz="1800" b="0" i="0" kern="1200" dirty="0" err="1">
                          <a:solidFill>
                            <a:schemeClr val="tx1"/>
                          </a:solidFill>
                          <a:effectLst/>
                          <a:latin typeface="+mn-lt"/>
                          <a:ea typeface="+mn-ea"/>
                          <a:cs typeface="+mn-cs"/>
                        </a:rPr>
                        <a:t>jan</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feb</a:t>
                      </a:r>
                      <a:r>
                        <a:rPr lang="en-US" sz="1800" b="0" i="0" kern="1200" dirty="0">
                          <a:solidFill>
                            <a:schemeClr val="tx1"/>
                          </a:solidFill>
                          <a:effectLst/>
                          <a:latin typeface="+mn-lt"/>
                          <a:ea typeface="+mn-ea"/>
                          <a:cs typeface="+mn-cs"/>
                        </a:rPr>
                        <a:t>", "mar", ..., "</a:t>
                      </a:r>
                      <a:r>
                        <a:rPr lang="en-US" sz="1800" b="0" i="0" kern="1200" dirty="0" err="1">
                          <a:solidFill>
                            <a:schemeClr val="tx1"/>
                          </a:solidFill>
                          <a:effectLst/>
                          <a:latin typeface="+mn-lt"/>
                          <a:ea typeface="+mn-ea"/>
                          <a:cs typeface="+mn-cs"/>
                        </a:rPr>
                        <a:t>nov</a:t>
                      </a:r>
                      <a:r>
                        <a:rPr lang="en-US" sz="1800" b="0" i="0" kern="1200" dirty="0">
                          <a:solidFill>
                            <a:schemeClr val="tx1"/>
                          </a:solidFill>
                          <a:effectLst/>
                          <a:latin typeface="+mn-lt"/>
                          <a:ea typeface="+mn-ea"/>
                          <a:cs typeface="+mn-cs"/>
                        </a:rPr>
                        <a:t>", "dec“)</a:t>
                      </a:r>
                    </a:p>
                  </a:txBody>
                  <a:tcPr/>
                </a:tc>
                <a:extLst>
                  <a:ext uri="{0D108BD9-81ED-4DB2-BD59-A6C34878D82A}">
                    <a16:rowId xmlns:a16="http://schemas.microsoft.com/office/drawing/2014/main" val="2253859133"/>
                  </a:ext>
                </a:extLst>
              </a:tr>
              <a:tr h="665859">
                <a:tc>
                  <a:txBody>
                    <a:bodyPr/>
                    <a:lstStyle/>
                    <a:p>
                      <a:r>
                        <a:rPr lang="en-US" sz="1800" b="0" i="0" kern="1200" dirty="0" err="1">
                          <a:solidFill>
                            <a:schemeClr val="tx1"/>
                          </a:solidFill>
                          <a:effectLst/>
                          <a:latin typeface="+mn-lt"/>
                          <a:ea typeface="+mn-ea"/>
                          <a:cs typeface="+mn-cs"/>
                        </a:rPr>
                        <a:t>day_of_week</a:t>
                      </a:r>
                      <a:endParaRPr lang="en-US" dirty="0"/>
                    </a:p>
                  </a:txBody>
                  <a:tcPr/>
                </a:tc>
                <a:tc>
                  <a:txBody>
                    <a:bodyPr/>
                    <a:lstStyle/>
                    <a:p>
                      <a:r>
                        <a:rPr lang="en-US" sz="1800" b="0" i="0" kern="1200" dirty="0">
                          <a:solidFill>
                            <a:schemeClr val="tx1"/>
                          </a:solidFill>
                          <a:effectLst/>
                          <a:latin typeface="+mn-lt"/>
                          <a:ea typeface="+mn-ea"/>
                          <a:cs typeface="+mn-cs"/>
                        </a:rPr>
                        <a:t> last contact day of the week ("</a:t>
                      </a:r>
                      <a:r>
                        <a:rPr lang="en-US" sz="1800" b="0" i="0" kern="1200" dirty="0" err="1">
                          <a:solidFill>
                            <a:schemeClr val="tx1"/>
                          </a:solidFill>
                          <a:effectLst/>
                          <a:latin typeface="+mn-lt"/>
                          <a:ea typeface="+mn-ea"/>
                          <a:cs typeface="+mn-cs"/>
                        </a:rPr>
                        <a:t>mon</a:t>
                      </a:r>
                      <a:r>
                        <a:rPr lang="en-US" sz="1800" b="0" i="0" kern="1200" dirty="0">
                          <a:solidFill>
                            <a:schemeClr val="tx1"/>
                          </a:solidFill>
                          <a:effectLst/>
                          <a:latin typeface="+mn-lt"/>
                          <a:ea typeface="+mn-ea"/>
                          <a:cs typeface="+mn-cs"/>
                        </a:rPr>
                        <a:t>","</a:t>
                      </a:r>
                      <a:r>
                        <a:rPr lang="en-US" sz="1800" b="0" i="0" kern="1200" dirty="0" err="1">
                          <a:solidFill>
                            <a:schemeClr val="tx1"/>
                          </a:solidFill>
                          <a:effectLst/>
                          <a:latin typeface="+mn-lt"/>
                          <a:ea typeface="+mn-ea"/>
                          <a:cs typeface="+mn-cs"/>
                        </a:rPr>
                        <a:t>tue</a:t>
                      </a:r>
                      <a:r>
                        <a:rPr lang="en-US" sz="1800" b="0" i="0" kern="1200" dirty="0">
                          <a:solidFill>
                            <a:schemeClr val="tx1"/>
                          </a:solidFill>
                          <a:effectLst/>
                          <a:latin typeface="+mn-lt"/>
                          <a:ea typeface="+mn-ea"/>
                          <a:cs typeface="+mn-cs"/>
                        </a:rPr>
                        <a:t>","wed","</a:t>
                      </a:r>
                      <a:r>
                        <a:rPr lang="en-US" sz="1800" b="0" i="0" kern="1200" dirty="0" err="1">
                          <a:solidFill>
                            <a:schemeClr val="tx1"/>
                          </a:solidFill>
                          <a:effectLst/>
                          <a:latin typeface="+mn-lt"/>
                          <a:ea typeface="+mn-ea"/>
                          <a:cs typeface="+mn-cs"/>
                        </a:rPr>
                        <a:t>thu</a:t>
                      </a:r>
                      <a:r>
                        <a:rPr lang="en-US" sz="1800" b="0" i="0" kern="1200" dirty="0">
                          <a:solidFill>
                            <a:schemeClr val="tx1"/>
                          </a:solidFill>
                          <a:effectLst/>
                          <a:latin typeface="+mn-lt"/>
                          <a:ea typeface="+mn-ea"/>
                          <a:cs typeface="+mn-cs"/>
                        </a:rPr>
                        <a:t>","</a:t>
                      </a:r>
                      <a:r>
                        <a:rPr lang="en-US" sz="1800" b="0" i="0" kern="1200" dirty="0" err="1">
                          <a:solidFill>
                            <a:schemeClr val="tx1"/>
                          </a:solidFill>
                          <a:effectLst/>
                          <a:latin typeface="+mn-lt"/>
                          <a:ea typeface="+mn-ea"/>
                          <a:cs typeface="+mn-cs"/>
                        </a:rPr>
                        <a:t>fri</a:t>
                      </a:r>
                      <a:r>
                        <a:rPr lang="en-US" sz="1800" b="0" i="0" kern="1200" dirty="0">
                          <a:solidFill>
                            <a:schemeClr val="tx1"/>
                          </a:solidFill>
                          <a:effectLst/>
                          <a:latin typeface="+mn-lt"/>
                          <a:ea typeface="+mn-ea"/>
                          <a:cs typeface="+mn-cs"/>
                        </a:rPr>
                        <a:t>")</a:t>
                      </a:r>
                    </a:p>
                  </a:txBody>
                  <a:tcPr/>
                </a:tc>
                <a:extLst>
                  <a:ext uri="{0D108BD9-81ED-4DB2-BD59-A6C34878D82A}">
                    <a16:rowId xmlns:a16="http://schemas.microsoft.com/office/drawing/2014/main" val="3192114805"/>
                  </a:ext>
                </a:extLst>
              </a:tr>
              <a:tr h="1483914">
                <a:tc>
                  <a:txBody>
                    <a:bodyPr/>
                    <a:lstStyle/>
                    <a:p>
                      <a:r>
                        <a:rPr lang="en-US" sz="1800" b="0" i="0" kern="1200" dirty="0">
                          <a:solidFill>
                            <a:schemeClr val="tx1"/>
                          </a:solidFill>
                          <a:effectLst/>
                          <a:latin typeface="+mn-lt"/>
                          <a:ea typeface="+mn-ea"/>
                          <a:cs typeface="+mn-cs"/>
                        </a:rPr>
                        <a:t>Duration</a:t>
                      </a:r>
                      <a:endParaRPr lang="en-US" dirty="0"/>
                    </a:p>
                  </a:txBody>
                  <a:tcPr/>
                </a:tc>
                <a:tc>
                  <a:txBody>
                    <a:bodyPr/>
                    <a:lstStyle/>
                    <a:p>
                      <a:r>
                        <a:rPr lang="en-US" sz="1800" b="0" i="0" kern="1200" dirty="0">
                          <a:solidFill>
                            <a:schemeClr val="tx1"/>
                          </a:solidFill>
                          <a:effectLst/>
                          <a:latin typeface="+mn-lt"/>
                          <a:ea typeface="+mn-ea"/>
                          <a:cs typeface="+mn-cs"/>
                        </a:rPr>
                        <a:t> last contact duration, in seconds.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txBody>
                  <a:tcPr/>
                </a:tc>
                <a:extLst>
                  <a:ext uri="{0D108BD9-81ED-4DB2-BD59-A6C34878D82A}">
                    <a16:rowId xmlns:a16="http://schemas.microsoft.com/office/drawing/2014/main" val="505529850"/>
                  </a:ext>
                </a:extLst>
              </a:tr>
            </a:tbl>
          </a:graphicData>
        </a:graphic>
      </p:graphicFrame>
      <p:sp>
        <p:nvSpPr>
          <p:cNvPr id="7" name="Title 1">
            <a:extLst>
              <a:ext uri="{FF2B5EF4-FFF2-40B4-BE49-F238E27FC236}">
                <a16:creationId xmlns:a16="http://schemas.microsoft.com/office/drawing/2014/main" id="{694A0366-DBD1-4427-8252-D16B789241B6}"/>
              </a:ext>
            </a:extLst>
          </p:cNvPr>
          <p:cNvSpPr txBox="1">
            <a:spLocks/>
          </p:cNvSpPr>
          <p:nvPr/>
        </p:nvSpPr>
        <p:spPr>
          <a:xfrm>
            <a:off x="461962" y="523875"/>
            <a:ext cx="5872163" cy="13057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i="0" dirty="0">
                <a:solidFill>
                  <a:srgbClr val="000000"/>
                </a:solidFill>
                <a:effectLst/>
                <a:latin typeface="Helvetica Neue"/>
              </a:rPr>
              <a:t>Related with the last contact of the current campaign:</a:t>
            </a:r>
          </a:p>
          <a:p>
            <a:endParaRPr lang="en-US" sz="2800" dirty="0"/>
          </a:p>
        </p:txBody>
      </p:sp>
    </p:spTree>
    <p:extLst>
      <p:ext uri="{BB962C8B-B14F-4D97-AF65-F5344CB8AC3E}">
        <p14:creationId xmlns:p14="http://schemas.microsoft.com/office/powerpoint/2010/main" val="420963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2B7E6AF-94CA-4103-82C2-EEEACEC460A4}"/>
              </a:ext>
            </a:extLst>
          </p:cNvPr>
          <p:cNvGraphicFramePr>
            <a:graphicFrameLocks noGrp="1"/>
          </p:cNvGraphicFramePr>
          <p:nvPr>
            <p:extLst>
              <p:ext uri="{D42A27DB-BD31-4B8C-83A1-F6EECF244321}">
                <p14:modId xmlns:p14="http://schemas.microsoft.com/office/powerpoint/2010/main" val="352213574"/>
              </p:ext>
            </p:extLst>
          </p:nvPr>
        </p:nvGraphicFramePr>
        <p:xfrm>
          <a:off x="461962" y="1905797"/>
          <a:ext cx="11196638" cy="2676588"/>
        </p:xfrm>
        <a:graphic>
          <a:graphicData uri="http://schemas.openxmlformats.org/drawingml/2006/table">
            <a:tbl>
              <a:tblPr firstRow="1" bandRow="1">
                <a:tableStyleId>{5940675A-B579-460E-94D1-54222C63F5DA}</a:tableStyleId>
              </a:tblPr>
              <a:tblGrid>
                <a:gridCol w="1595438">
                  <a:extLst>
                    <a:ext uri="{9D8B030D-6E8A-4147-A177-3AD203B41FA5}">
                      <a16:colId xmlns:a16="http://schemas.microsoft.com/office/drawing/2014/main" val="130780711"/>
                    </a:ext>
                  </a:extLst>
                </a:gridCol>
                <a:gridCol w="9601200">
                  <a:extLst>
                    <a:ext uri="{9D8B030D-6E8A-4147-A177-3AD203B41FA5}">
                      <a16:colId xmlns:a16="http://schemas.microsoft.com/office/drawing/2014/main" val="1500814506"/>
                    </a:ext>
                  </a:extLst>
                </a:gridCol>
              </a:tblGrid>
              <a:tr h="448720">
                <a:tc>
                  <a:txBody>
                    <a:bodyPr/>
                    <a:lstStyle/>
                    <a:p>
                      <a:r>
                        <a:rPr lang="en-US" sz="1800" b="0" i="0" kern="1200" dirty="0">
                          <a:solidFill>
                            <a:schemeClr val="tx1"/>
                          </a:solidFill>
                          <a:effectLst/>
                          <a:latin typeface="+mn-lt"/>
                          <a:ea typeface="+mn-ea"/>
                          <a:cs typeface="+mn-cs"/>
                        </a:rPr>
                        <a:t>Campaign</a:t>
                      </a:r>
                      <a:endParaRPr lang="en-US" dirty="0"/>
                    </a:p>
                  </a:txBody>
                  <a:tcPr/>
                </a:tc>
                <a:tc>
                  <a:txBody>
                    <a:bodyPr/>
                    <a:lstStyle/>
                    <a:p>
                      <a:r>
                        <a:rPr lang="en-US" dirty="0"/>
                        <a:t> </a:t>
                      </a:r>
                      <a:r>
                        <a:rPr lang="en-US" sz="1800" b="0" i="0" kern="1200" dirty="0">
                          <a:solidFill>
                            <a:schemeClr val="tx1"/>
                          </a:solidFill>
                          <a:effectLst/>
                          <a:latin typeface="+mn-lt"/>
                          <a:ea typeface="+mn-ea"/>
                          <a:cs typeface="+mn-cs"/>
                        </a:rPr>
                        <a:t>Number of contacts performed during this campaign and for this client includes last contact</a:t>
                      </a:r>
                      <a:endParaRPr lang="en-US" dirty="0"/>
                    </a:p>
                  </a:txBody>
                  <a:tcPr/>
                </a:tc>
                <a:extLst>
                  <a:ext uri="{0D108BD9-81ED-4DB2-BD59-A6C34878D82A}">
                    <a16:rowId xmlns:a16="http://schemas.microsoft.com/office/drawing/2014/main" val="955765171"/>
                  </a:ext>
                </a:extLst>
              </a:tr>
              <a:tr h="968586">
                <a:tc>
                  <a:txBody>
                    <a:bodyPr/>
                    <a:lstStyle/>
                    <a:p>
                      <a:r>
                        <a:rPr lang="en-US" sz="1800" b="0" i="0" kern="1200" dirty="0" err="1">
                          <a:solidFill>
                            <a:schemeClr val="tx1"/>
                          </a:solidFill>
                          <a:effectLst/>
                          <a:latin typeface="+mn-lt"/>
                          <a:ea typeface="+mn-ea"/>
                          <a:cs typeface="+mn-cs"/>
                        </a:rPr>
                        <a:t>pdays</a:t>
                      </a:r>
                      <a:endParaRPr lang="en-US" dirty="0"/>
                    </a:p>
                  </a:txBody>
                  <a:tcPr/>
                </a:tc>
                <a:tc>
                  <a:txBody>
                    <a:bodyPr/>
                    <a:lstStyle/>
                    <a:p>
                      <a:r>
                        <a:rPr lang="en-US" sz="1800" b="0" i="0" kern="1200" dirty="0">
                          <a:solidFill>
                            <a:schemeClr val="tx1"/>
                          </a:solidFill>
                          <a:effectLst/>
                          <a:latin typeface="+mn-lt"/>
                          <a:ea typeface="+mn-ea"/>
                          <a:cs typeface="+mn-cs"/>
                        </a:rPr>
                        <a:t>14- number of days that passed by after the client was last contacted from a previous campaign (numeric, -1 means client was not previously contacted) 15 - previous: number of contacts performed before this campaign and for this client (numeric)</a:t>
                      </a:r>
                    </a:p>
                  </a:txBody>
                  <a:tcPr/>
                </a:tc>
                <a:extLst>
                  <a:ext uri="{0D108BD9-81ED-4DB2-BD59-A6C34878D82A}">
                    <a16:rowId xmlns:a16="http://schemas.microsoft.com/office/drawing/2014/main" val="2253859133"/>
                  </a:ext>
                </a:extLst>
              </a:tr>
              <a:tr h="534522">
                <a:tc>
                  <a:txBody>
                    <a:bodyPr/>
                    <a:lstStyle/>
                    <a:p>
                      <a:r>
                        <a:rPr lang="en-US" sz="1800" b="0" i="0" kern="1200" dirty="0">
                          <a:solidFill>
                            <a:schemeClr val="tx1"/>
                          </a:solidFill>
                          <a:effectLst/>
                          <a:latin typeface="+mn-lt"/>
                          <a:ea typeface="+mn-ea"/>
                          <a:cs typeface="+mn-cs"/>
                        </a:rPr>
                        <a:t>Previous</a:t>
                      </a:r>
                      <a:endParaRPr lang="en-US" dirty="0"/>
                    </a:p>
                  </a:txBody>
                  <a:tcPr/>
                </a:tc>
                <a:tc>
                  <a:txBody>
                    <a:bodyPr/>
                    <a:lstStyle/>
                    <a:p>
                      <a:r>
                        <a:rPr lang="en-US" sz="1800" b="0" i="0" kern="1200" dirty="0">
                          <a:solidFill>
                            <a:schemeClr val="tx1"/>
                          </a:solidFill>
                          <a:effectLst/>
                          <a:latin typeface="+mn-lt"/>
                          <a:ea typeface="+mn-ea"/>
                          <a:cs typeface="+mn-cs"/>
                        </a:rPr>
                        <a:t>number of contacts performed before this campaign and for this client</a:t>
                      </a:r>
                    </a:p>
                  </a:txBody>
                  <a:tcPr/>
                </a:tc>
                <a:extLst>
                  <a:ext uri="{0D108BD9-81ED-4DB2-BD59-A6C34878D82A}">
                    <a16:rowId xmlns:a16="http://schemas.microsoft.com/office/drawing/2014/main" val="3192114805"/>
                  </a:ext>
                </a:extLst>
              </a:tr>
              <a:tr h="533400">
                <a:tc>
                  <a:txBody>
                    <a:bodyPr/>
                    <a:lstStyle/>
                    <a:p>
                      <a:r>
                        <a:rPr lang="en-US" sz="1800" b="0" i="0" kern="1200" dirty="0" err="1">
                          <a:solidFill>
                            <a:schemeClr val="tx1"/>
                          </a:solidFill>
                          <a:effectLst/>
                          <a:latin typeface="+mn-lt"/>
                          <a:ea typeface="+mn-ea"/>
                          <a:cs typeface="+mn-cs"/>
                        </a:rPr>
                        <a:t>poutcome</a:t>
                      </a:r>
                      <a:endParaRPr lang="en-US" dirty="0"/>
                    </a:p>
                  </a:txBody>
                  <a:tcPr/>
                </a:tc>
                <a:tc>
                  <a:txBody>
                    <a:bodyPr/>
                    <a:lstStyle/>
                    <a:p>
                      <a:r>
                        <a:rPr lang="en-US" sz="1800" b="0" i="0" kern="1200" dirty="0">
                          <a:solidFill>
                            <a:schemeClr val="tx1"/>
                          </a:solidFill>
                          <a:effectLst/>
                          <a:latin typeface="+mn-lt"/>
                          <a:ea typeface="+mn-ea"/>
                          <a:cs typeface="+mn-cs"/>
                        </a:rPr>
                        <a:t> "failure", "nonexistent", "success")</a:t>
                      </a:r>
                    </a:p>
                  </a:txBody>
                  <a:tcPr/>
                </a:tc>
                <a:extLst>
                  <a:ext uri="{0D108BD9-81ED-4DB2-BD59-A6C34878D82A}">
                    <a16:rowId xmlns:a16="http://schemas.microsoft.com/office/drawing/2014/main" val="505529850"/>
                  </a:ext>
                </a:extLst>
              </a:tr>
            </a:tbl>
          </a:graphicData>
        </a:graphic>
      </p:graphicFrame>
      <p:sp>
        <p:nvSpPr>
          <p:cNvPr id="7" name="Title 1">
            <a:extLst>
              <a:ext uri="{FF2B5EF4-FFF2-40B4-BE49-F238E27FC236}">
                <a16:creationId xmlns:a16="http://schemas.microsoft.com/office/drawing/2014/main" id="{694A0366-DBD1-4427-8252-D16B789241B6}"/>
              </a:ext>
            </a:extLst>
          </p:cNvPr>
          <p:cNvSpPr txBox="1">
            <a:spLocks/>
          </p:cNvSpPr>
          <p:nvPr/>
        </p:nvSpPr>
        <p:spPr>
          <a:xfrm>
            <a:off x="461962" y="772321"/>
            <a:ext cx="3167063" cy="11334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Helvetica Neue"/>
              </a:rPr>
              <a:t>Other attributes:</a:t>
            </a:r>
          </a:p>
          <a:p>
            <a:endParaRPr lang="en-US" sz="2800" dirty="0"/>
          </a:p>
        </p:txBody>
      </p:sp>
    </p:spTree>
    <p:extLst>
      <p:ext uri="{BB962C8B-B14F-4D97-AF65-F5344CB8AC3E}">
        <p14:creationId xmlns:p14="http://schemas.microsoft.com/office/powerpoint/2010/main" val="158921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2B7E6AF-94CA-4103-82C2-EEEACEC460A4}"/>
              </a:ext>
            </a:extLst>
          </p:cNvPr>
          <p:cNvGraphicFramePr>
            <a:graphicFrameLocks noGrp="1"/>
          </p:cNvGraphicFramePr>
          <p:nvPr>
            <p:extLst>
              <p:ext uri="{D42A27DB-BD31-4B8C-83A1-F6EECF244321}">
                <p14:modId xmlns:p14="http://schemas.microsoft.com/office/powerpoint/2010/main" val="3019765434"/>
              </p:ext>
            </p:extLst>
          </p:nvPr>
        </p:nvGraphicFramePr>
        <p:xfrm>
          <a:off x="347662" y="1540711"/>
          <a:ext cx="11196638" cy="3095461"/>
        </p:xfrm>
        <a:graphic>
          <a:graphicData uri="http://schemas.openxmlformats.org/drawingml/2006/table">
            <a:tbl>
              <a:tblPr firstRow="1" bandRow="1">
                <a:tableStyleId>{5940675A-B579-460E-94D1-54222C63F5DA}</a:tableStyleId>
              </a:tblPr>
              <a:tblGrid>
                <a:gridCol w="1595438">
                  <a:extLst>
                    <a:ext uri="{9D8B030D-6E8A-4147-A177-3AD203B41FA5}">
                      <a16:colId xmlns:a16="http://schemas.microsoft.com/office/drawing/2014/main" val="130780711"/>
                    </a:ext>
                  </a:extLst>
                </a:gridCol>
                <a:gridCol w="9601200">
                  <a:extLst>
                    <a:ext uri="{9D8B030D-6E8A-4147-A177-3AD203B41FA5}">
                      <a16:colId xmlns:a16="http://schemas.microsoft.com/office/drawing/2014/main" val="1500814506"/>
                    </a:ext>
                  </a:extLst>
                </a:gridCol>
              </a:tblGrid>
              <a:tr h="537442">
                <a:tc>
                  <a:txBody>
                    <a:bodyPr/>
                    <a:lstStyle/>
                    <a:p>
                      <a:r>
                        <a:rPr lang="en-US" sz="1800" b="0" i="0" kern="1200" dirty="0" err="1">
                          <a:solidFill>
                            <a:schemeClr val="tx1"/>
                          </a:solidFill>
                          <a:effectLst/>
                          <a:latin typeface="+mn-lt"/>
                          <a:ea typeface="+mn-ea"/>
                          <a:cs typeface="+mn-cs"/>
                        </a:rPr>
                        <a:t>emp.var.rate</a:t>
                      </a:r>
                      <a:endParaRPr lang="en-US" dirty="0"/>
                    </a:p>
                  </a:txBody>
                  <a:tcPr/>
                </a:tc>
                <a:tc>
                  <a:txBody>
                    <a:bodyPr/>
                    <a:lstStyle/>
                    <a:p>
                      <a:r>
                        <a:rPr lang="en-US" sz="1800" b="0" i="0" kern="1200" dirty="0">
                          <a:solidFill>
                            <a:schemeClr val="tx1"/>
                          </a:solidFill>
                          <a:effectLst/>
                          <a:latin typeface="+mn-lt"/>
                          <a:ea typeface="+mn-ea"/>
                          <a:cs typeface="+mn-cs"/>
                        </a:rPr>
                        <a:t>employment variation rate - quarterly indicator</a:t>
                      </a:r>
                      <a:endParaRPr lang="en-US" dirty="0"/>
                    </a:p>
                  </a:txBody>
                  <a:tcPr/>
                </a:tc>
                <a:extLst>
                  <a:ext uri="{0D108BD9-81ED-4DB2-BD59-A6C34878D82A}">
                    <a16:rowId xmlns:a16="http://schemas.microsoft.com/office/drawing/2014/main" val="955765171"/>
                  </a:ext>
                </a:extLst>
              </a:tr>
              <a:tr h="591026">
                <a:tc>
                  <a:txBody>
                    <a:bodyPr/>
                    <a:lstStyle/>
                    <a:p>
                      <a:r>
                        <a:rPr lang="en-US" sz="1800" b="0" i="0" kern="1200" dirty="0" err="1">
                          <a:solidFill>
                            <a:schemeClr val="tx1"/>
                          </a:solidFill>
                          <a:effectLst/>
                          <a:latin typeface="+mn-lt"/>
                          <a:ea typeface="+mn-ea"/>
                          <a:cs typeface="+mn-cs"/>
                        </a:rPr>
                        <a:t>cons.price.idx</a:t>
                      </a:r>
                      <a:endParaRPr lang="en-US" dirty="0"/>
                    </a:p>
                  </a:txBody>
                  <a:tcPr/>
                </a:tc>
                <a:tc>
                  <a:txBody>
                    <a:bodyPr/>
                    <a:lstStyle/>
                    <a:p>
                      <a:r>
                        <a:rPr lang="en-US" sz="1800" b="0" i="0" kern="1200" dirty="0">
                          <a:solidFill>
                            <a:schemeClr val="tx1"/>
                          </a:solidFill>
                          <a:effectLst/>
                          <a:latin typeface="+mn-lt"/>
                          <a:ea typeface="+mn-ea"/>
                          <a:cs typeface="+mn-cs"/>
                        </a:rPr>
                        <a:t>consumer price index - monthly indicator</a:t>
                      </a:r>
                    </a:p>
                  </a:txBody>
                  <a:tcPr/>
                </a:tc>
                <a:extLst>
                  <a:ext uri="{0D108BD9-81ED-4DB2-BD59-A6C34878D82A}">
                    <a16:rowId xmlns:a16="http://schemas.microsoft.com/office/drawing/2014/main" val="2253859133"/>
                  </a:ext>
                </a:extLst>
              </a:tr>
              <a:tr h="640209">
                <a:tc>
                  <a:txBody>
                    <a:bodyPr/>
                    <a:lstStyle/>
                    <a:p>
                      <a:r>
                        <a:rPr lang="en-US" sz="1800" b="0" i="0" kern="1200" dirty="0" err="1">
                          <a:solidFill>
                            <a:schemeClr val="tx1"/>
                          </a:solidFill>
                          <a:effectLst/>
                          <a:latin typeface="+mn-lt"/>
                          <a:ea typeface="+mn-ea"/>
                          <a:cs typeface="+mn-cs"/>
                        </a:rPr>
                        <a:t>cons.conf.idx</a:t>
                      </a:r>
                      <a:endParaRPr lang="en-US" dirty="0"/>
                    </a:p>
                  </a:txBody>
                  <a:tcPr/>
                </a:tc>
                <a:tc>
                  <a:txBody>
                    <a:bodyPr/>
                    <a:lstStyle/>
                    <a:p>
                      <a:r>
                        <a:rPr lang="en-US" sz="1800" b="0" i="0" kern="1200" dirty="0">
                          <a:solidFill>
                            <a:schemeClr val="tx1"/>
                          </a:solidFill>
                          <a:effectLst/>
                          <a:latin typeface="+mn-lt"/>
                          <a:ea typeface="+mn-ea"/>
                          <a:cs typeface="+mn-cs"/>
                        </a:rPr>
                        <a:t>consumer confidence index - monthly indicator</a:t>
                      </a:r>
                    </a:p>
                  </a:txBody>
                  <a:tcPr/>
                </a:tc>
                <a:extLst>
                  <a:ext uri="{0D108BD9-81ED-4DB2-BD59-A6C34878D82A}">
                    <a16:rowId xmlns:a16="http://schemas.microsoft.com/office/drawing/2014/main" val="3192114805"/>
                  </a:ext>
                </a:extLst>
              </a:tr>
              <a:tr h="638865">
                <a:tc>
                  <a:txBody>
                    <a:bodyPr/>
                    <a:lstStyle/>
                    <a:p>
                      <a:r>
                        <a:rPr lang="en-US" sz="1800" b="0" i="0" kern="1200" dirty="0">
                          <a:solidFill>
                            <a:schemeClr val="tx1"/>
                          </a:solidFill>
                          <a:effectLst/>
                          <a:latin typeface="+mn-lt"/>
                          <a:ea typeface="+mn-ea"/>
                          <a:cs typeface="+mn-cs"/>
                        </a:rPr>
                        <a:t>euribor3m</a:t>
                      </a:r>
                      <a:endParaRPr lang="en-US" dirty="0"/>
                    </a:p>
                  </a:txBody>
                  <a:tcPr/>
                </a:tc>
                <a:tc>
                  <a:txBody>
                    <a:bodyPr/>
                    <a:lstStyle/>
                    <a:p>
                      <a:r>
                        <a:rPr lang="en-US" sz="1800" b="0" i="0" kern="1200" dirty="0" err="1">
                          <a:solidFill>
                            <a:schemeClr val="tx1"/>
                          </a:solidFill>
                          <a:effectLst/>
                          <a:latin typeface="+mn-lt"/>
                          <a:ea typeface="+mn-ea"/>
                          <a:cs typeface="+mn-cs"/>
                        </a:rPr>
                        <a:t>euribor</a:t>
                      </a:r>
                      <a:r>
                        <a:rPr lang="en-US" sz="1800" b="0" i="0" kern="1200" dirty="0">
                          <a:solidFill>
                            <a:schemeClr val="tx1"/>
                          </a:solidFill>
                          <a:effectLst/>
                          <a:latin typeface="+mn-lt"/>
                          <a:ea typeface="+mn-ea"/>
                          <a:cs typeface="+mn-cs"/>
                        </a:rPr>
                        <a:t> 3 month rate - daily indicator</a:t>
                      </a:r>
                    </a:p>
                  </a:txBody>
                  <a:tcPr/>
                </a:tc>
                <a:extLst>
                  <a:ext uri="{0D108BD9-81ED-4DB2-BD59-A6C34878D82A}">
                    <a16:rowId xmlns:a16="http://schemas.microsoft.com/office/drawing/2014/main" val="505529850"/>
                  </a:ext>
                </a:extLst>
              </a:tr>
              <a:tr h="638865">
                <a:tc>
                  <a:txBody>
                    <a:bodyPr/>
                    <a:lstStyle/>
                    <a:p>
                      <a:r>
                        <a:rPr lang="en-US" sz="1800" b="0" i="0" kern="1200" dirty="0" err="1">
                          <a:solidFill>
                            <a:schemeClr val="tx1"/>
                          </a:solidFill>
                          <a:effectLst/>
                          <a:latin typeface="+mn-lt"/>
                          <a:ea typeface="+mn-ea"/>
                          <a:cs typeface="+mn-cs"/>
                        </a:rPr>
                        <a:t>nr.employed</a:t>
                      </a:r>
                      <a:endParaRPr lang="en-US" dirty="0"/>
                    </a:p>
                  </a:txBody>
                  <a:tcPr/>
                </a:tc>
                <a:tc>
                  <a:txBody>
                    <a:bodyPr/>
                    <a:lstStyle/>
                    <a:p>
                      <a:r>
                        <a:rPr lang="en-US" sz="1800" b="0" i="0" kern="1200" dirty="0">
                          <a:solidFill>
                            <a:schemeClr val="tx1"/>
                          </a:solidFill>
                          <a:effectLst/>
                          <a:latin typeface="+mn-lt"/>
                          <a:ea typeface="+mn-ea"/>
                          <a:cs typeface="+mn-cs"/>
                        </a:rPr>
                        <a:t>number of employees - quarterly indicator</a:t>
                      </a:r>
                    </a:p>
                  </a:txBody>
                  <a:tcPr/>
                </a:tc>
                <a:extLst>
                  <a:ext uri="{0D108BD9-81ED-4DB2-BD59-A6C34878D82A}">
                    <a16:rowId xmlns:a16="http://schemas.microsoft.com/office/drawing/2014/main" val="528966835"/>
                  </a:ext>
                </a:extLst>
              </a:tr>
            </a:tbl>
          </a:graphicData>
        </a:graphic>
      </p:graphicFrame>
      <p:sp>
        <p:nvSpPr>
          <p:cNvPr id="7" name="Title 1">
            <a:extLst>
              <a:ext uri="{FF2B5EF4-FFF2-40B4-BE49-F238E27FC236}">
                <a16:creationId xmlns:a16="http://schemas.microsoft.com/office/drawing/2014/main" id="{694A0366-DBD1-4427-8252-D16B789241B6}"/>
              </a:ext>
            </a:extLst>
          </p:cNvPr>
          <p:cNvSpPr txBox="1">
            <a:spLocks/>
          </p:cNvSpPr>
          <p:nvPr/>
        </p:nvSpPr>
        <p:spPr>
          <a:xfrm>
            <a:off x="347662" y="574988"/>
            <a:ext cx="4024313" cy="11334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Helvetica Neue"/>
              </a:rPr>
              <a:t>Social and economic context attributes:</a:t>
            </a:r>
          </a:p>
          <a:p>
            <a:endParaRPr lang="en-US" sz="2800" dirty="0"/>
          </a:p>
        </p:txBody>
      </p:sp>
      <p:sp>
        <p:nvSpPr>
          <p:cNvPr id="5" name="Title 1">
            <a:extLst>
              <a:ext uri="{FF2B5EF4-FFF2-40B4-BE49-F238E27FC236}">
                <a16:creationId xmlns:a16="http://schemas.microsoft.com/office/drawing/2014/main" id="{75E7E55B-0BE2-4C7F-A878-690403D020B3}"/>
              </a:ext>
            </a:extLst>
          </p:cNvPr>
          <p:cNvSpPr txBox="1">
            <a:spLocks/>
          </p:cNvSpPr>
          <p:nvPr/>
        </p:nvSpPr>
        <p:spPr>
          <a:xfrm>
            <a:off x="316705" y="5102708"/>
            <a:ext cx="3128964" cy="11803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Helvetica Neue"/>
              </a:rPr>
              <a:t>Output variable:</a:t>
            </a:r>
          </a:p>
          <a:p>
            <a:endParaRPr lang="en-US" sz="2800" dirty="0"/>
          </a:p>
        </p:txBody>
      </p:sp>
      <p:graphicFrame>
        <p:nvGraphicFramePr>
          <p:cNvPr id="2" name="Table 2">
            <a:extLst>
              <a:ext uri="{FF2B5EF4-FFF2-40B4-BE49-F238E27FC236}">
                <a16:creationId xmlns:a16="http://schemas.microsoft.com/office/drawing/2014/main" id="{867D56DD-3EDA-40AA-80BA-7CE9B86D1CA4}"/>
              </a:ext>
            </a:extLst>
          </p:cNvPr>
          <p:cNvGraphicFramePr>
            <a:graphicFrameLocks noGrp="1"/>
          </p:cNvGraphicFramePr>
          <p:nvPr>
            <p:extLst>
              <p:ext uri="{D42A27DB-BD31-4B8C-83A1-F6EECF244321}">
                <p14:modId xmlns:p14="http://schemas.microsoft.com/office/powerpoint/2010/main" val="2737629659"/>
              </p:ext>
            </p:extLst>
          </p:nvPr>
        </p:nvGraphicFramePr>
        <p:xfrm>
          <a:off x="357187" y="5912172"/>
          <a:ext cx="11187113" cy="370840"/>
        </p:xfrm>
        <a:graphic>
          <a:graphicData uri="http://schemas.openxmlformats.org/drawingml/2006/table">
            <a:tbl>
              <a:tblPr firstRow="1" bandRow="1">
                <a:tableStyleId>{5940675A-B579-460E-94D1-54222C63F5DA}</a:tableStyleId>
              </a:tblPr>
              <a:tblGrid>
                <a:gridCol w="2158763">
                  <a:extLst>
                    <a:ext uri="{9D8B030D-6E8A-4147-A177-3AD203B41FA5}">
                      <a16:colId xmlns:a16="http://schemas.microsoft.com/office/drawing/2014/main" val="3112587048"/>
                    </a:ext>
                  </a:extLst>
                </a:gridCol>
                <a:gridCol w="9028350">
                  <a:extLst>
                    <a:ext uri="{9D8B030D-6E8A-4147-A177-3AD203B41FA5}">
                      <a16:colId xmlns:a16="http://schemas.microsoft.com/office/drawing/2014/main" val="1022384881"/>
                    </a:ext>
                  </a:extLst>
                </a:gridCol>
              </a:tblGrid>
              <a:tr h="370840">
                <a:tc>
                  <a:txBody>
                    <a:bodyPr/>
                    <a:lstStyle/>
                    <a:p>
                      <a:r>
                        <a:rPr lang="en-US" sz="1800" b="0" i="0" kern="1200" dirty="0">
                          <a:solidFill>
                            <a:schemeClr val="tx1"/>
                          </a:solidFill>
                          <a:effectLst/>
                          <a:latin typeface="+mn-lt"/>
                          <a:ea typeface="+mn-ea"/>
                          <a:cs typeface="+mn-cs"/>
                        </a:rPr>
                        <a:t>Y (subscription)</a:t>
                      </a:r>
                      <a:endParaRPr lang="en-US" dirty="0"/>
                    </a:p>
                  </a:txBody>
                  <a:tcPr/>
                </a:tc>
                <a:tc>
                  <a:txBody>
                    <a:bodyPr/>
                    <a:lstStyle/>
                    <a:p>
                      <a:r>
                        <a:rPr lang="en-US" sz="1800" b="0" i="0" kern="1200" dirty="0">
                          <a:solidFill>
                            <a:schemeClr val="tx1"/>
                          </a:solidFill>
                          <a:effectLst/>
                          <a:latin typeface="+mn-lt"/>
                          <a:ea typeface="+mn-ea"/>
                          <a:cs typeface="+mn-cs"/>
                        </a:rPr>
                        <a:t>has the client subscribed to a term deposit? ("</a:t>
                      </a:r>
                      <a:r>
                        <a:rPr lang="en-US" sz="1800" b="0" i="0" kern="1200" dirty="0" err="1">
                          <a:solidFill>
                            <a:schemeClr val="tx1"/>
                          </a:solidFill>
                          <a:effectLst/>
                          <a:latin typeface="+mn-lt"/>
                          <a:ea typeface="+mn-ea"/>
                          <a:cs typeface="+mn-cs"/>
                        </a:rPr>
                        <a:t>yes","no</a:t>
                      </a:r>
                      <a:r>
                        <a:rPr lang="en-US" sz="1800" b="0" i="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3444859186"/>
                  </a:ext>
                </a:extLst>
              </a:tr>
            </a:tbl>
          </a:graphicData>
        </a:graphic>
      </p:graphicFrame>
    </p:spTree>
    <p:extLst>
      <p:ext uri="{BB962C8B-B14F-4D97-AF65-F5344CB8AC3E}">
        <p14:creationId xmlns:p14="http://schemas.microsoft.com/office/powerpoint/2010/main" val="164899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BE59-CFFC-45F1-8F28-B3A8F6BD9F85}"/>
              </a:ext>
            </a:extLst>
          </p:cNvPr>
          <p:cNvSpPr>
            <a:spLocks noGrp="1"/>
          </p:cNvSpPr>
          <p:nvPr>
            <p:ph type="title"/>
          </p:nvPr>
        </p:nvSpPr>
        <p:spPr>
          <a:xfrm>
            <a:off x="2951480" y="121920"/>
            <a:ext cx="5400040" cy="1381760"/>
          </a:xfrm>
        </p:spPr>
        <p:txBody>
          <a:bodyPr/>
          <a:lstStyle/>
          <a:p>
            <a:r>
              <a:rPr lang="en-US" b="0" i="0" dirty="0">
                <a:solidFill>
                  <a:srgbClr val="50596C"/>
                </a:solidFill>
                <a:effectLst/>
                <a:latin typeface="poppins" panose="00000500000000000000" pitchFamily="2" charset="0"/>
              </a:rPr>
              <a:t>Attributes analysis</a:t>
            </a:r>
            <a:br>
              <a:rPr lang="en-US" b="0" i="0" dirty="0">
                <a:solidFill>
                  <a:srgbClr val="50596C"/>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7DDC17C5-85C0-44B8-88AA-598DB690B2FD}"/>
              </a:ext>
            </a:extLst>
          </p:cNvPr>
          <p:cNvSpPr>
            <a:spLocks noGrp="1"/>
          </p:cNvSpPr>
          <p:nvPr>
            <p:ph idx="1"/>
          </p:nvPr>
        </p:nvSpPr>
        <p:spPr>
          <a:xfrm>
            <a:off x="0" y="1234440"/>
            <a:ext cx="12192000" cy="5623560"/>
          </a:xfrm>
        </p:spPr>
        <p:txBody>
          <a:bodyPr>
            <a:noAutofit/>
          </a:bodyPr>
          <a:lstStyle/>
          <a:p>
            <a:pPr algn="l" rtl="0">
              <a:buFont typeface="Arial" panose="020B0604020202020204" pitchFamily="34" charset="0"/>
              <a:buChar char="•"/>
            </a:pPr>
            <a:r>
              <a:rPr lang="en-US" sz="1800" b="0" i="0" dirty="0">
                <a:solidFill>
                  <a:srgbClr val="50596C"/>
                </a:solidFill>
                <a:effectLst/>
                <a:latin typeface="poppins" panose="00000500000000000000" pitchFamily="2" charset="0"/>
              </a:rPr>
              <a:t>Please combine the two datasets provided into a single data frame before starting the analysis.</a:t>
            </a:r>
          </a:p>
          <a:p>
            <a:pPr marL="0" indent="0" algn="l" rtl="0">
              <a:buNone/>
            </a:pPr>
            <a:endParaRPr lang="en-US" sz="1800" b="0" i="0" dirty="0">
              <a:solidFill>
                <a:srgbClr val="50596C"/>
              </a:solidFill>
              <a:effectLst/>
              <a:latin typeface="poppins" panose="00000500000000000000" pitchFamily="2" charset="0"/>
            </a:endParaRPr>
          </a:p>
          <a:p>
            <a:pPr algn="l" rtl="0">
              <a:buFont typeface="Arial" panose="020B0604020202020204" pitchFamily="34" charset="0"/>
              <a:buChar char="•"/>
            </a:pPr>
            <a:r>
              <a:rPr lang="en-US" sz="1800" b="0" i="0" dirty="0">
                <a:solidFill>
                  <a:srgbClr val="50596C"/>
                </a:solidFill>
                <a:effectLst/>
                <a:latin typeface="poppins" panose="00000500000000000000" pitchFamily="2" charset="0"/>
              </a:rPr>
              <a:t>Give a summary of the attributes involved and then carry on with the proper data analysis</a:t>
            </a:r>
          </a:p>
          <a:p>
            <a:pPr marL="0" indent="0" algn="l" rtl="0">
              <a:buNone/>
            </a:pPr>
            <a:endParaRPr lang="en-US" sz="1800" b="0" i="0" dirty="0">
              <a:solidFill>
                <a:srgbClr val="50596C"/>
              </a:solidFill>
              <a:effectLst/>
              <a:latin typeface="poppins" panose="00000500000000000000" pitchFamily="2" charset="0"/>
            </a:endParaRPr>
          </a:p>
          <a:p>
            <a:pPr algn="l" rtl="0">
              <a:buFont typeface="Arial" panose="020B0604020202020204" pitchFamily="34" charset="0"/>
              <a:buChar char="•"/>
            </a:pPr>
            <a:r>
              <a:rPr lang="en-US" sz="1800" b="0" i="0" dirty="0">
                <a:solidFill>
                  <a:srgbClr val="50596C"/>
                </a:solidFill>
                <a:effectLst/>
                <a:latin typeface="poppins" panose="00000500000000000000" pitchFamily="2" charset="0"/>
              </a:rPr>
              <a:t>Few guiding questions for the analysis;</a:t>
            </a:r>
          </a:p>
          <a:p>
            <a:pPr marL="742950" lvl="1" indent="-285750" algn="l" rtl="0">
              <a:buFont typeface="Arial" panose="020B0604020202020204" pitchFamily="34" charset="0"/>
              <a:buChar char="•"/>
            </a:pPr>
            <a:r>
              <a:rPr lang="en-US" sz="1800" b="0" i="0" dirty="0">
                <a:solidFill>
                  <a:srgbClr val="50596C"/>
                </a:solidFill>
                <a:effectLst/>
                <a:latin typeface="poppins" panose="00000500000000000000" pitchFamily="2" charset="0"/>
              </a:rPr>
              <a:t>Please show how the categorical variables are related to each other and also their distribution among the numerical variables</a:t>
            </a:r>
          </a:p>
          <a:p>
            <a:pPr marL="742950" lvl="1" indent="-285750" algn="l" rtl="0">
              <a:buFont typeface="Arial" panose="020B0604020202020204" pitchFamily="34" charset="0"/>
              <a:buChar char="•"/>
            </a:pPr>
            <a:r>
              <a:rPr lang="en-US" sz="1800" b="0" i="0" dirty="0">
                <a:solidFill>
                  <a:srgbClr val="50596C"/>
                </a:solidFill>
                <a:effectLst/>
                <a:latin typeface="poppins" panose="00000500000000000000" pitchFamily="2" charset="0"/>
              </a:rPr>
              <a:t>The socio-economic variables are a statistical indicator of the customer themselves based on various other factors, so it has a lot of information in it which should be used for analysis.</a:t>
            </a:r>
          </a:p>
          <a:p>
            <a:pPr marL="457200" lvl="1" indent="0" algn="l" rtl="0">
              <a:buNone/>
            </a:pPr>
            <a:endParaRPr lang="en-US" sz="1800" b="0" i="0" dirty="0">
              <a:solidFill>
                <a:srgbClr val="50596C"/>
              </a:solidFill>
              <a:effectLst/>
              <a:latin typeface="poppins" panose="00000500000000000000" pitchFamily="2" charset="0"/>
            </a:endParaRPr>
          </a:p>
          <a:p>
            <a:pPr algn="l" rtl="0">
              <a:buFont typeface="Arial" panose="020B0604020202020204" pitchFamily="34" charset="0"/>
              <a:buChar char="•"/>
            </a:pPr>
            <a:r>
              <a:rPr lang="en-US" sz="1800" b="0" i="0" dirty="0">
                <a:solidFill>
                  <a:srgbClr val="50596C"/>
                </a:solidFill>
                <a:effectLst/>
                <a:latin typeface="poppins" panose="00000500000000000000" pitchFamily="2" charset="0"/>
              </a:rPr>
              <a:t>Depending on the analysis performed above see if you can divide the customers into specific groups with some common characteristics between them.</a:t>
            </a:r>
          </a:p>
          <a:p>
            <a:pPr marL="742950" lvl="1" indent="-285750" algn="l" rtl="0">
              <a:buFont typeface="Arial" panose="020B0604020202020204" pitchFamily="34" charset="0"/>
              <a:buChar char="•"/>
            </a:pPr>
            <a:r>
              <a:rPr lang="en-US" sz="1800" b="0" i="0" dirty="0">
                <a:solidFill>
                  <a:srgbClr val="50596C"/>
                </a:solidFill>
                <a:effectLst/>
                <a:latin typeface="poppins" panose="00000500000000000000" pitchFamily="2" charset="0"/>
              </a:rPr>
              <a:t>Try and find out which campaign was effective for which type/group of people and see if they have anything common among them</a:t>
            </a:r>
          </a:p>
          <a:p>
            <a:pPr marL="742950" lvl="1" indent="-285750" algn="l" rtl="0">
              <a:buFont typeface="Arial" panose="020B0604020202020204" pitchFamily="34" charset="0"/>
              <a:buChar char="•"/>
            </a:pPr>
            <a:r>
              <a:rPr lang="en-US" sz="1800" b="0" i="0" dirty="0">
                <a:solidFill>
                  <a:srgbClr val="50596C"/>
                </a:solidFill>
                <a:effectLst/>
                <a:latin typeface="poppins" panose="00000500000000000000" pitchFamily="2" charset="0"/>
              </a:rPr>
              <a:t>Do the same for the people who did not respond to a campaign well and see if they have anything in common with each other.</a:t>
            </a:r>
            <a:br>
              <a:rPr lang="en-US" sz="1800" b="0" i="0" dirty="0">
                <a:solidFill>
                  <a:srgbClr val="50596C"/>
                </a:solidFill>
                <a:effectLst/>
                <a:latin typeface="poppins" panose="00000500000000000000" pitchFamily="2" charset="0"/>
              </a:rPr>
            </a:br>
            <a:endParaRPr lang="en-US" sz="1800" b="0" i="0" dirty="0">
              <a:solidFill>
                <a:srgbClr val="50596C"/>
              </a:solidFill>
              <a:effectLst/>
              <a:latin typeface="poppins" panose="00000500000000000000" pitchFamily="2" charset="0"/>
            </a:endParaRPr>
          </a:p>
          <a:p>
            <a:endParaRPr lang="en-US" sz="1800" dirty="0"/>
          </a:p>
        </p:txBody>
      </p:sp>
    </p:spTree>
    <p:extLst>
      <p:ext uri="{BB962C8B-B14F-4D97-AF65-F5344CB8AC3E}">
        <p14:creationId xmlns:p14="http://schemas.microsoft.com/office/powerpoint/2010/main" val="356528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5665-4FFD-46A3-BB3C-DCDCF59D94BE}"/>
              </a:ext>
            </a:extLst>
          </p:cNvPr>
          <p:cNvSpPr>
            <a:spLocks noGrp="1"/>
          </p:cNvSpPr>
          <p:nvPr>
            <p:ph type="title"/>
          </p:nvPr>
        </p:nvSpPr>
        <p:spPr>
          <a:xfrm>
            <a:off x="3870960" y="0"/>
            <a:ext cx="3977640" cy="1325563"/>
          </a:xfrm>
        </p:spPr>
        <p:txBody>
          <a:bodyPr/>
          <a:lstStyle/>
          <a:p>
            <a:r>
              <a:rPr lang="en-US" dirty="0"/>
              <a:t>	</a:t>
            </a:r>
            <a:r>
              <a:rPr lang="en-US" b="1" u="sng" dirty="0"/>
              <a:t>LIBRARIES</a:t>
            </a:r>
          </a:p>
        </p:txBody>
      </p:sp>
      <p:sp>
        <p:nvSpPr>
          <p:cNvPr id="4" name="Content Placeholder 2">
            <a:extLst>
              <a:ext uri="{FF2B5EF4-FFF2-40B4-BE49-F238E27FC236}">
                <a16:creationId xmlns:a16="http://schemas.microsoft.com/office/drawing/2014/main" id="{CB7BBB27-FAF8-46E4-B64D-4ED2DA3F6F5E}"/>
              </a:ext>
            </a:extLst>
          </p:cNvPr>
          <p:cNvSpPr>
            <a:spLocks noGrp="1"/>
          </p:cNvSpPr>
          <p:nvPr>
            <p:ph idx="1"/>
          </p:nvPr>
        </p:nvSpPr>
        <p:spPr>
          <a:xfrm>
            <a:off x="365760" y="1825625"/>
            <a:ext cx="11369040" cy="4351338"/>
          </a:xfrm>
        </p:spPr>
        <p:txBody>
          <a:bodyPr>
            <a:normAutofit/>
          </a:bodyPr>
          <a:lstStyle/>
          <a:p>
            <a:r>
              <a:rPr lang="en-US" b="1" dirty="0" err="1"/>
              <a:t>Numpy</a:t>
            </a:r>
            <a:r>
              <a:rPr lang="en-US" dirty="0"/>
              <a:t> -  NumPy is faster than python. It is like c-language.</a:t>
            </a:r>
          </a:p>
          <a:p>
            <a:pPr marL="0" indent="0">
              <a:buNone/>
            </a:pPr>
            <a:endParaRPr lang="en-US" dirty="0"/>
          </a:p>
          <a:p>
            <a:r>
              <a:rPr lang="en-US" b="1" dirty="0"/>
              <a:t>Pandas</a:t>
            </a:r>
            <a:r>
              <a:rPr lang="en-US" dirty="0"/>
              <a:t> -  By this, we upload data and do the </a:t>
            </a:r>
            <a:r>
              <a:rPr lang="en-US" dirty="0" err="1"/>
              <a:t>eda</a:t>
            </a:r>
            <a:r>
              <a:rPr lang="en-US" dirty="0"/>
              <a:t> part.</a:t>
            </a:r>
          </a:p>
          <a:p>
            <a:pPr marL="0" indent="0">
              <a:buNone/>
            </a:pPr>
            <a:endParaRPr lang="en-US" dirty="0"/>
          </a:p>
          <a:p>
            <a:r>
              <a:rPr lang="en-US" b="1" dirty="0"/>
              <a:t>Matplotlib</a:t>
            </a:r>
            <a:r>
              <a:rPr lang="en-US" dirty="0"/>
              <a:t> -  Matplotlib is the 2D library.</a:t>
            </a:r>
          </a:p>
          <a:p>
            <a:pPr marL="0" indent="0">
              <a:buNone/>
            </a:pPr>
            <a:endParaRPr lang="en-US" dirty="0"/>
          </a:p>
          <a:p>
            <a:r>
              <a:rPr lang="en-US" b="1" dirty="0" err="1"/>
              <a:t>Missingno</a:t>
            </a:r>
            <a:r>
              <a:rPr lang="en-US" dirty="0"/>
              <a:t> -  By this, we can find statistics of missing values and patterns. </a:t>
            </a:r>
          </a:p>
          <a:p>
            <a:pPr marL="0" indent="0">
              <a:buNone/>
            </a:pPr>
            <a:endParaRPr lang="en-US" dirty="0"/>
          </a:p>
          <a:p>
            <a:r>
              <a:rPr lang="en-US" b="1" dirty="0"/>
              <a:t>Seaborn</a:t>
            </a:r>
            <a:r>
              <a:rPr lang="en-US" dirty="0"/>
              <a:t> -  It is the next-level library of Matplotlib. By this, we can make 3D forms.</a:t>
            </a:r>
          </a:p>
          <a:p>
            <a:pPr marL="0" indent="0">
              <a:buNone/>
            </a:pPr>
            <a:endParaRPr lang="en-US" dirty="0"/>
          </a:p>
        </p:txBody>
      </p:sp>
    </p:spTree>
    <p:extLst>
      <p:ext uri="{BB962C8B-B14F-4D97-AF65-F5344CB8AC3E}">
        <p14:creationId xmlns:p14="http://schemas.microsoft.com/office/powerpoint/2010/main" val="3177386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382</TotalTime>
  <Words>1777</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 Neue</vt:lpstr>
      <vt:lpstr>poppins</vt:lpstr>
      <vt:lpstr>Trebuchet MS</vt:lpstr>
      <vt:lpstr>Wingdings 3</vt:lpstr>
      <vt:lpstr>Facet</vt:lpstr>
      <vt:lpstr>PowerPoint Presentation</vt:lpstr>
      <vt:lpstr>BANK MARKETING DATA SET.</vt:lpstr>
      <vt:lpstr>This Dataset is based on the "Bank Marketing" UCI dataset   http://archive.ics.uci.edu/ml/datasets/Bank+Marketing  It contains information about the marketing campaign impact of a bank specifically through telemarketing. It includes 20 independent variables of which 5 are the nationwide socio-economic factors pertaining to the bank's operating country. The attributes are as follows; </vt:lpstr>
      <vt:lpstr>INTRODUCTION :-</vt:lpstr>
      <vt:lpstr>PowerPoint Presentation</vt:lpstr>
      <vt:lpstr>PowerPoint Presentation</vt:lpstr>
      <vt:lpstr>PowerPoint Presentation</vt:lpstr>
      <vt:lpstr>Attributes analysis </vt:lpstr>
      <vt:lpstr> LIBRARIES</vt:lpstr>
      <vt:lpstr>HEAD OF THE TABLE</vt:lpstr>
      <vt:lpstr>PowerPoint Presentation</vt:lpstr>
      <vt:lpstr>show how the categorical variables are related to each other and also their distribution among the numerical variables? </vt:lpstr>
      <vt:lpstr>Univariate analysis</vt:lpstr>
      <vt:lpstr>BIVARIATE analysis</vt:lpstr>
      <vt:lpstr>MULTIVARIATE analysis</vt:lpstr>
      <vt:lpstr>PowerPoint Presentation</vt:lpstr>
      <vt:lpstr>The socio-economic variables are a statistical indicator of the customer themselves based on various other factors, so it has a lot of information in it which should be used for analysis? </vt:lpstr>
      <vt:lpstr>PowerPoint Presentation</vt:lpstr>
      <vt:lpstr>Try and find out which campaign was effective for which type/group of people and see if they have anything common among them? </vt:lpstr>
      <vt:lpstr>PowerPoint Presentation</vt:lpstr>
      <vt:lpstr>Do the same for the people who did not respond to a campaign well and see if they have anything in common with each other?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bhambak</dc:creator>
  <cp:lastModifiedBy>abhishek bhambak</cp:lastModifiedBy>
  <cp:revision>20</cp:revision>
  <dcterms:created xsi:type="dcterms:W3CDTF">2022-03-10T04:05:53Z</dcterms:created>
  <dcterms:modified xsi:type="dcterms:W3CDTF">2022-03-11T16:06:47Z</dcterms:modified>
</cp:coreProperties>
</file>