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sldIdLst>
    <p:sldId id="256" r:id="rId2"/>
    <p:sldId id="268" r:id="rId3"/>
    <p:sldId id="269" r:id="rId4"/>
    <p:sldId id="257" r:id="rId5"/>
    <p:sldId id="259" r:id="rId6"/>
    <p:sldId id="270" r:id="rId7"/>
    <p:sldId id="262" r:id="rId8"/>
    <p:sldId id="263" r:id="rId9"/>
    <p:sldId id="264" r:id="rId10"/>
    <p:sldId id="258" r:id="rId11"/>
    <p:sldId id="276" r:id="rId12"/>
    <p:sldId id="267" r:id="rId13"/>
    <p:sldId id="284" r:id="rId14"/>
    <p:sldId id="285" r:id="rId15"/>
    <p:sldId id="286" r:id="rId16"/>
    <p:sldId id="287" r:id="rId17"/>
    <p:sldId id="279" r:id="rId18"/>
    <p:sldId id="280" r:id="rId19"/>
    <p:sldId id="281" r:id="rId20"/>
    <p:sldId id="282" r:id="rId21"/>
    <p:sldId id="283" r:id="rId22"/>
    <p:sldId id="278" r:id="rId23"/>
    <p:sldId id="26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FA5EA-C2C9-4525-BF93-178AFEA75DD8}"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68E36-49D1-4A4C-9D9D-435E5885871E}" type="slidenum">
              <a:rPr lang="en-US" smtClean="0"/>
              <a:t>‹#›</a:t>
            </a:fld>
            <a:endParaRPr lang="en-US"/>
          </a:p>
        </p:txBody>
      </p:sp>
    </p:spTree>
    <p:extLst>
      <p:ext uri="{BB962C8B-B14F-4D97-AF65-F5344CB8AC3E}">
        <p14:creationId xmlns:p14="http://schemas.microsoft.com/office/powerpoint/2010/main" val="2445445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FA5EA-C2C9-4525-BF93-178AFEA75DD8}"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68E36-49D1-4A4C-9D9D-435E5885871E}" type="slidenum">
              <a:rPr lang="en-US" smtClean="0"/>
              <a:t>‹#›</a:t>
            </a:fld>
            <a:endParaRPr lang="en-US"/>
          </a:p>
        </p:txBody>
      </p:sp>
    </p:spTree>
    <p:extLst>
      <p:ext uri="{BB962C8B-B14F-4D97-AF65-F5344CB8AC3E}">
        <p14:creationId xmlns:p14="http://schemas.microsoft.com/office/powerpoint/2010/main" val="4093664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FA5EA-C2C9-4525-BF93-178AFEA75DD8}"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68E36-49D1-4A4C-9D9D-435E5885871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32969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FA5EA-C2C9-4525-BF93-178AFEA75DD8}"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68E36-49D1-4A4C-9D9D-435E5885871E}" type="slidenum">
              <a:rPr lang="en-US" smtClean="0"/>
              <a:t>‹#›</a:t>
            </a:fld>
            <a:endParaRPr lang="en-US"/>
          </a:p>
        </p:txBody>
      </p:sp>
    </p:spTree>
    <p:extLst>
      <p:ext uri="{BB962C8B-B14F-4D97-AF65-F5344CB8AC3E}">
        <p14:creationId xmlns:p14="http://schemas.microsoft.com/office/powerpoint/2010/main" val="2719117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FA5EA-C2C9-4525-BF93-178AFEA75DD8}"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68E36-49D1-4A4C-9D9D-435E5885871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76843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FA5EA-C2C9-4525-BF93-178AFEA75DD8}"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68E36-49D1-4A4C-9D9D-435E5885871E}" type="slidenum">
              <a:rPr lang="en-US" smtClean="0"/>
              <a:t>‹#›</a:t>
            </a:fld>
            <a:endParaRPr lang="en-US"/>
          </a:p>
        </p:txBody>
      </p:sp>
    </p:spTree>
    <p:extLst>
      <p:ext uri="{BB962C8B-B14F-4D97-AF65-F5344CB8AC3E}">
        <p14:creationId xmlns:p14="http://schemas.microsoft.com/office/powerpoint/2010/main" val="259595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FA5EA-C2C9-4525-BF93-178AFEA75DD8}"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68E36-49D1-4A4C-9D9D-435E5885871E}" type="slidenum">
              <a:rPr lang="en-US" smtClean="0"/>
              <a:t>‹#›</a:t>
            </a:fld>
            <a:endParaRPr lang="en-US"/>
          </a:p>
        </p:txBody>
      </p:sp>
    </p:spTree>
    <p:extLst>
      <p:ext uri="{BB962C8B-B14F-4D97-AF65-F5344CB8AC3E}">
        <p14:creationId xmlns:p14="http://schemas.microsoft.com/office/powerpoint/2010/main" val="3910673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FA5EA-C2C9-4525-BF93-178AFEA75DD8}"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68E36-49D1-4A4C-9D9D-435E5885871E}" type="slidenum">
              <a:rPr lang="en-US" smtClean="0"/>
              <a:t>‹#›</a:t>
            </a:fld>
            <a:endParaRPr lang="en-US"/>
          </a:p>
        </p:txBody>
      </p:sp>
    </p:spTree>
    <p:extLst>
      <p:ext uri="{BB962C8B-B14F-4D97-AF65-F5344CB8AC3E}">
        <p14:creationId xmlns:p14="http://schemas.microsoft.com/office/powerpoint/2010/main" val="203299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FA5EA-C2C9-4525-BF93-178AFEA75DD8}"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68E36-49D1-4A4C-9D9D-435E5885871E}" type="slidenum">
              <a:rPr lang="en-US" smtClean="0"/>
              <a:t>‹#›</a:t>
            </a:fld>
            <a:endParaRPr lang="en-US"/>
          </a:p>
        </p:txBody>
      </p:sp>
    </p:spTree>
    <p:extLst>
      <p:ext uri="{BB962C8B-B14F-4D97-AF65-F5344CB8AC3E}">
        <p14:creationId xmlns:p14="http://schemas.microsoft.com/office/powerpoint/2010/main" val="3669128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FA5EA-C2C9-4525-BF93-178AFEA75DD8}"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68E36-49D1-4A4C-9D9D-435E5885871E}" type="slidenum">
              <a:rPr lang="en-US" smtClean="0"/>
              <a:t>‹#›</a:t>
            </a:fld>
            <a:endParaRPr lang="en-US"/>
          </a:p>
        </p:txBody>
      </p:sp>
    </p:spTree>
    <p:extLst>
      <p:ext uri="{BB962C8B-B14F-4D97-AF65-F5344CB8AC3E}">
        <p14:creationId xmlns:p14="http://schemas.microsoft.com/office/powerpoint/2010/main" val="309026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FA5EA-C2C9-4525-BF93-178AFEA75DD8}" type="datetimeFigureOut">
              <a:rPr lang="en-US" smtClean="0"/>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68E36-49D1-4A4C-9D9D-435E5885871E}" type="slidenum">
              <a:rPr lang="en-US" smtClean="0"/>
              <a:t>‹#›</a:t>
            </a:fld>
            <a:endParaRPr lang="en-US"/>
          </a:p>
        </p:txBody>
      </p:sp>
    </p:spTree>
    <p:extLst>
      <p:ext uri="{BB962C8B-B14F-4D97-AF65-F5344CB8AC3E}">
        <p14:creationId xmlns:p14="http://schemas.microsoft.com/office/powerpoint/2010/main" val="79888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FA5EA-C2C9-4525-BF93-178AFEA75DD8}" type="datetimeFigureOut">
              <a:rPr lang="en-US" smtClean="0"/>
              <a:t>4/21/2018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968E36-49D1-4A4C-9D9D-435E5885871E}" type="slidenum">
              <a:rPr lang="en-US" smtClean="0"/>
              <a:t>‹#›</a:t>
            </a:fld>
            <a:endParaRPr lang="en-US"/>
          </a:p>
        </p:txBody>
      </p:sp>
    </p:spTree>
    <p:extLst>
      <p:ext uri="{BB962C8B-B14F-4D97-AF65-F5344CB8AC3E}">
        <p14:creationId xmlns:p14="http://schemas.microsoft.com/office/powerpoint/2010/main" val="26127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FA5EA-C2C9-4525-BF93-178AFEA75DD8}" type="datetimeFigureOut">
              <a:rPr lang="en-US" smtClean="0"/>
              <a:t>4/21/2018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968E36-49D1-4A4C-9D9D-435E5885871E}" type="slidenum">
              <a:rPr lang="en-US" smtClean="0"/>
              <a:t>‹#›</a:t>
            </a:fld>
            <a:endParaRPr lang="en-US"/>
          </a:p>
        </p:txBody>
      </p:sp>
    </p:spTree>
    <p:extLst>
      <p:ext uri="{BB962C8B-B14F-4D97-AF65-F5344CB8AC3E}">
        <p14:creationId xmlns:p14="http://schemas.microsoft.com/office/powerpoint/2010/main" val="2109978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FA5EA-C2C9-4525-BF93-178AFEA75DD8}" type="datetimeFigureOut">
              <a:rPr lang="en-US" smtClean="0"/>
              <a:t>4/21/2018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968E36-49D1-4A4C-9D9D-435E5885871E}" type="slidenum">
              <a:rPr lang="en-US" smtClean="0"/>
              <a:t>‹#›</a:t>
            </a:fld>
            <a:endParaRPr lang="en-US"/>
          </a:p>
        </p:txBody>
      </p:sp>
    </p:spTree>
    <p:extLst>
      <p:ext uri="{BB962C8B-B14F-4D97-AF65-F5344CB8AC3E}">
        <p14:creationId xmlns:p14="http://schemas.microsoft.com/office/powerpoint/2010/main" val="4185031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FA5EA-C2C9-4525-BF93-178AFEA75DD8}" type="datetimeFigureOut">
              <a:rPr lang="en-US" smtClean="0"/>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68E36-49D1-4A4C-9D9D-435E5885871E}" type="slidenum">
              <a:rPr lang="en-US" smtClean="0"/>
              <a:t>‹#›</a:t>
            </a:fld>
            <a:endParaRPr lang="en-US"/>
          </a:p>
        </p:txBody>
      </p:sp>
    </p:spTree>
    <p:extLst>
      <p:ext uri="{BB962C8B-B14F-4D97-AF65-F5344CB8AC3E}">
        <p14:creationId xmlns:p14="http://schemas.microsoft.com/office/powerpoint/2010/main" val="3578502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0CFA5EA-C2C9-4525-BF93-178AFEA75DD8}" type="datetimeFigureOut">
              <a:rPr lang="en-US" smtClean="0"/>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68E36-49D1-4A4C-9D9D-435E5885871E}" type="slidenum">
              <a:rPr lang="en-US" smtClean="0"/>
              <a:t>‹#›</a:t>
            </a:fld>
            <a:endParaRPr lang="en-US"/>
          </a:p>
        </p:txBody>
      </p:sp>
    </p:spTree>
    <p:extLst>
      <p:ext uri="{BB962C8B-B14F-4D97-AF65-F5344CB8AC3E}">
        <p14:creationId xmlns:p14="http://schemas.microsoft.com/office/powerpoint/2010/main" val="2563865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0CFA5EA-C2C9-4525-BF93-178AFEA75DD8}" type="datetimeFigureOut">
              <a:rPr lang="en-US" smtClean="0"/>
              <a:t>4/21/2018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968E36-49D1-4A4C-9D9D-435E5885871E}" type="slidenum">
              <a:rPr lang="en-US" smtClean="0"/>
              <a:t>‹#›</a:t>
            </a:fld>
            <a:endParaRPr lang="en-US"/>
          </a:p>
        </p:txBody>
      </p:sp>
    </p:spTree>
    <p:extLst>
      <p:ext uri="{BB962C8B-B14F-4D97-AF65-F5344CB8AC3E}">
        <p14:creationId xmlns:p14="http://schemas.microsoft.com/office/powerpoint/2010/main" val="2816209421"/>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A0366-DD22-44BB-9964-EE6316EA41EB}"/>
              </a:ext>
            </a:extLst>
          </p:cNvPr>
          <p:cNvSpPr>
            <a:spLocks noGrp="1"/>
          </p:cNvSpPr>
          <p:nvPr>
            <p:ph type="ctrTitle"/>
          </p:nvPr>
        </p:nvSpPr>
        <p:spPr>
          <a:xfrm>
            <a:off x="1531053" y="1020418"/>
            <a:ext cx="7766936" cy="2301550"/>
          </a:xfrm>
        </p:spPr>
        <p:txBody>
          <a:bodyPr>
            <a:normAutofit fontScale="90000"/>
          </a:bodyPr>
          <a:lstStyle/>
          <a:p>
            <a:r>
              <a:rPr lang="en-US" dirty="0"/>
              <a:t>Personalized Evaluation &amp; </a:t>
            </a:r>
            <a:br>
              <a:rPr lang="en-US" dirty="0"/>
            </a:br>
            <a:r>
              <a:rPr lang="en-US" dirty="0"/>
              <a:t>Education through Gamified Learning</a:t>
            </a:r>
          </a:p>
        </p:txBody>
      </p:sp>
      <p:sp>
        <p:nvSpPr>
          <p:cNvPr id="3" name="Subtitle 2">
            <a:extLst>
              <a:ext uri="{FF2B5EF4-FFF2-40B4-BE49-F238E27FC236}">
                <a16:creationId xmlns:a16="http://schemas.microsoft.com/office/drawing/2014/main" id="{85FA192E-79F0-44D8-8E9A-EB3DB9E972D2}"/>
              </a:ext>
            </a:extLst>
          </p:cNvPr>
          <p:cNvSpPr>
            <a:spLocks noGrp="1"/>
          </p:cNvSpPr>
          <p:nvPr>
            <p:ph type="subTitle" idx="1"/>
          </p:nvPr>
        </p:nvSpPr>
        <p:spPr>
          <a:xfrm>
            <a:off x="1507067" y="4050833"/>
            <a:ext cx="7766936" cy="1872889"/>
          </a:xfrm>
        </p:spPr>
        <p:txBody>
          <a:bodyPr>
            <a:normAutofit/>
          </a:bodyPr>
          <a:lstStyle/>
          <a:p>
            <a:r>
              <a:rPr lang="en-US" dirty="0"/>
              <a:t>INFT 44</a:t>
            </a:r>
          </a:p>
          <a:p>
            <a:r>
              <a:rPr lang="en-US" dirty="0"/>
              <a:t>Abhishek Bhave 14101B0045</a:t>
            </a:r>
          </a:p>
          <a:p>
            <a:pPr algn="l"/>
            <a:r>
              <a:rPr lang="en-US" dirty="0"/>
              <a:t>Project Guide: Prof Deepali Nayak				 Kedar Mane 13118C0066 </a:t>
            </a:r>
          </a:p>
          <a:p>
            <a:r>
              <a:rPr lang="en-US" dirty="0"/>
              <a:t>Mayank Mirani 14101B0028</a:t>
            </a:r>
          </a:p>
          <a:p>
            <a:endParaRPr lang="en-US" dirty="0"/>
          </a:p>
        </p:txBody>
      </p:sp>
    </p:spTree>
    <p:extLst>
      <p:ext uri="{BB962C8B-B14F-4D97-AF65-F5344CB8AC3E}">
        <p14:creationId xmlns:p14="http://schemas.microsoft.com/office/powerpoint/2010/main" val="3716917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generated with high confidence">
            <a:extLst>
              <a:ext uri="{FF2B5EF4-FFF2-40B4-BE49-F238E27FC236}">
                <a16:creationId xmlns:a16="http://schemas.microsoft.com/office/drawing/2014/main" id="{D195DC31-AF0D-4CB4-9D6A-9B341600D81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063"/>
          <a:stretch/>
        </p:blipFill>
        <p:spPr>
          <a:xfrm>
            <a:off x="20" y="10"/>
            <a:ext cx="12191980" cy="6857990"/>
          </a:xfrm>
          <a:prstGeom prst="rect">
            <a:avLst/>
          </a:prstGeom>
        </p:spPr>
      </p:pic>
      <p:sp>
        <p:nvSpPr>
          <p:cNvPr id="6" name="TextBox 5">
            <a:extLst>
              <a:ext uri="{FF2B5EF4-FFF2-40B4-BE49-F238E27FC236}">
                <a16:creationId xmlns:a16="http://schemas.microsoft.com/office/drawing/2014/main" id="{33E14CF1-EADA-4F47-85CF-2629D8BC4B31}"/>
              </a:ext>
            </a:extLst>
          </p:cNvPr>
          <p:cNvSpPr txBox="1"/>
          <p:nvPr/>
        </p:nvSpPr>
        <p:spPr>
          <a:xfrm>
            <a:off x="7317645" y="5046631"/>
            <a:ext cx="3995225" cy="1446550"/>
          </a:xfrm>
          <a:prstGeom prst="rect">
            <a:avLst/>
          </a:prstGeom>
          <a:noFill/>
        </p:spPr>
        <p:txBody>
          <a:bodyPr wrap="square" rtlCol="0">
            <a:spAutoFit/>
          </a:bodyPr>
          <a:lstStyle/>
          <a:p>
            <a:r>
              <a:rPr lang="en-US" sz="4400" dirty="0">
                <a:solidFill>
                  <a:srgbClr val="92D050"/>
                </a:solidFill>
              </a:rPr>
              <a:t>BLOCK DIAGRAM </a:t>
            </a:r>
          </a:p>
        </p:txBody>
      </p:sp>
      <p:sp>
        <p:nvSpPr>
          <p:cNvPr id="2" name="TextBox 1">
            <a:extLst>
              <a:ext uri="{FF2B5EF4-FFF2-40B4-BE49-F238E27FC236}">
                <a16:creationId xmlns:a16="http://schemas.microsoft.com/office/drawing/2014/main" id="{28A5F132-6AA0-466C-9E7C-3FAC180D2BCE}"/>
              </a:ext>
            </a:extLst>
          </p:cNvPr>
          <p:cNvSpPr txBox="1"/>
          <p:nvPr/>
        </p:nvSpPr>
        <p:spPr>
          <a:xfrm>
            <a:off x="7317645" y="3299791"/>
            <a:ext cx="2979294" cy="1446550"/>
          </a:xfrm>
          <a:prstGeom prst="rect">
            <a:avLst/>
          </a:prstGeom>
          <a:noFill/>
        </p:spPr>
        <p:txBody>
          <a:bodyPr wrap="square" rtlCol="0">
            <a:spAutoFit/>
          </a:bodyPr>
          <a:lstStyle/>
          <a:p>
            <a:r>
              <a:rPr lang="en-US" sz="4400" dirty="0">
                <a:solidFill>
                  <a:srgbClr val="92D050"/>
                </a:solidFill>
              </a:rPr>
              <a:t>Proposed System </a:t>
            </a:r>
          </a:p>
        </p:txBody>
      </p:sp>
    </p:spTree>
    <p:extLst>
      <p:ext uri="{BB962C8B-B14F-4D97-AF65-F5344CB8AC3E}">
        <p14:creationId xmlns:p14="http://schemas.microsoft.com/office/powerpoint/2010/main" val="347428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59D3E-C205-4595-A0A4-0F4604B0AC00}"/>
              </a:ext>
            </a:extLst>
          </p:cNvPr>
          <p:cNvSpPr>
            <a:spLocks noGrp="1"/>
          </p:cNvSpPr>
          <p:nvPr>
            <p:ph type="title"/>
          </p:nvPr>
        </p:nvSpPr>
        <p:spPr>
          <a:xfrm>
            <a:off x="677334" y="344557"/>
            <a:ext cx="8596668" cy="609600"/>
          </a:xfrm>
        </p:spPr>
        <p:txBody>
          <a:bodyPr>
            <a:normAutofit fontScale="90000"/>
          </a:bodyPr>
          <a:lstStyle/>
          <a:p>
            <a:r>
              <a:rPr lang="en-US" dirty="0"/>
              <a:t>Technologies Used</a:t>
            </a:r>
          </a:p>
        </p:txBody>
      </p:sp>
      <p:sp>
        <p:nvSpPr>
          <p:cNvPr id="3" name="Content Placeholder 2">
            <a:extLst>
              <a:ext uri="{FF2B5EF4-FFF2-40B4-BE49-F238E27FC236}">
                <a16:creationId xmlns:a16="http://schemas.microsoft.com/office/drawing/2014/main" id="{41CEFEA2-D30F-4D8F-AE96-BE7D6B3C0147}"/>
              </a:ext>
            </a:extLst>
          </p:cNvPr>
          <p:cNvSpPr>
            <a:spLocks noGrp="1"/>
          </p:cNvSpPr>
          <p:nvPr>
            <p:ph idx="1"/>
          </p:nvPr>
        </p:nvSpPr>
        <p:spPr>
          <a:xfrm>
            <a:off x="677334" y="1113183"/>
            <a:ext cx="8596668" cy="5115339"/>
          </a:xfrm>
        </p:spPr>
        <p:txBody>
          <a:bodyPr/>
          <a:lstStyle/>
          <a:p>
            <a:r>
              <a:rPr lang="en-IN" dirty="0"/>
              <a:t>Gamification Project is be a Web Based application.</a:t>
            </a:r>
          </a:p>
          <a:p>
            <a:r>
              <a:rPr lang="en-US" dirty="0"/>
              <a:t>Visual Studio 2013 and SQL server 2014 are used for creating the interface and for databases respectively.</a:t>
            </a:r>
          </a:p>
          <a:p>
            <a:r>
              <a:rPr lang="en-US" dirty="0"/>
              <a:t>Amazon web services is used to host our project as they offer hosting at miniscule costs and also offer wide variety of features like servers and database support.  </a:t>
            </a:r>
          </a:p>
          <a:p>
            <a:endParaRPr lang="en-US" dirty="0"/>
          </a:p>
        </p:txBody>
      </p:sp>
    </p:spTree>
    <p:extLst>
      <p:ext uri="{BB962C8B-B14F-4D97-AF65-F5344CB8AC3E}">
        <p14:creationId xmlns:p14="http://schemas.microsoft.com/office/powerpoint/2010/main" val="1545702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363CA0-648F-471F-A1E8-5ACB09009562}"/>
              </a:ext>
            </a:extLst>
          </p:cNvPr>
          <p:cNvSpPr>
            <a:spLocks noGrp="1"/>
          </p:cNvSpPr>
          <p:nvPr>
            <p:ph idx="1"/>
          </p:nvPr>
        </p:nvSpPr>
        <p:spPr>
          <a:xfrm>
            <a:off x="877956" y="323557"/>
            <a:ext cx="8584096" cy="5853406"/>
          </a:xfrm>
        </p:spPr>
        <p:txBody>
          <a:bodyPr>
            <a:normAutofit/>
          </a:bodyPr>
          <a:lstStyle/>
          <a:p>
            <a:pPr marL="0" indent="0">
              <a:buNone/>
            </a:pPr>
            <a:r>
              <a:rPr lang="en-US" sz="2400" b="1" dirty="0">
                <a:solidFill>
                  <a:srgbClr val="92D050"/>
                </a:solidFill>
              </a:rPr>
              <a:t>Process Model</a:t>
            </a:r>
            <a:r>
              <a:rPr lang="en-US" sz="2400" dirty="0">
                <a:solidFill>
                  <a:srgbClr val="92D050"/>
                </a:solidFill>
              </a:rPr>
              <a:t> </a:t>
            </a:r>
            <a:r>
              <a:rPr lang="en-US" sz="2400" b="1" dirty="0">
                <a:solidFill>
                  <a:srgbClr val="92D050"/>
                </a:solidFill>
              </a:rPr>
              <a:t>- Prototype Model </a:t>
            </a:r>
            <a:endParaRPr lang="en-US" sz="2400" dirty="0">
              <a:solidFill>
                <a:srgbClr val="92D050"/>
              </a:solidFill>
            </a:endParaRPr>
          </a:p>
          <a:p>
            <a:pPr marL="0" indent="0">
              <a:buNone/>
            </a:pPr>
            <a:endParaRPr lang="en-US" dirty="0"/>
          </a:p>
          <a:p>
            <a:pPr marL="0" indent="0">
              <a:buNone/>
            </a:pPr>
            <a:endParaRPr lang="en-US" dirty="0"/>
          </a:p>
          <a:p>
            <a:pPr marL="0" indent="0">
              <a:buNone/>
            </a:pPr>
            <a:r>
              <a:rPr lang="en-US" dirty="0"/>
              <a:t>Prototype model is very desirable when lot of end user interfacing is required. Workable prototype is ready much earlier and user feedback can be taken to improve project software.</a:t>
            </a:r>
          </a:p>
          <a:p>
            <a:pPr marL="0" indent="0">
              <a:buNone/>
            </a:pPr>
            <a:r>
              <a:rPr lang="en-US" dirty="0"/>
              <a:t>Iterative approach to be used for implementation of project. </a:t>
            </a:r>
          </a:p>
          <a:p>
            <a:pPr marL="0" indent="0">
              <a:buNone/>
            </a:pPr>
            <a:endParaRPr lang="en-US" dirty="0"/>
          </a:p>
          <a:p>
            <a:r>
              <a:rPr lang="en-US" dirty="0"/>
              <a:t>Iteration 1 -Data Collection using Gamification</a:t>
            </a:r>
          </a:p>
          <a:p>
            <a:r>
              <a:rPr lang="en-US" dirty="0"/>
              <a:t>Iteration 2- Data preprocessing and Analysis</a:t>
            </a:r>
          </a:p>
          <a:p>
            <a:r>
              <a:rPr lang="en-US" dirty="0"/>
              <a:t>Iteration 3 - Faculty Feedback system after prediction and forecasting</a:t>
            </a:r>
          </a:p>
          <a:p>
            <a:pPr marL="0" indent="0">
              <a:buNone/>
            </a:pPr>
            <a:endParaRPr lang="en-US" dirty="0"/>
          </a:p>
        </p:txBody>
      </p:sp>
    </p:spTree>
    <p:extLst>
      <p:ext uri="{BB962C8B-B14F-4D97-AF65-F5344CB8AC3E}">
        <p14:creationId xmlns:p14="http://schemas.microsoft.com/office/powerpoint/2010/main" val="3938373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A4630-2388-4789-A29D-23D11FBCADEC}"/>
              </a:ext>
            </a:extLst>
          </p:cNvPr>
          <p:cNvSpPr>
            <a:spLocks noGrp="1"/>
          </p:cNvSpPr>
          <p:nvPr>
            <p:ph type="title"/>
          </p:nvPr>
        </p:nvSpPr>
        <p:spPr>
          <a:xfrm>
            <a:off x="838200" y="365125"/>
            <a:ext cx="3719732" cy="5388561"/>
          </a:xfrm>
        </p:spPr>
        <p:txBody>
          <a:bodyPr>
            <a:normAutofit/>
          </a:bodyPr>
          <a:lstStyle/>
          <a:p>
            <a:r>
              <a:rPr lang="en-US" sz="6000" dirty="0"/>
              <a:t>Student </a:t>
            </a:r>
            <a:br>
              <a:rPr lang="en-US" sz="6000" dirty="0"/>
            </a:br>
            <a:r>
              <a:rPr lang="en-US" sz="6000" dirty="0"/>
              <a:t>Process Flow Diagram </a:t>
            </a:r>
          </a:p>
        </p:txBody>
      </p:sp>
      <p:pic>
        <p:nvPicPr>
          <p:cNvPr id="7" name="Content Placeholder 6" descr="A screenshot of a cell phone&#10;&#10;Description generated with very high confidence">
            <a:extLst>
              <a:ext uri="{FF2B5EF4-FFF2-40B4-BE49-F238E27FC236}">
                <a16:creationId xmlns:a16="http://schemas.microsoft.com/office/drawing/2014/main" id="{FF05D7B0-36F2-4E32-BC6C-8314A72AF06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237" r="43197"/>
          <a:stretch/>
        </p:blipFill>
        <p:spPr>
          <a:xfrm>
            <a:off x="4916557" y="232012"/>
            <a:ext cx="5947061" cy="6435441"/>
          </a:xfrm>
        </p:spPr>
      </p:pic>
    </p:spTree>
    <p:extLst>
      <p:ext uri="{BB962C8B-B14F-4D97-AF65-F5344CB8AC3E}">
        <p14:creationId xmlns:p14="http://schemas.microsoft.com/office/powerpoint/2010/main" val="2505506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50735-464E-4DA8-8656-925626A5B8C1}"/>
              </a:ext>
            </a:extLst>
          </p:cNvPr>
          <p:cNvSpPr>
            <a:spLocks noGrp="1"/>
          </p:cNvSpPr>
          <p:nvPr>
            <p:ph type="title"/>
          </p:nvPr>
        </p:nvSpPr>
        <p:spPr>
          <a:xfrm>
            <a:off x="838200" y="365125"/>
            <a:ext cx="5604803" cy="5261952"/>
          </a:xfrm>
        </p:spPr>
        <p:txBody>
          <a:bodyPr>
            <a:normAutofit/>
          </a:bodyPr>
          <a:lstStyle/>
          <a:p>
            <a:r>
              <a:rPr lang="en-US" sz="6000" dirty="0"/>
              <a:t>Process Flow Diagram for Faculty </a:t>
            </a:r>
          </a:p>
        </p:txBody>
      </p:sp>
      <p:pic>
        <p:nvPicPr>
          <p:cNvPr id="5" name="Content Placeholder 4" descr="A screenshot of a cell phone&#10;&#10;Description generated with very high confidence">
            <a:extLst>
              <a:ext uri="{FF2B5EF4-FFF2-40B4-BE49-F238E27FC236}">
                <a16:creationId xmlns:a16="http://schemas.microsoft.com/office/drawing/2014/main" id="{27538A8F-16E4-4365-A3A6-57E72CB7378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875" r="70783"/>
          <a:stretch/>
        </p:blipFill>
        <p:spPr>
          <a:xfrm>
            <a:off x="6161424" y="365125"/>
            <a:ext cx="3064464" cy="6119445"/>
          </a:xfrm>
        </p:spPr>
      </p:pic>
    </p:spTree>
    <p:extLst>
      <p:ext uri="{BB962C8B-B14F-4D97-AF65-F5344CB8AC3E}">
        <p14:creationId xmlns:p14="http://schemas.microsoft.com/office/powerpoint/2010/main" val="949615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92FCCF-F655-4C5A-A57E-08B640BDE77D}"/>
              </a:ext>
            </a:extLst>
          </p:cNvPr>
          <p:cNvPicPr>
            <a:picLocks noChangeAspect="1"/>
          </p:cNvPicPr>
          <p:nvPr/>
        </p:nvPicPr>
        <p:blipFill>
          <a:blip r:embed="rId2"/>
          <a:stretch>
            <a:fillRect/>
          </a:stretch>
        </p:blipFill>
        <p:spPr>
          <a:xfrm>
            <a:off x="3299791" y="215446"/>
            <a:ext cx="6852693" cy="6485714"/>
          </a:xfrm>
          <a:prstGeom prst="rect">
            <a:avLst/>
          </a:prstGeom>
        </p:spPr>
      </p:pic>
      <p:sp>
        <p:nvSpPr>
          <p:cNvPr id="3" name="TextBox 2">
            <a:extLst>
              <a:ext uri="{FF2B5EF4-FFF2-40B4-BE49-F238E27FC236}">
                <a16:creationId xmlns:a16="http://schemas.microsoft.com/office/drawing/2014/main" id="{7915CED0-C10B-4E8D-B632-B0BEA0DA2EF2}"/>
              </a:ext>
            </a:extLst>
          </p:cNvPr>
          <p:cNvSpPr txBox="1"/>
          <p:nvPr/>
        </p:nvSpPr>
        <p:spPr>
          <a:xfrm>
            <a:off x="179931" y="1519311"/>
            <a:ext cx="3502855" cy="1938992"/>
          </a:xfrm>
          <a:prstGeom prst="rect">
            <a:avLst/>
          </a:prstGeom>
          <a:noFill/>
        </p:spPr>
        <p:txBody>
          <a:bodyPr wrap="square" rtlCol="0">
            <a:spAutoFit/>
          </a:bodyPr>
          <a:lstStyle/>
          <a:p>
            <a:r>
              <a:rPr lang="en-IN" sz="6000" dirty="0">
                <a:solidFill>
                  <a:schemeClr val="accent1"/>
                </a:solidFill>
              </a:rPr>
              <a:t>Sequence Diagram</a:t>
            </a:r>
          </a:p>
        </p:txBody>
      </p:sp>
    </p:spTree>
    <p:extLst>
      <p:ext uri="{BB962C8B-B14F-4D97-AF65-F5344CB8AC3E}">
        <p14:creationId xmlns:p14="http://schemas.microsoft.com/office/powerpoint/2010/main" val="2373635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97DCBD0-E476-429D-A5E8-C2EF9AFF8931}"/>
              </a:ext>
            </a:extLst>
          </p:cNvPr>
          <p:cNvPicPr>
            <a:picLocks noChangeAspect="1"/>
          </p:cNvPicPr>
          <p:nvPr/>
        </p:nvPicPr>
        <p:blipFill>
          <a:blip r:embed="rId2"/>
          <a:stretch>
            <a:fillRect/>
          </a:stretch>
        </p:blipFill>
        <p:spPr>
          <a:xfrm>
            <a:off x="3750457" y="121936"/>
            <a:ext cx="6266667" cy="6485714"/>
          </a:xfrm>
          <a:prstGeom prst="rect">
            <a:avLst/>
          </a:prstGeom>
        </p:spPr>
      </p:pic>
      <p:sp>
        <p:nvSpPr>
          <p:cNvPr id="3" name="TextBox 2">
            <a:extLst>
              <a:ext uri="{FF2B5EF4-FFF2-40B4-BE49-F238E27FC236}">
                <a16:creationId xmlns:a16="http://schemas.microsoft.com/office/drawing/2014/main" id="{5031D00F-287C-40A8-A8D4-4FB624CA2D27}"/>
              </a:ext>
            </a:extLst>
          </p:cNvPr>
          <p:cNvSpPr txBox="1"/>
          <p:nvPr/>
        </p:nvSpPr>
        <p:spPr>
          <a:xfrm>
            <a:off x="309490" y="323555"/>
            <a:ext cx="3221502" cy="5632311"/>
          </a:xfrm>
          <a:prstGeom prst="rect">
            <a:avLst/>
          </a:prstGeom>
          <a:noFill/>
        </p:spPr>
        <p:txBody>
          <a:bodyPr wrap="square" rtlCol="0">
            <a:spAutoFit/>
          </a:bodyPr>
          <a:lstStyle/>
          <a:p>
            <a:r>
              <a:rPr lang="en-IN" sz="6000" dirty="0">
                <a:solidFill>
                  <a:schemeClr val="accent1"/>
                </a:solidFill>
              </a:rPr>
              <a:t>Game Process Data Flow Diagram Level 2</a:t>
            </a:r>
          </a:p>
        </p:txBody>
      </p:sp>
    </p:spTree>
    <p:extLst>
      <p:ext uri="{BB962C8B-B14F-4D97-AF65-F5344CB8AC3E}">
        <p14:creationId xmlns:p14="http://schemas.microsoft.com/office/powerpoint/2010/main" val="3854537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0400"/>
          </a:xfrm>
        </p:spPr>
        <p:txBody>
          <a:bodyPr/>
          <a:lstStyle/>
          <a:p>
            <a:r>
              <a:rPr lang="en-US" dirty="0"/>
              <a:t>Approach</a:t>
            </a:r>
          </a:p>
        </p:txBody>
      </p:sp>
      <p:sp>
        <p:nvSpPr>
          <p:cNvPr id="3" name="Content Placeholder 2"/>
          <p:cNvSpPr>
            <a:spLocks noGrp="1"/>
          </p:cNvSpPr>
          <p:nvPr>
            <p:ph idx="1"/>
          </p:nvPr>
        </p:nvSpPr>
        <p:spPr>
          <a:xfrm>
            <a:off x="677334" y="1270001"/>
            <a:ext cx="8596668" cy="4771362"/>
          </a:xfrm>
        </p:spPr>
        <p:txBody>
          <a:bodyPr/>
          <a:lstStyle/>
          <a:p>
            <a:r>
              <a:rPr lang="en-US" dirty="0"/>
              <a:t>We are having questions in our game which are adaptive in nature ,that is of increasing difficulty. Below is the adaptiveness pseudo code :</a:t>
            </a:r>
          </a:p>
          <a:p>
            <a:pPr marL="0" indent="0">
              <a:buNone/>
            </a:pPr>
            <a:endParaRPr lang="en-US" dirty="0"/>
          </a:p>
        </p:txBody>
      </p:sp>
      <p:pic>
        <p:nvPicPr>
          <p:cNvPr id="4" name="drawingObject5"/>
          <p:cNvPicPr/>
          <p:nvPr/>
        </p:nvPicPr>
        <p:blipFill>
          <a:blip r:embed="rId2"/>
          <a:stretch>
            <a:fillRect/>
          </a:stretch>
        </p:blipFill>
        <p:spPr>
          <a:xfrm>
            <a:off x="1016000" y="1930399"/>
            <a:ext cx="8141251" cy="4563165"/>
          </a:xfrm>
          <a:prstGeom prst="rect">
            <a:avLst/>
          </a:prstGeom>
          <a:noFill/>
        </p:spPr>
      </p:pic>
    </p:spTree>
    <p:extLst>
      <p:ext uri="{BB962C8B-B14F-4D97-AF65-F5344CB8AC3E}">
        <p14:creationId xmlns:p14="http://schemas.microsoft.com/office/powerpoint/2010/main" val="4242500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8500"/>
          </a:xfrm>
        </p:spPr>
        <p:txBody>
          <a:bodyPr/>
          <a:lstStyle/>
          <a:p>
            <a:r>
              <a:rPr lang="en-US" dirty="0"/>
              <a:t>Implementation		</a:t>
            </a:r>
          </a:p>
        </p:txBody>
      </p:sp>
      <p:pic>
        <p:nvPicPr>
          <p:cNvPr id="6" name="drawingObject23"/>
          <p:cNvPicPr/>
          <p:nvPr/>
        </p:nvPicPr>
        <p:blipFill>
          <a:blip r:embed="rId2"/>
          <a:stretch>
            <a:fillRect/>
          </a:stretch>
        </p:blipFill>
        <p:spPr>
          <a:xfrm>
            <a:off x="368301" y="1308100"/>
            <a:ext cx="4241800" cy="3378200"/>
          </a:xfrm>
          <a:prstGeom prst="rect">
            <a:avLst/>
          </a:prstGeom>
          <a:noFill/>
        </p:spPr>
      </p:pic>
      <p:pic>
        <p:nvPicPr>
          <p:cNvPr id="7" name="drawingObject25"/>
          <p:cNvPicPr/>
          <p:nvPr/>
        </p:nvPicPr>
        <p:blipFill>
          <a:blip r:embed="rId3"/>
          <a:stretch>
            <a:fillRect/>
          </a:stretch>
        </p:blipFill>
        <p:spPr>
          <a:xfrm>
            <a:off x="5384800" y="1327785"/>
            <a:ext cx="4499927" cy="3358515"/>
          </a:xfrm>
          <a:prstGeom prst="rect">
            <a:avLst/>
          </a:prstGeom>
          <a:noFill/>
        </p:spPr>
      </p:pic>
      <p:sp>
        <p:nvSpPr>
          <p:cNvPr id="8" name="TextBox 7"/>
          <p:cNvSpPr txBox="1"/>
          <p:nvPr/>
        </p:nvSpPr>
        <p:spPr>
          <a:xfrm>
            <a:off x="774700" y="5537200"/>
            <a:ext cx="9906000" cy="1169551"/>
          </a:xfrm>
          <a:prstGeom prst="rect">
            <a:avLst/>
          </a:prstGeom>
          <a:noFill/>
        </p:spPr>
        <p:txBody>
          <a:bodyPr wrap="square" rtlCol="0">
            <a:spAutoFit/>
          </a:bodyPr>
          <a:lstStyle/>
          <a:p>
            <a:r>
              <a:rPr lang="en-US" dirty="0">
                <a:latin typeface="+mj-lt"/>
                <a:cs typeface="Arial" panose="020B0604020202020204" pitchFamily="34" charset="0"/>
              </a:rPr>
              <a:t>The image shows the registration page of the system. Here, user has to enter all details asked in the registration form. The details will be later used in the login process. All text ﬁelds are validated to ensure that valid details are provided</a:t>
            </a:r>
            <a:r>
              <a:rPr lang="en-US" dirty="0">
                <a:cs typeface="Arial" panose="020B0604020202020204" pitchFamily="34" charset="0"/>
              </a:rPr>
              <a:t>.</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109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3376" y="4864100"/>
            <a:ext cx="6746702" cy="1672562"/>
          </a:xfrm>
        </p:spPr>
        <p:txBody>
          <a:bodyPr/>
          <a:lstStyle/>
          <a:p>
            <a:pPr marL="0" indent="0">
              <a:buNone/>
            </a:pPr>
            <a:r>
              <a:rPr lang="en-US" dirty="0"/>
              <a:t>The user logs in he will be greeted with the above homepage.</a:t>
            </a:r>
          </a:p>
        </p:txBody>
      </p:sp>
      <p:pic>
        <p:nvPicPr>
          <p:cNvPr id="4" name="drawingObject31"/>
          <p:cNvPicPr/>
          <p:nvPr/>
        </p:nvPicPr>
        <p:blipFill>
          <a:blip r:embed="rId2"/>
          <a:stretch>
            <a:fillRect/>
          </a:stretch>
        </p:blipFill>
        <p:spPr>
          <a:xfrm>
            <a:off x="707072" y="427037"/>
            <a:ext cx="4859655" cy="3929063"/>
          </a:xfrm>
          <a:prstGeom prst="rect">
            <a:avLst/>
          </a:prstGeom>
          <a:noFill/>
        </p:spPr>
      </p:pic>
      <p:pic>
        <p:nvPicPr>
          <p:cNvPr id="5" name="drawingObject33"/>
          <p:cNvPicPr/>
          <p:nvPr/>
        </p:nvPicPr>
        <p:blipFill>
          <a:blip r:embed="rId3"/>
          <a:stretch>
            <a:fillRect/>
          </a:stretch>
        </p:blipFill>
        <p:spPr>
          <a:xfrm>
            <a:off x="5900651" y="427036"/>
            <a:ext cx="4859655" cy="3929064"/>
          </a:xfrm>
          <a:prstGeom prst="rect">
            <a:avLst/>
          </a:prstGeom>
          <a:noFill/>
        </p:spPr>
      </p:pic>
    </p:spTree>
    <p:extLst>
      <p:ext uri="{BB962C8B-B14F-4D97-AF65-F5344CB8AC3E}">
        <p14:creationId xmlns:p14="http://schemas.microsoft.com/office/powerpoint/2010/main" val="1061462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7D88C-3D56-49EA-9436-4DA6B0D8E3ED}"/>
              </a:ext>
            </a:extLst>
          </p:cNvPr>
          <p:cNvSpPr>
            <a:spLocks noGrp="1"/>
          </p:cNvSpPr>
          <p:nvPr>
            <p:ph type="title"/>
          </p:nvPr>
        </p:nvSpPr>
        <p:spPr>
          <a:xfrm>
            <a:off x="677334" y="609600"/>
            <a:ext cx="8596668" cy="715617"/>
          </a:xfrm>
        </p:spPr>
        <p:txBody>
          <a:bodyPr/>
          <a:lstStyle/>
          <a:p>
            <a:r>
              <a:rPr lang="en-US" dirty="0"/>
              <a:t>Introduction</a:t>
            </a:r>
          </a:p>
        </p:txBody>
      </p:sp>
      <p:sp>
        <p:nvSpPr>
          <p:cNvPr id="3" name="Content Placeholder 2">
            <a:extLst>
              <a:ext uri="{FF2B5EF4-FFF2-40B4-BE49-F238E27FC236}">
                <a16:creationId xmlns:a16="http://schemas.microsoft.com/office/drawing/2014/main" id="{4A21E80B-7D8A-4064-B196-DB3FE2C345B6}"/>
              </a:ext>
            </a:extLst>
          </p:cNvPr>
          <p:cNvSpPr>
            <a:spLocks noGrp="1"/>
          </p:cNvSpPr>
          <p:nvPr>
            <p:ph idx="1"/>
          </p:nvPr>
        </p:nvSpPr>
        <p:spPr>
          <a:xfrm>
            <a:off x="677334" y="1325217"/>
            <a:ext cx="9049762" cy="4716145"/>
          </a:xfrm>
        </p:spPr>
        <p:txBody>
          <a:bodyPr/>
          <a:lstStyle/>
          <a:p>
            <a:pPr hangingPunct="0"/>
            <a:r>
              <a:rPr lang="en-US" dirty="0"/>
              <a:t>Over several years there has been extensive research in improving the way knowledge is conveyed in an efficient manner. </a:t>
            </a:r>
          </a:p>
          <a:p>
            <a:pPr hangingPunct="0"/>
            <a:r>
              <a:rPr lang="en-US" dirty="0"/>
              <a:t>A combination of visual responsiveness, analytical skills  can be captured through a game based environment. Game based learning has seen an increase in market adoption over the years.</a:t>
            </a:r>
          </a:p>
          <a:p>
            <a:pPr hangingPunct="0"/>
            <a:r>
              <a:rPr lang="en-US" dirty="0"/>
              <a:t>The market growth of gamified learning is expected to grow exponentially from $1,707 billion in 2015 to $5,500 billion in 2018. </a:t>
            </a:r>
          </a:p>
          <a:p>
            <a:pPr hangingPunct="0"/>
            <a:r>
              <a:rPr lang="en-US" dirty="0"/>
              <a:t>Most of the developed countries such as North America and Europe are widely using this strategy of e-learning whereas the developing economies such as India and China are huge markets with untapped potential.</a:t>
            </a:r>
          </a:p>
          <a:p>
            <a:pPr hangingPunct="0"/>
            <a:r>
              <a:rPr lang="en-US" dirty="0"/>
              <a:t>Revenue for organizations selling game based learning and simulation products will increase by at least 23% by 2018.</a:t>
            </a:r>
          </a:p>
          <a:p>
            <a:endParaRPr lang="en-US" dirty="0"/>
          </a:p>
        </p:txBody>
      </p:sp>
    </p:spTree>
    <p:extLst>
      <p:ext uri="{BB962C8B-B14F-4D97-AF65-F5344CB8AC3E}">
        <p14:creationId xmlns:p14="http://schemas.microsoft.com/office/powerpoint/2010/main" val="3469302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559300"/>
            <a:ext cx="9419166" cy="1482062"/>
          </a:xfrm>
        </p:spPr>
        <p:txBody>
          <a:bodyPr>
            <a:normAutofit/>
          </a:bodyPr>
          <a:lstStyle/>
          <a:p>
            <a:r>
              <a:rPr lang="en-US" dirty="0"/>
              <a:t>The page is loaded and the timer starts with the 1st question being displayed. The student answers the question and clicks on the next button. The next question is displayed and so on till the last question.</a:t>
            </a:r>
          </a:p>
          <a:p>
            <a:pPr marL="0" indent="0">
              <a:buNone/>
            </a:pPr>
            <a:r>
              <a:rPr lang="en-US" dirty="0"/>
              <a:t> </a:t>
            </a:r>
          </a:p>
          <a:p>
            <a:endParaRPr lang="en-US" dirty="0"/>
          </a:p>
        </p:txBody>
      </p:sp>
      <p:pic>
        <p:nvPicPr>
          <p:cNvPr id="4" name="drawingObject39"/>
          <p:cNvPicPr/>
          <p:nvPr/>
        </p:nvPicPr>
        <p:blipFill>
          <a:blip r:embed="rId2"/>
          <a:stretch>
            <a:fillRect/>
          </a:stretch>
        </p:blipFill>
        <p:spPr>
          <a:xfrm>
            <a:off x="364172" y="261938"/>
            <a:ext cx="4859655" cy="3611562"/>
          </a:xfrm>
          <a:prstGeom prst="rect">
            <a:avLst/>
          </a:prstGeom>
          <a:noFill/>
        </p:spPr>
      </p:pic>
      <p:pic>
        <p:nvPicPr>
          <p:cNvPr id="5" name="drawingObject41"/>
          <p:cNvPicPr/>
          <p:nvPr/>
        </p:nvPicPr>
        <p:blipFill>
          <a:blip r:embed="rId3"/>
          <a:stretch>
            <a:fillRect/>
          </a:stretch>
        </p:blipFill>
        <p:spPr>
          <a:xfrm>
            <a:off x="5647372" y="261938"/>
            <a:ext cx="5515928" cy="3611562"/>
          </a:xfrm>
          <a:prstGeom prst="rect">
            <a:avLst/>
          </a:prstGeom>
          <a:noFill/>
        </p:spPr>
      </p:pic>
    </p:spTree>
    <p:extLst>
      <p:ext uri="{BB962C8B-B14F-4D97-AF65-F5344CB8AC3E}">
        <p14:creationId xmlns:p14="http://schemas.microsoft.com/office/powerpoint/2010/main" val="3251454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79089" y="419100"/>
            <a:ext cx="4567611" cy="3450908"/>
          </a:xfrm>
        </p:spPr>
      </p:pic>
      <p:pic>
        <p:nvPicPr>
          <p:cNvPr id="4" name="drawingObject49"/>
          <p:cNvPicPr/>
          <p:nvPr/>
        </p:nvPicPr>
        <p:blipFill>
          <a:blip r:embed="rId3"/>
          <a:stretch>
            <a:fillRect/>
          </a:stretch>
        </p:blipFill>
        <p:spPr>
          <a:xfrm>
            <a:off x="5952173" y="419100"/>
            <a:ext cx="4728528" cy="3450908"/>
          </a:xfrm>
          <a:prstGeom prst="rect">
            <a:avLst/>
          </a:prstGeom>
          <a:noFill/>
        </p:spPr>
      </p:pic>
      <p:sp>
        <p:nvSpPr>
          <p:cNvPr id="6" name="TextBox 5"/>
          <p:cNvSpPr txBox="1"/>
          <p:nvPr/>
        </p:nvSpPr>
        <p:spPr>
          <a:xfrm>
            <a:off x="414944" y="4813300"/>
            <a:ext cx="9973656" cy="520700"/>
          </a:xfrm>
          <a:prstGeom prst="rect">
            <a:avLst/>
          </a:prstGeom>
          <a:noFill/>
        </p:spPr>
        <p:txBody>
          <a:bodyPr wrap="square" rtlCol="0">
            <a:spAutoFit/>
          </a:bodyPr>
          <a:lstStyle/>
          <a:p>
            <a:endParaRPr lang="en-US" dirty="0"/>
          </a:p>
        </p:txBody>
      </p:sp>
      <p:sp>
        <p:nvSpPr>
          <p:cNvPr id="7" name="TextBox 6"/>
          <p:cNvSpPr txBox="1"/>
          <p:nvPr/>
        </p:nvSpPr>
        <p:spPr>
          <a:xfrm>
            <a:off x="1117600" y="4318337"/>
            <a:ext cx="8458200" cy="2031325"/>
          </a:xfrm>
          <a:prstGeom prst="rect">
            <a:avLst/>
          </a:prstGeom>
          <a:noFill/>
        </p:spPr>
        <p:txBody>
          <a:bodyPr wrap="square" rtlCol="0">
            <a:spAutoFit/>
          </a:bodyPr>
          <a:lstStyle/>
          <a:p>
            <a:r>
              <a:rPr lang="en-US" dirty="0"/>
              <a:t>The following image show the result generated page which shows the result of the test in a pie chart or graphical representation.</a:t>
            </a:r>
          </a:p>
          <a:p>
            <a:r>
              <a:rPr lang="en-US" dirty="0"/>
              <a:t>The following image shows the Result page which shows the tabular representation of the 3 clusters in which the student lies. As per the cluster the automated staﬀ recommendation is presented and the staﬀ/faculty will know the knowledge of each student.</a:t>
            </a:r>
          </a:p>
          <a:p>
            <a:endParaRPr lang="en-US" dirty="0"/>
          </a:p>
        </p:txBody>
      </p:sp>
    </p:spTree>
    <p:extLst>
      <p:ext uri="{BB962C8B-B14F-4D97-AF65-F5344CB8AC3E}">
        <p14:creationId xmlns:p14="http://schemas.microsoft.com/office/powerpoint/2010/main" val="3604689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A04B7C-1ECD-4375-8941-F15DDED304C0}"/>
              </a:ext>
            </a:extLst>
          </p:cNvPr>
          <p:cNvPicPr>
            <a:picLocks noChangeAspect="1"/>
          </p:cNvPicPr>
          <p:nvPr/>
        </p:nvPicPr>
        <p:blipFill>
          <a:blip r:embed="rId2"/>
          <a:stretch>
            <a:fillRect/>
          </a:stretch>
        </p:blipFill>
        <p:spPr>
          <a:xfrm>
            <a:off x="1099929" y="1485771"/>
            <a:ext cx="7832036" cy="5100559"/>
          </a:xfrm>
          <a:prstGeom prst="rect">
            <a:avLst/>
          </a:prstGeom>
        </p:spPr>
      </p:pic>
      <p:sp>
        <p:nvSpPr>
          <p:cNvPr id="3" name="TextBox 2">
            <a:extLst>
              <a:ext uri="{FF2B5EF4-FFF2-40B4-BE49-F238E27FC236}">
                <a16:creationId xmlns:a16="http://schemas.microsoft.com/office/drawing/2014/main" id="{F1916DB8-AECA-433B-98E2-23E21A7860B6}"/>
              </a:ext>
            </a:extLst>
          </p:cNvPr>
          <p:cNvSpPr txBox="1"/>
          <p:nvPr/>
        </p:nvSpPr>
        <p:spPr>
          <a:xfrm>
            <a:off x="1245702" y="556590"/>
            <a:ext cx="3935897" cy="769441"/>
          </a:xfrm>
          <a:prstGeom prst="rect">
            <a:avLst/>
          </a:prstGeom>
          <a:noFill/>
        </p:spPr>
        <p:txBody>
          <a:bodyPr wrap="square" rtlCol="0">
            <a:spAutoFit/>
          </a:bodyPr>
          <a:lstStyle/>
          <a:p>
            <a:r>
              <a:rPr lang="en-US" sz="4400">
                <a:solidFill>
                  <a:srgbClr val="92D050"/>
                </a:solidFill>
              </a:rPr>
              <a:t>Timeline :-</a:t>
            </a:r>
            <a:endParaRPr lang="en-US" sz="4400" dirty="0">
              <a:solidFill>
                <a:srgbClr val="92D050"/>
              </a:solidFill>
            </a:endParaRPr>
          </a:p>
        </p:txBody>
      </p:sp>
    </p:spTree>
    <p:extLst>
      <p:ext uri="{BB962C8B-B14F-4D97-AF65-F5344CB8AC3E}">
        <p14:creationId xmlns:p14="http://schemas.microsoft.com/office/powerpoint/2010/main" val="3292505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B9184-0EE3-432C-BAD1-3EA96D5A0D4D}"/>
              </a:ext>
            </a:extLst>
          </p:cNvPr>
          <p:cNvSpPr>
            <a:spLocks noGrp="1"/>
          </p:cNvSpPr>
          <p:nvPr>
            <p:ph type="title"/>
          </p:nvPr>
        </p:nvSpPr>
        <p:spPr>
          <a:xfrm>
            <a:off x="1355035" y="2675731"/>
            <a:ext cx="10515600" cy="1325563"/>
          </a:xfrm>
        </p:spPr>
        <p:txBody>
          <a:bodyPr>
            <a:noAutofit/>
          </a:bodyPr>
          <a:lstStyle/>
          <a:p>
            <a:r>
              <a:rPr lang="en-US" sz="9600" dirty="0"/>
              <a:t>THANK YOU </a:t>
            </a:r>
          </a:p>
        </p:txBody>
      </p:sp>
    </p:spTree>
    <p:extLst>
      <p:ext uri="{BB962C8B-B14F-4D97-AF65-F5344CB8AC3E}">
        <p14:creationId xmlns:p14="http://schemas.microsoft.com/office/powerpoint/2010/main" val="1326414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2B5B6-724B-4469-BDF0-DAF04AC23E26}"/>
              </a:ext>
            </a:extLst>
          </p:cNvPr>
          <p:cNvSpPr>
            <a:spLocks noGrp="1"/>
          </p:cNvSpPr>
          <p:nvPr>
            <p:ph type="title"/>
          </p:nvPr>
        </p:nvSpPr>
        <p:spPr>
          <a:xfrm>
            <a:off x="677334" y="609600"/>
            <a:ext cx="8596668" cy="848139"/>
          </a:xfrm>
        </p:spPr>
        <p:txBody>
          <a:bodyPr/>
          <a:lstStyle/>
          <a:p>
            <a:r>
              <a:rPr lang="en-US" dirty="0"/>
              <a:t>Problem Statement</a:t>
            </a:r>
          </a:p>
        </p:txBody>
      </p:sp>
      <p:sp>
        <p:nvSpPr>
          <p:cNvPr id="3" name="Content Placeholder 2">
            <a:extLst>
              <a:ext uri="{FF2B5EF4-FFF2-40B4-BE49-F238E27FC236}">
                <a16:creationId xmlns:a16="http://schemas.microsoft.com/office/drawing/2014/main" id="{2416A610-A365-48B2-991E-A40D293F671D}"/>
              </a:ext>
            </a:extLst>
          </p:cNvPr>
          <p:cNvSpPr>
            <a:spLocks noGrp="1"/>
          </p:cNvSpPr>
          <p:nvPr>
            <p:ph idx="1"/>
          </p:nvPr>
        </p:nvSpPr>
        <p:spPr>
          <a:xfrm>
            <a:off x="677334" y="1643271"/>
            <a:ext cx="8596668" cy="4860560"/>
          </a:xfrm>
        </p:spPr>
        <p:txBody>
          <a:bodyPr>
            <a:normAutofit/>
          </a:bodyPr>
          <a:lstStyle/>
          <a:p>
            <a:pPr hangingPunct="0"/>
            <a:r>
              <a:rPr lang="en-US" sz="2000" dirty="0"/>
              <a:t>Data in educational sector is readily available but there has not been enough analysis done on that available data. There is a dearth of student teacher interaction and motivation for learning and  improving student teacher interaction and thereby introducing new teaching methodologies and ideas. </a:t>
            </a:r>
          </a:p>
          <a:p>
            <a:pPr hangingPunct="0"/>
            <a:r>
              <a:rPr lang="en-US" sz="2000" dirty="0"/>
              <a:t>Learning experience and personalized learning is the future of education. </a:t>
            </a:r>
          </a:p>
          <a:p>
            <a:pPr hangingPunct="0"/>
            <a:r>
              <a:rPr lang="en-US" sz="2000" dirty="0"/>
              <a:t>There has been a failure to integrate data mining analytics with gamification in learning. Many projects have failed to achieve common integration in gamification with data mining. </a:t>
            </a:r>
          </a:p>
          <a:p>
            <a:pPr hangingPunct="0"/>
            <a:r>
              <a:rPr lang="en-US" sz="2000" dirty="0"/>
              <a:t>All existing educational data mining applications and systems are rudimentary in nature and fail to achieve appropriate evaluation and gamification. </a:t>
            </a:r>
          </a:p>
        </p:txBody>
      </p:sp>
    </p:spTree>
    <p:extLst>
      <p:ext uri="{BB962C8B-B14F-4D97-AF65-F5344CB8AC3E}">
        <p14:creationId xmlns:p14="http://schemas.microsoft.com/office/powerpoint/2010/main" val="3775141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8ADBD-9A21-4E5F-963F-AC621D90E990}"/>
              </a:ext>
            </a:extLst>
          </p:cNvPr>
          <p:cNvSpPr>
            <a:spLocks noGrp="1"/>
          </p:cNvSpPr>
          <p:nvPr>
            <p:ph type="title"/>
          </p:nvPr>
        </p:nvSpPr>
        <p:spPr>
          <a:xfrm>
            <a:off x="515156" y="211797"/>
            <a:ext cx="8596668" cy="1320800"/>
          </a:xfrm>
        </p:spPr>
        <p:txBody>
          <a:bodyPr/>
          <a:lstStyle/>
          <a:p>
            <a:r>
              <a:rPr lang="en-US" dirty="0"/>
              <a:t>Abstract </a:t>
            </a:r>
          </a:p>
        </p:txBody>
      </p:sp>
      <p:sp>
        <p:nvSpPr>
          <p:cNvPr id="3" name="Content Placeholder 2">
            <a:extLst>
              <a:ext uri="{FF2B5EF4-FFF2-40B4-BE49-F238E27FC236}">
                <a16:creationId xmlns:a16="http://schemas.microsoft.com/office/drawing/2014/main" id="{D3549605-81C8-4843-91D0-10706AC7169B}"/>
              </a:ext>
            </a:extLst>
          </p:cNvPr>
          <p:cNvSpPr>
            <a:spLocks noGrp="1"/>
          </p:cNvSpPr>
          <p:nvPr>
            <p:ph idx="1"/>
          </p:nvPr>
        </p:nvSpPr>
        <p:spPr>
          <a:xfrm>
            <a:off x="180304" y="579549"/>
            <a:ext cx="9749307" cy="5924282"/>
          </a:xfrm>
        </p:spPr>
        <p:txBody>
          <a:bodyPr>
            <a:normAutofit/>
          </a:bodyPr>
          <a:lstStyle/>
          <a:p>
            <a:pPr marL="0" indent="0">
              <a:buNone/>
            </a:pPr>
            <a:endParaRPr lang="en-US" dirty="0"/>
          </a:p>
          <a:p>
            <a:pPr hangingPunct="0"/>
            <a:r>
              <a:rPr lang="en-US" dirty="0"/>
              <a:t>Gamified learning is an educational approach to motivate students to learn by using game design and game elements in learning environments and to maximize engagement through capturing the interest of learners and inspire them to continue learning. </a:t>
            </a:r>
          </a:p>
          <a:p>
            <a:pPr hangingPunct="0"/>
            <a:r>
              <a:rPr lang="en-US" dirty="0"/>
              <a:t>Gaming is a popular pastime and according to a recent Times of India article 40% of Indian teenagers tend to play for more than 6 hours per week. Currently, less than 10 % of Indian corporates use gamification actively and fewer than 3 % education institutes make use of gamification.</a:t>
            </a:r>
          </a:p>
          <a:p>
            <a:pPr hangingPunct="0"/>
            <a:r>
              <a:rPr lang="en-US" dirty="0"/>
              <a:t>Educational data mining[EDM] is one of the solutions to improving learning and grasping power of students on a broader scale rather than being confined to an individual students level.</a:t>
            </a:r>
          </a:p>
          <a:p>
            <a:pPr hangingPunct="0"/>
            <a:r>
              <a:rPr lang="en-US" dirty="0"/>
              <a:t>Analysis on learners behavior, cognitive learning and level of fundamental knowledge acquired are some of the major analysis done on E-learning data. </a:t>
            </a:r>
          </a:p>
          <a:p>
            <a:pPr hangingPunct="0"/>
            <a:r>
              <a:rPr lang="en-US" dirty="0"/>
              <a:t>This project aims to create a game for students which they will play and thus faculty get the appropriate data about students skill, weak and strong areas, so as to personalize learning for every student and to improve learning experience.</a:t>
            </a:r>
          </a:p>
          <a:p>
            <a:pPr marL="0" indent="0">
              <a:buNone/>
            </a:pPr>
            <a:endParaRPr lang="en-IN" dirty="0"/>
          </a:p>
        </p:txBody>
      </p:sp>
    </p:spTree>
    <p:extLst>
      <p:ext uri="{BB962C8B-B14F-4D97-AF65-F5344CB8AC3E}">
        <p14:creationId xmlns:p14="http://schemas.microsoft.com/office/powerpoint/2010/main" val="402720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ED5C3E-8F30-45D7-B463-ECE2D76C5B94}"/>
              </a:ext>
            </a:extLst>
          </p:cNvPr>
          <p:cNvSpPr>
            <a:spLocks noGrp="1"/>
          </p:cNvSpPr>
          <p:nvPr>
            <p:ph idx="1"/>
          </p:nvPr>
        </p:nvSpPr>
        <p:spPr>
          <a:xfrm>
            <a:off x="327634" y="295422"/>
            <a:ext cx="9518731" cy="5881541"/>
          </a:xfrm>
        </p:spPr>
        <p:txBody>
          <a:bodyPr>
            <a:normAutofit/>
          </a:bodyPr>
          <a:lstStyle/>
          <a:p>
            <a:pPr marL="0" lvl="0" indent="0">
              <a:buNone/>
            </a:pPr>
            <a:r>
              <a:rPr lang="en-US" sz="4800" b="1" dirty="0"/>
              <a:t>Project Objective:</a:t>
            </a:r>
            <a:endParaRPr lang="en-US" sz="4800" dirty="0"/>
          </a:p>
          <a:p>
            <a:pPr lvl="0"/>
            <a:r>
              <a:rPr lang="en-US" sz="2800" dirty="0"/>
              <a:t>To improve learning and motivation to students through fun games/ game-based environment and interactive sessions.</a:t>
            </a:r>
          </a:p>
          <a:p>
            <a:pPr lvl="0"/>
            <a:r>
              <a:rPr lang="en-US" sz="2800" dirty="0"/>
              <a:t>To create an innovative teaching- learning methodology with feedback system for courses that can benefit educational system </a:t>
            </a:r>
          </a:p>
          <a:p>
            <a:pPr lvl="0"/>
            <a:r>
              <a:rPr lang="en-US" sz="2800" dirty="0"/>
              <a:t>For overall analysis of student potential on a concept.</a:t>
            </a:r>
          </a:p>
          <a:p>
            <a:pPr lvl="0"/>
            <a:r>
              <a:rPr lang="en-US" sz="2800" dirty="0"/>
              <a:t>To streamline manual data generated in the educational sector and apply data mining algorithms to recognize patterns.</a:t>
            </a:r>
          </a:p>
          <a:p>
            <a:endParaRPr lang="en-US" dirty="0"/>
          </a:p>
        </p:txBody>
      </p:sp>
    </p:spTree>
    <p:extLst>
      <p:ext uri="{BB962C8B-B14F-4D97-AF65-F5344CB8AC3E}">
        <p14:creationId xmlns:p14="http://schemas.microsoft.com/office/powerpoint/2010/main" val="3481779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FE9A8-428F-4332-A38D-403E9B030038}"/>
              </a:ext>
            </a:extLst>
          </p:cNvPr>
          <p:cNvSpPr>
            <a:spLocks noGrp="1"/>
          </p:cNvSpPr>
          <p:nvPr>
            <p:ph type="title"/>
          </p:nvPr>
        </p:nvSpPr>
        <p:spPr>
          <a:xfrm>
            <a:off x="677334" y="331305"/>
            <a:ext cx="8596668" cy="662609"/>
          </a:xfrm>
        </p:spPr>
        <p:txBody>
          <a:bodyPr/>
          <a:lstStyle/>
          <a:p>
            <a:r>
              <a:rPr lang="en-US" dirty="0"/>
              <a:t>Scope</a:t>
            </a:r>
          </a:p>
        </p:txBody>
      </p:sp>
      <p:sp>
        <p:nvSpPr>
          <p:cNvPr id="3" name="Content Placeholder 2">
            <a:extLst>
              <a:ext uri="{FF2B5EF4-FFF2-40B4-BE49-F238E27FC236}">
                <a16:creationId xmlns:a16="http://schemas.microsoft.com/office/drawing/2014/main" id="{776009AE-0AC0-46EA-93A3-9B23D66E9D0D}"/>
              </a:ext>
            </a:extLst>
          </p:cNvPr>
          <p:cNvSpPr>
            <a:spLocks noGrp="1"/>
          </p:cNvSpPr>
          <p:nvPr>
            <p:ph idx="1"/>
          </p:nvPr>
        </p:nvSpPr>
        <p:spPr>
          <a:xfrm>
            <a:off x="543339" y="1126435"/>
            <a:ext cx="8945218" cy="4914927"/>
          </a:xfrm>
        </p:spPr>
        <p:txBody>
          <a:bodyPr>
            <a:normAutofit/>
          </a:bodyPr>
          <a:lstStyle/>
          <a:p>
            <a:r>
              <a:rPr lang="en-US" dirty="0"/>
              <a:t>1. Data Analysis </a:t>
            </a:r>
          </a:p>
          <a:p>
            <a:pPr marL="0" indent="0" hangingPunct="0">
              <a:buNone/>
            </a:pPr>
            <a:r>
              <a:rPr lang="en-US" dirty="0"/>
              <a:t>This project aims to do clustering of data that is generated from gamification. As a result of clustering, we hope to establish clusters to evaluate performance of students on the game.</a:t>
            </a:r>
          </a:p>
          <a:p>
            <a:pPr marL="0" indent="0">
              <a:buNone/>
            </a:pPr>
            <a:endParaRPr lang="en-US" dirty="0"/>
          </a:p>
          <a:p>
            <a:r>
              <a:rPr lang="en-US" dirty="0"/>
              <a:t>2. Evaluation </a:t>
            </a:r>
          </a:p>
          <a:p>
            <a:pPr marL="0" indent="0" hangingPunct="0">
              <a:buNone/>
            </a:pPr>
            <a:r>
              <a:rPr lang="en-US" dirty="0"/>
              <a:t>One of the goals of this project is to evaluate the standard or skills of a student with the use of gamification. Here the student is asked to complete a game depending on the course that is taught and on the basis of that clustering is done.</a:t>
            </a:r>
          </a:p>
          <a:p>
            <a:pPr marL="0" indent="0">
              <a:buNone/>
            </a:pPr>
            <a:endParaRPr lang="en-US" dirty="0"/>
          </a:p>
          <a:p>
            <a:r>
              <a:rPr lang="en-US" dirty="0"/>
              <a:t>3. Recommendation </a:t>
            </a:r>
          </a:p>
          <a:p>
            <a:pPr marL="0" indent="0" hangingPunct="0">
              <a:buNone/>
            </a:pPr>
            <a:r>
              <a:rPr lang="en-US" dirty="0"/>
              <a:t>In this system, once the clustering of students is done according to the score of the game, recommendation will be given to the students as per their score.</a:t>
            </a:r>
          </a:p>
          <a:p>
            <a:endParaRPr lang="en-US" dirty="0"/>
          </a:p>
        </p:txBody>
      </p:sp>
    </p:spTree>
    <p:extLst>
      <p:ext uri="{BB962C8B-B14F-4D97-AF65-F5344CB8AC3E}">
        <p14:creationId xmlns:p14="http://schemas.microsoft.com/office/powerpoint/2010/main" val="1647727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CE075B83-E0EB-4A77-9C31-CBD96F7DDA48}"/>
              </a:ext>
            </a:extLst>
          </p:cNvPr>
          <p:cNvGraphicFramePr>
            <a:graphicFrameLocks noGrp="1"/>
          </p:cNvGraphicFramePr>
          <p:nvPr>
            <p:ph idx="1"/>
            <p:extLst>
              <p:ext uri="{D42A27DB-BD31-4B8C-83A1-F6EECF244321}">
                <p14:modId xmlns:p14="http://schemas.microsoft.com/office/powerpoint/2010/main" val="3749892745"/>
              </p:ext>
            </p:extLst>
          </p:nvPr>
        </p:nvGraphicFramePr>
        <p:xfrm>
          <a:off x="0" y="556590"/>
          <a:ext cx="12192000" cy="6301409"/>
        </p:xfrm>
        <a:graphic>
          <a:graphicData uri="http://schemas.openxmlformats.org/drawingml/2006/table">
            <a:tbl>
              <a:tblPr firstRow="1" firstCol="1" bandRow="1">
                <a:tableStyleId>{5C22544A-7EE6-4342-B048-85BDC9FD1C3A}</a:tableStyleId>
              </a:tblPr>
              <a:tblGrid>
                <a:gridCol w="558469">
                  <a:extLst>
                    <a:ext uri="{9D8B030D-6E8A-4147-A177-3AD203B41FA5}">
                      <a16:colId xmlns:a16="http://schemas.microsoft.com/office/drawing/2014/main" val="4095759447"/>
                    </a:ext>
                  </a:extLst>
                </a:gridCol>
                <a:gridCol w="3051627">
                  <a:extLst>
                    <a:ext uri="{9D8B030D-6E8A-4147-A177-3AD203B41FA5}">
                      <a16:colId xmlns:a16="http://schemas.microsoft.com/office/drawing/2014/main" val="2166788452"/>
                    </a:ext>
                  </a:extLst>
                </a:gridCol>
                <a:gridCol w="4785860">
                  <a:extLst>
                    <a:ext uri="{9D8B030D-6E8A-4147-A177-3AD203B41FA5}">
                      <a16:colId xmlns:a16="http://schemas.microsoft.com/office/drawing/2014/main" val="3921352548"/>
                    </a:ext>
                  </a:extLst>
                </a:gridCol>
                <a:gridCol w="3796044">
                  <a:extLst>
                    <a:ext uri="{9D8B030D-6E8A-4147-A177-3AD203B41FA5}">
                      <a16:colId xmlns:a16="http://schemas.microsoft.com/office/drawing/2014/main" val="755827821"/>
                    </a:ext>
                  </a:extLst>
                </a:gridCol>
              </a:tblGrid>
              <a:tr h="524563">
                <a:tc>
                  <a:txBody>
                    <a:bodyPr/>
                    <a:lstStyle/>
                    <a:p>
                      <a:pPr marL="0" marR="0" algn="ctr">
                        <a:lnSpc>
                          <a:spcPct val="107000"/>
                        </a:lnSpc>
                        <a:spcBef>
                          <a:spcPts val="0"/>
                        </a:spcBef>
                        <a:spcAft>
                          <a:spcPts val="0"/>
                        </a:spcAft>
                      </a:pPr>
                      <a:r>
                        <a:rPr lang="en-US" sz="1400" baseline="0" dirty="0">
                          <a:effectLst/>
                        </a:rPr>
                        <a:t>Sr. No</a:t>
                      </a:r>
                      <a:endParaRPr lang="en-US" sz="14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baseline="0" dirty="0">
                          <a:effectLst/>
                        </a:rPr>
                        <a:t>IEEE Paper</a:t>
                      </a:r>
                      <a:endParaRPr lang="en-US" sz="14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baseline="0">
                          <a:effectLst/>
                        </a:rPr>
                        <a:t>Observations/ Advancements</a:t>
                      </a:r>
                      <a:endParaRPr lang="en-US" sz="14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baseline="0" dirty="0">
                          <a:effectLst/>
                        </a:rPr>
                        <a:t>Challenges</a:t>
                      </a:r>
                      <a:endParaRPr lang="en-US" sz="14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7829629"/>
                  </a:ext>
                </a:extLst>
              </a:tr>
              <a:tr h="1356523">
                <a:tc>
                  <a:txBody>
                    <a:bodyPr/>
                    <a:lstStyle/>
                    <a:p>
                      <a:pPr marL="0" marR="0" algn="ctr">
                        <a:lnSpc>
                          <a:spcPct val="107000"/>
                        </a:lnSpc>
                        <a:spcBef>
                          <a:spcPts val="0"/>
                        </a:spcBef>
                        <a:spcAft>
                          <a:spcPts val="0"/>
                        </a:spcAft>
                      </a:pPr>
                      <a:r>
                        <a:rPr lang="en-US" sz="1100" dirty="0">
                          <a:effectLst/>
                        </a:rPr>
                        <a:t> </a:t>
                      </a:r>
                    </a:p>
                    <a:p>
                      <a:pPr marL="0" marR="0" algn="ctr">
                        <a:lnSpc>
                          <a:spcPct val="107000"/>
                        </a:lnSpc>
                        <a:spcBef>
                          <a:spcPts val="0"/>
                        </a:spcBef>
                        <a:spcAft>
                          <a:spcPts val="0"/>
                        </a:spcAft>
                      </a:pPr>
                      <a:r>
                        <a:rPr lang="en-US" sz="1100" dirty="0">
                          <a:effectLst/>
                        </a:rPr>
                        <a:t>1.</a:t>
                      </a:r>
                    </a:p>
                    <a:p>
                      <a:pPr marL="0" marR="0" algn="ctr">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Applying Gamification and Social Network Techniques to Promote Health Activities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The interactive elements in games have already been shown to be a motivating factor for strengthening the participation of the individual in Internet activities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This</a:t>
                      </a:r>
                      <a:r>
                        <a:rPr lang="en-US" sz="1600" baseline="0" dirty="0">
                          <a:effectLst/>
                        </a:rPr>
                        <a:t> IEEE</a:t>
                      </a:r>
                      <a:r>
                        <a:rPr lang="en-US" sz="1600" dirty="0">
                          <a:effectLst/>
                        </a:rPr>
                        <a:t> paper was not able to display results using human system interaction and hence needed personalized interactive model.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7855591"/>
                  </a:ext>
                </a:extLst>
              </a:tr>
              <a:tr h="1829460">
                <a:tc>
                  <a:txBody>
                    <a:bodyPr/>
                    <a:lstStyle/>
                    <a:p>
                      <a:pPr marL="0" marR="0" algn="ctr">
                        <a:lnSpc>
                          <a:spcPct val="107000"/>
                        </a:lnSpc>
                        <a:spcBef>
                          <a:spcPts val="0"/>
                        </a:spcBef>
                        <a:spcAft>
                          <a:spcPts val="0"/>
                        </a:spcAft>
                      </a:pPr>
                      <a:r>
                        <a:rPr lang="en-US" sz="1100">
                          <a:effectLst/>
                        </a:rPr>
                        <a:t> </a:t>
                      </a:r>
                    </a:p>
                    <a:p>
                      <a:pPr marL="0" marR="0" algn="ctr">
                        <a:lnSpc>
                          <a:spcPct val="107000"/>
                        </a:lnSpc>
                        <a:spcBef>
                          <a:spcPts val="0"/>
                        </a:spcBef>
                        <a:spcAft>
                          <a:spcPts val="0"/>
                        </a:spcAft>
                      </a:pPr>
                      <a:r>
                        <a:rPr lang="en-US" sz="1100">
                          <a:effectLst/>
                        </a:rPr>
                        <a:t>2.</a:t>
                      </a:r>
                    </a:p>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Gamiﬁcation of Software Testing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With gamiﬁcation, developers can be engaged into testing activities. Finally, by turning software testing into games with a purpose, we can solve complex testing problems using human intelligence.</a:t>
                      </a:r>
                    </a:p>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Developing new game concepts around software testing and integrating them into teaching, practice, and crowdsourcing</a:t>
                      </a:r>
                      <a:r>
                        <a:rPr lang="en-US" sz="1600" baseline="0" dirty="0">
                          <a:effectLst/>
                        </a:rPr>
                        <a:t> proved to be very difficult.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8974770"/>
                  </a:ext>
                </a:extLst>
              </a:tr>
              <a:tr h="2590863">
                <a:tc>
                  <a:txBody>
                    <a:bodyPr/>
                    <a:lstStyle/>
                    <a:p>
                      <a:pPr marL="0" marR="0" algn="ctr">
                        <a:lnSpc>
                          <a:spcPct val="107000"/>
                        </a:lnSpc>
                        <a:spcBef>
                          <a:spcPts val="0"/>
                        </a:spcBef>
                        <a:spcAft>
                          <a:spcPts val="0"/>
                        </a:spcAft>
                      </a:pPr>
                      <a:r>
                        <a:rPr lang="en-US" sz="1100">
                          <a:effectLst/>
                        </a:rPr>
                        <a:t> </a:t>
                      </a:r>
                    </a:p>
                    <a:p>
                      <a:pPr marL="0" marR="0" algn="ctr">
                        <a:lnSpc>
                          <a:spcPct val="107000"/>
                        </a:lnSpc>
                        <a:spcBef>
                          <a:spcPts val="0"/>
                        </a:spcBef>
                        <a:spcAft>
                          <a:spcPts val="0"/>
                        </a:spcAft>
                      </a:pPr>
                      <a:r>
                        <a:rPr lang="en-US" sz="1100">
                          <a:effectLst/>
                        </a:rPr>
                        <a:t>3.</a:t>
                      </a:r>
                    </a:p>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0" kern="1200" dirty="0">
                          <a:solidFill>
                            <a:schemeClr val="dk1"/>
                          </a:solidFill>
                          <a:effectLst/>
                          <a:latin typeface="+mn-lt"/>
                          <a:ea typeface="+mn-ea"/>
                          <a:cs typeface="+mn-cs"/>
                        </a:rPr>
                        <a:t>Gamification strategies for Mobile Device Applications</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hangingPunct="0"/>
                      <a:r>
                        <a:rPr lang="en-US" sz="1600" b="0" kern="1200" dirty="0">
                          <a:solidFill>
                            <a:schemeClr val="dk1"/>
                          </a:solidFill>
                          <a:effectLst/>
                          <a:latin typeface="+mn-lt"/>
                          <a:ea typeface="+mn-ea"/>
                          <a:cs typeface="+mn-cs"/>
                        </a:rPr>
                        <a:t>Gamification aims to give bonuses to the user for each task performed, keeping the interest in achieving more points and getting to next phase in other elements, as in levels, leadership table, among others. Gamification</a:t>
                      </a:r>
                      <a:r>
                        <a:rPr lang="en-US" sz="1600" b="0" kern="1200" baseline="0" dirty="0">
                          <a:solidFill>
                            <a:schemeClr val="dk1"/>
                          </a:solidFill>
                          <a:effectLst/>
                          <a:latin typeface="+mn-lt"/>
                          <a:ea typeface="+mn-ea"/>
                          <a:cs typeface="+mn-cs"/>
                        </a:rPr>
                        <a:t> is an</a:t>
                      </a:r>
                      <a:r>
                        <a:rPr lang="en-US" sz="1600" b="0" kern="1200" dirty="0">
                          <a:solidFill>
                            <a:schemeClr val="dk1"/>
                          </a:solidFill>
                          <a:effectLst/>
                          <a:latin typeface="+mn-lt"/>
                          <a:ea typeface="+mn-ea"/>
                          <a:cs typeface="+mn-cs"/>
                        </a:rPr>
                        <a:t> effort to promote fun and entertainment, thus resulting in</a:t>
                      </a:r>
                      <a:r>
                        <a:rPr lang="en-US" sz="1600" b="0" kern="1200" baseline="0" dirty="0">
                          <a:solidFill>
                            <a:schemeClr val="dk1"/>
                          </a:solidFill>
                          <a:effectLst/>
                          <a:latin typeface="+mn-lt"/>
                          <a:ea typeface="+mn-ea"/>
                          <a:cs typeface="+mn-cs"/>
                        </a:rPr>
                        <a:t> </a:t>
                      </a:r>
                      <a:r>
                        <a:rPr lang="en-US" sz="1600" b="0" kern="1200" dirty="0">
                          <a:solidFill>
                            <a:schemeClr val="dk1"/>
                          </a:solidFill>
                          <a:effectLst/>
                          <a:latin typeface="+mn-lt"/>
                          <a:ea typeface="+mn-ea"/>
                          <a:cs typeface="+mn-cs"/>
                        </a:rPr>
                        <a:t>acceptance by application users. </a:t>
                      </a:r>
                    </a:p>
                    <a:p>
                      <a:pPr marL="0" marR="0">
                        <a:lnSpc>
                          <a:spcPct val="107000"/>
                        </a:lnSpc>
                        <a:spcBef>
                          <a:spcPts val="0"/>
                        </a:spcBef>
                        <a:spcAft>
                          <a:spcPts val="0"/>
                        </a:spcAft>
                      </a:pPr>
                      <a:r>
                        <a:rPr lang="en-US" sz="1600" b="0" dirty="0">
                          <a:effectLst/>
                        </a:rPr>
                        <a:t>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0" kern="1200" dirty="0">
                          <a:solidFill>
                            <a:schemeClr val="dk1"/>
                          </a:solidFill>
                          <a:effectLst/>
                          <a:latin typeface="+mn-lt"/>
                          <a:ea typeface="+mn-ea"/>
                          <a:cs typeface="+mn-cs"/>
                        </a:rPr>
                        <a:t>Absence of evaluation in most applications shows the lack of evidence on effects of gamification elements implied in the study. To make users more engaged and motivated while interacting with gamified applications</a:t>
                      </a:r>
                      <a:r>
                        <a:rPr lang="en-US" sz="1600" b="0" kern="1200" baseline="0" dirty="0">
                          <a:solidFill>
                            <a:schemeClr val="dk1"/>
                          </a:solidFill>
                          <a:effectLst/>
                          <a:latin typeface="+mn-lt"/>
                          <a:ea typeface="+mn-ea"/>
                          <a:cs typeface="+mn-cs"/>
                        </a:rPr>
                        <a:t> was not easy as the users lost their will to play the game repeatedly.</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6256246"/>
                  </a:ext>
                </a:extLst>
              </a:tr>
            </a:tbl>
          </a:graphicData>
        </a:graphic>
      </p:graphicFrame>
      <p:sp>
        <p:nvSpPr>
          <p:cNvPr id="9" name="Rectangle 2">
            <a:extLst>
              <a:ext uri="{FF2B5EF4-FFF2-40B4-BE49-F238E27FC236}">
                <a16:creationId xmlns:a16="http://schemas.microsoft.com/office/drawing/2014/main" id="{43C75FF1-518E-46D6-8671-AE9D1B6A4D50}"/>
              </a:ext>
            </a:extLst>
          </p:cNvPr>
          <p:cNvSpPr>
            <a:spLocks noChangeArrowheads="1"/>
          </p:cNvSpPr>
          <p:nvPr/>
        </p:nvSpPr>
        <p:spPr bwMode="auto">
          <a:xfrm>
            <a:off x="506437" y="-386952"/>
            <a:ext cx="11535507"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Literature Survey</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6016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F6B0E67-68B9-4759-8DED-DA40937939AE}"/>
              </a:ext>
            </a:extLst>
          </p:cNvPr>
          <p:cNvGraphicFramePr>
            <a:graphicFrameLocks noGrp="1"/>
          </p:cNvGraphicFramePr>
          <p:nvPr>
            <p:ph idx="1"/>
            <p:extLst>
              <p:ext uri="{D42A27DB-BD31-4B8C-83A1-F6EECF244321}">
                <p14:modId xmlns:p14="http://schemas.microsoft.com/office/powerpoint/2010/main" val="2631419173"/>
              </p:ext>
            </p:extLst>
          </p:nvPr>
        </p:nvGraphicFramePr>
        <p:xfrm>
          <a:off x="0" y="0"/>
          <a:ext cx="12192001" cy="6957391"/>
        </p:xfrm>
        <a:graphic>
          <a:graphicData uri="http://schemas.openxmlformats.org/drawingml/2006/table">
            <a:tbl>
              <a:tblPr firstRow="1" firstCol="1" bandRow="1">
                <a:tableStyleId>{5C22544A-7EE6-4342-B048-85BDC9FD1C3A}</a:tableStyleId>
              </a:tblPr>
              <a:tblGrid>
                <a:gridCol w="591106">
                  <a:extLst>
                    <a:ext uri="{9D8B030D-6E8A-4147-A177-3AD203B41FA5}">
                      <a16:colId xmlns:a16="http://schemas.microsoft.com/office/drawing/2014/main" val="3644267244"/>
                    </a:ext>
                  </a:extLst>
                </a:gridCol>
                <a:gridCol w="3412109">
                  <a:extLst>
                    <a:ext uri="{9D8B030D-6E8A-4147-A177-3AD203B41FA5}">
                      <a16:colId xmlns:a16="http://schemas.microsoft.com/office/drawing/2014/main" val="4267239510"/>
                    </a:ext>
                  </a:extLst>
                </a:gridCol>
                <a:gridCol w="4392742">
                  <a:extLst>
                    <a:ext uri="{9D8B030D-6E8A-4147-A177-3AD203B41FA5}">
                      <a16:colId xmlns:a16="http://schemas.microsoft.com/office/drawing/2014/main" val="603701805"/>
                    </a:ext>
                  </a:extLst>
                </a:gridCol>
                <a:gridCol w="3796044">
                  <a:extLst>
                    <a:ext uri="{9D8B030D-6E8A-4147-A177-3AD203B41FA5}">
                      <a16:colId xmlns:a16="http://schemas.microsoft.com/office/drawing/2014/main" val="710940317"/>
                    </a:ext>
                  </a:extLst>
                </a:gridCol>
              </a:tblGrid>
              <a:tr h="958085">
                <a:tc>
                  <a:txBody>
                    <a:bodyPr/>
                    <a:lstStyle/>
                    <a:p>
                      <a:pPr marL="0" marR="0" algn="ctr">
                        <a:lnSpc>
                          <a:spcPct val="107000"/>
                        </a:lnSpc>
                        <a:spcBef>
                          <a:spcPts val="0"/>
                        </a:spcBef>
                        <a:spcAft>
                          <a:spcPts val="0"/>
                        </a:spcAft>
                      </a:pPr>
                      <a:r>
                        <a:rPr lang="en-US" sz="1800" dirty="0">
                          <a:effectLst/>
                        </a:rPr>
                        <a:t> </a:t>
                      </a:r>
                    </a:p>
                    <a:p>
                      <a:pPr marL="0" marR="0" algn="ctr">
                        <a:lnSpc>
                          <a:spcPct val="107000"/>
                        </a:lnSpc>
                        <a:spcBef>
                          <a:spcPts val="0"/>
                        </a:spcBef>
                        <a:spcAft>
                          <a:spcPts val="0"/>
                        </a:spcAft>
                      </a:pPr>
                      <a:r>
                        <a:rPr lang="en-US" sz="1800" dirty="0">
                          <a:effectLst/>
                        </a:rPr>
                        <a:t>4.</a:t>
                      </a:r>
                    </a:p>
                    <a:p>
                      <a:pPr marL="0" marR="0" algn="ctr">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7003" marR="57003" marT="0" marB="0"/>
                </a:tc>
                <a:tc>
                  <a:txBody>
                    <a:bodyPr/>
                    <a:lstStyle/>
                    <a:p>
                      <a:pPr marL="0" marR="0">
                        <a:lnSpc>
                          <a:spcPct val="107000"/>
                        </a:lnSpc>
                        <a:spcBef>
                          <a:spcPts val="0"/>
                        </a:spcBef>
                        <a:spcAft>
                          <a:spcPts val="0"/>
                        </a:spcAft>
                      </a:pPr>
                      <a:r>
                        <a:rPr lang="en-US" sz="1400" b="0" dirty="0">
                          <a:solidFill>
                            <a:schemeClr val="tx1"/>
                          </a:solidFill>
                          <a:effectLst/>
                        </a:rPr>
                        <a:t>The Evaluation Study of Gamification Approach in Malaysian History Learning via Mobile Game Application</a:t>
                      </a:r>
                    </a:p>
                    <a:p>
                      <a:pPr marL="0" marR="0">
                        <a:lnSpc>
                          <a:spcPct val="107000"/>
                        </a:lnSpc>
                        <a:spcBef>
                          <a:spcPts val="0"/>
                        </a:spcBef>
                        <a:spcAft>
                          <a:spcPts val="0"/>
                        </a:spcAft>
                      </a:pPr>
                      <a:r>
                        <a:rPr lang="en-US" sz="1400" b="0" dirty="0">
                          <a:solidFill>
                            <a:schemeClr val="tx1"/>
                          </a:solidFill>
                          <a:effectLst/>
                        </a:rPr>
                        <a:t> </a:t>
                      </a:r>
                      <a:endParaRPr lang="en-US"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003" marR="57003" marT="0" marB="0">
                    <a:solidFill>
                      <a:schemeClr val="bg1">
                        <a:lumMod val="95000"/>
                      </a:schemeClr>
                    </a:solidFill>
                  </a:tcPr>
                </a:tc>
                <a:tc>
                  <a:txBody>
                    <a:bodyPr/>
                    <a:lstStyle/>
                    <a:p>
                      <a:pPr marL="0" marR="0">
                        <a:lnSpc>
                          <a:spcPct val="107000"/>
                        </a:lnSpc>
                        <a:spcBef>
                          <a:spcPts val="0"/>
                        </a:spcBef>
                        <a:spcAft>
                          <a:spcPts val="0"/>
                        </a:spcAft>
                      </a:pPr>
                      <a:r>
                        <a:rPr lang="en-US" sz="1400" b="0" dirty="0">
                          <a:solidFill>
                            <a:schemeClr val="tx1"/>
                          </a:solidFill>
                          <a:effectLst/>
                        </a:rPr>
                        <a:t>Enhance a student’s learning experience.</a:t>
                      </a:r>
                    </a:p>
                    <a:p>
                      <a:pPr marL="0" marR="0">
                        <a:lnSpc>
                          <a:spcPct val="107000"/>
                        </a:lnSpc>
                        <a:spcBef>
                          <a:spcPts val="0"/>
                        </a:spcBef>
                        <a:spcAft>
                          <a:spcPts val="0"/>
                        </a:spcAft>
                      </a:pPr>
                      <a:r>
                        <a:rPr lang="en-US" sz="1400" b="0" dirty="0">
                          <a:solidFill>
                            <a:schemeClr val="tx1"/>
                          </a:solidFill>
                          <a:effectLst/>
                        </a:rPr>
                        <a:t>High user engagement </a:t>
                      </a:r>
                    </a:p>
                    <a:p>
                      <a:pPr marL="0" marR="0">
                        <a:lnSpc>
                          <a:spcPct val="107000"/>
                        </a:lnSpc>
                        <a:spcBef>
                          <a:spcPts val="0"/>
                        </a:spcBef>
                        <a:spcAft>
                          <a:spcPts val="0"/>
                        </a:spcAft>
                      </a:pPr>
                      <a:r>
                        <a:rPr lang="en-US" sz="1400" b="0" dirty="0">
                          <a:solidFill>
                            <a:schemeClr val="tx1"/>
                          </a:solidFill>
                          <a:effectLst/>
                        </a:rPr>
                        <a:t>Simple gameplay using touch inputs </a:t>
                      </a:r>
                      <a:endParaRPr lang="en-US"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003" marR="57003" marT="0" marB="0">
                    <a:solidFill>
                      <a:schemeClr val="bg1">
                        <a:lumMod val="95000"/>
                      </a:schemeClr>
                    </a:solidFill>
                  </a:tcPr>
                </a:tc>
                <a:tc>
                  <a:txBody>
                    <a:bodyPr/>
                    <a:lstStyle/>
                    <a:p>
                      <a:pPr marL="0" marR="0">
                        <a:lnSpc>
                          <a:spcPct val="107000"/>
                        </a:lnSpc>
                        <a:spcBef>
                          <a:spcPts val="0"/>
                        </a:spcBef>
                        <a:spcAft>
                          <a:spcPts val="0"/>
                        </a:spcAft>
                      </a:pPr>
                      <a:r>
                        <a:rPr lang="en-US" sz="1400" b="0" dirty="0">
                          <a:solidFill>
                            <a:schemeClr val="tx1"/>
                          </a:solidFill>
                          <a:effectLst/>
                        </a:rPr>
                        <a:t>Poor UI</a:t>
                      </a:r>
                    </a:p>
                    <a:p>
                      <a:pPr marL="0" marR="0">
                        <a:lnSpc>
                          <a:spcPct val="107000"/>
                        </a:lnSpc>
                        <a:spcBef>
                          <a:spcPts val="0"/>
                        </a:spcBef>
                        <a:spcAft>
                          <a:spcPts val="0"/>
                        </a:spcAft>
                      </a:pPr>
                      <a:r>
                        <a:rPr lang="en-US" sz="1400" b="0" dirty="0">
                          <a:solidFill>
                            <a:schemeClr val="tx1"/>
                          </a:solidFill>
                          <a:effectLst/>
                        </a:rPr>
                        <a:t>Increases student learning but fails to provide results to teachers</a:t>
                      </a:r>
                      <a:endParaRPr lang="en-US"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003" marR="57003" marT="0" marB="0">
                    <a:solidFill>
                      <a:schemeClr val="bg1">
                        <a:lumMod val="95000"/>
                      </a:schemeClr>
                    </a:solidFill>
                  </a:tcPr>
                </a:tc>
                <a:extLst>
                  <a:ext uri="{0D108BD9-81ED-4DB2-BD59-A6C34878D82A}">
                    <a16:rowId xmlns:a16="http://schemas.microsoft.com/office/drawing/2014/main" val="3993812648"/>
                  </a:ext>
                </a:extLst>
              </a:tr>
              <a:tr h="1676650">
                <a:tc>
                  <a:txBody>
                    <a:bodyPr/>
                    <a:lstStyle/>
                    <a:p>
                      <a:pPr marL="0" marR="0" algn="ctr">
                        <a:lnSpc>
                          <a:spcPct val="107000"/>
                        </a:lnSpc>
                        <a:spcBef>
                          <a:spcPts val="0"/>
                        </a:spcBef>
                        <a:spcAft>
                          <a:spcPts val="0"/>
                        </a:spcAft>
                      </a:pPr>
                      <a:r>
                        <a:rPr lang="en-US" sz="1800" dirty="0">
                          <a:effectLst/>
                        </a:rPr>
                        <a:t> </a:t>
                      </a:r>
                    </a:p>
                    <a:p>
                      <a:pPr marL="0" marR="0" algn="ctr">
                        <a:lnSpc>
                          <a:spcPct val="107000"/>
                        </a:lnSpc>
                        <a:spcBef>
                          <a:spcPts val="0"/>
                        </a:spcBef>
                        <a:spcAft>
                          <a:spcPts val="0"/>
                        </a:spcAft>
                      </a:pPr>
                      <a:r>
                        <a:rPr lang="en-US" sz="1800" dirty="0">
                          <a:effectLst/>
                        </a:rPr>
                        <a:t>5.</a:t>
                      </a:r>
                    </a:p>
                    <a:p>
                      <a:pPr marL="0" marR="0" algn="ctr">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7003" marR="57003" marT="0" marB="0"/>
                </a:tc>
                <a:tc>
                  <a:txBody>
                    <a:bodyPr/>
                    <a:lstStyle/>
                    <a:p>
                      <a:pPr marL="0" marR="0">
                        <a:lnSpc>
                          <a:spcPct val="107000"/>
                        </a:lnSpc>
                        <a:spcBef>
                          <a:spcPts val="0"/>
                        </a:spcBef>
                        <a:spcAft>
                          <a:spcPts val="0"/>
                        </a:spcAft>
                      </a:pPr>
                      <a:r>
                        <a:rPr lang="en-US" sz="1400" dirty="0">
                          <a:effectLst/>
                        </a:rPr>
                        <a:t>Work in Progress: Towards a Generic Platform for</a:t>
                      </a:r>
                    </a:p>
                    <a:p>
                      <a:pPr marL="0" marR="0">
                        <a:lnSpc>
                          <a:spcPct val="107000"/>
                        </a:lnSpc>
                        <a:spcBef>
                          <a:spcPts val="0"/>
                        </a:spcBef>
                        <a:spcAft>
                          <a:spcPts val="0"/>
                        </a:spcAft>
                      </a:pPr>
                      <a:r>
                        <a:rPr lang="en-US" sz="1400" dirty="0">
                          <a:effectLst/>
                        </a:rPr>
                        <a:t>Implementing Gamified Learning Arrangements in</a:t>
                      </a:r>
                    </a:p>
                    <a:p>
                      <a:pPr marL="0" marR="0">
                        <a:lnSpc>
                          <a:spcPct val="107000"/>
                        </a:lnSpc>
                        <a:spcBef>
                          <a:spcPts val="0"/>
                        </a:spcBef>
                        <a:spcAft>
                          <a:spcPts val="0"/>
                        </a:spcAft>
                      </a:pPr>
                      <a:r>
                        <a:rPr lang="en-US" sz="1400" dirty="0">
                          <a:effectLst/>
                        </a:rPr>
                        <a:t>Engineering Education</a:t>
                      </a:r>
                    </a:p>
                    <a:p>
                      <a:pPr marL="0" marR="0">
                        <a:lnSpc>
                          <a:spcPct val="107000"/>
                        </a:lnSpc>
                        <a:spcBef>
                          <a:spcPts val="0"/>
                        </a:spcBef>
                        <a:spcAft>
                          <a:spcPts val="0"/>
                        </a:spcAft>
                      </a:pPr>
                      <a:r>
                        <a:rPr lang="en-US" sz="1400" dirty="0">
                          <a:effectLst/>
                        </a:rPr>
                        <a:t> </a:t>
                      </a:r>
                    </a:p>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003" marR="57003" marT="0" marB="0"/>
                </a:tc>
                <a:tc>
                  <a:txBody>
                    <a:bodyPr/>
                    <a:lstStyle/>
                    <a:p>
                      <a:pPr marL="0" marR="0">
                        <a:lnSpc>
                          <a:spcPct val="107000"/>
                        </a:lnSpc>
                        <a:spcBef>
                          <a:spcPts val="0"/>
                        </a:spcBef>
                        <a:spcAft>
                          <a:spcPts val="0"/>
                        </a:spcAft>
                      </a:pPr>
                      <a:r>
                        <a:rPr lang="en-US" sz="1400" dirty="0">
                          <a:effectLst/>
                        </a:rPr>
                        <a:t>Uses Domain Specific Modelling (DSM)Approach as compared to existing gamification projects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003" marR="57003" marT="0" marB="0"/>
                </a:tc>
                <a:tc>
                  <a:txBody>
                    <a:bodyPr/>
                    <a:lstStyle/>
                    <a:p>
                      <a:pPr marL="0" marR="0">
                        <a:lnSpc>
                          <a:spcPct val="107000"/>
                        </a:lnSpc>
                        <a:spcBef>
                          <a:spcPts val="0"/>
                        </a:spcBef>
                        <a:spcAft>
                          <a:spcPts val="0"/>
                        </a:spcAft>
                      </a:pPr>
                      <a:r>
                        <a:rPr lang="en-US" sz="1400" dirty="0">
                          <a:effectLst/>
                        </a:rPr>
                        <a:t>Though DSM approach is innovative way it is yet to be practically implemented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003" marR="57003" marT="0" marB="0"/>
                </a:tc>
                <a:extLst>
                  <a:ext uri="{0D108BD9-81ED-4DB2-BD59-A6C34878D82A}">
                    <a16:rowId xmlns:a16="http://schemas.microsoft.com/office/drawing/2014/main" val="2002001493"/>
                  </a:ext>
                </a:extLst>
              </a:tr>
              <a:tr h="4322656">
                <a:tc>
                  <a:txBody>
                    <a:bodyPr/>
                    <a:lstStyle/>
                    <a:p>
                      <a:pPr marL="0" marR="0" algn="ctr">
                        <a:lnSpc>
                          <a:spcPct val="107000"/>
                        </a:lnSpc>
                        <a:spcBef>
                          <a:spcPts val="0"/>
                        </a:spcBef>
                        <a:spcAft>
                          <a:spcPts val="0"/>
                        </a:spcAft>
                      </a:pPr>
                      <a:r>
                        <a:rPr lang="en-US" sz="1800" dirty="0">
                          <a:effectLst/>
                        </a:rPr>
                        <a:t> </a:t>
                      </a:r>
                    </a:p>
                    <a:p>
                      <a:pPr marL="0" marR="0" algn="ctr">
                        <a:lnSpc>
                          <a:spcPct val="107000"/>
                        </a:lnSpc>
                        <a:spcBef>
                          <a:spcPts val="0"/>
                        </a:spcBef>
                        <a:spcAft>
                          <a:spcPts val="0"/>
                        </a:spcAft>
                      </a:pPr>
                      <a:r>
                        <a:rPr lang="en-US" sz="1800" dirty="0">
                          <a:effectLst/>
                        </a:rPr>
                        <a:t>6.</a:t>
                      </a:r>
                    </a:p>
                    <a:p>
                      <a:pPr marL="0" marR="0" algn="ctr">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7003" marR="57003" marT="0" marB="0"/>
                </a:tc>
                <a:tc>
                  <a:txBody>
                    <a:bodyPr/>
                    <a:lstStyle/>
                    <a:p>
                      <a:pPr marL="0" marR="0">
                        <a:lnSpc>
                          <a:spcPct val="107000"/>
                        </a:lnSpc>
                        <a:spcBef>
                          <a:spcPts val="0"/>
                        </a:spcBef>
                        <a:spcAft>
                          <a:spcPts val="0"/>
                        </a:spcAft>
                      </a:pPr>
                      <a:r>
                        <a:rPr lang="en-US" sz="1400" dirty="0">
                          <a:effectLst/>
                        </a:rPr>
                        <a:t>Introducing Gamification into e-Learning University Courses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003" marR="57003" marT="0" marB="0"/>
                </a:tc>
                <a:tc>
                  <a:txBody>
                    <a:bodyPr/>
                    <a:lstStyle/>
                    <a:p>
                      <a:pPr marL="0" marR="0">
                        <a:lnSpc>
                          <a:spcPct val="107000"/>
                        </a:lnSpc>
                        <a:spcBef>
                          <a:spcPts val="0"/>
                        </a:spcBef>
                        <a:spcAft>
                          <a:spcPts val="0"/>
                        </a:spcAft>
                      </a:pPr>
                      <a:r>
                        <a:rPr lang="en-US" sz="1400" dirty="0">
                          <a:effectLst/>
                        </a:rPr>
                        <a:t> Use of the elements of gamification can be a meaningful way to increase student motivation and improve the educational effectiveness of online courses.</a:t>
                      </a:r>
                    </a:p>
                    <a:p>
                      <a:pPr marL="0" marR="0">
                        <a:lnSpc>
                          <a:spcPct val="107000"/>
                        </a:lnSpc>
                        <a:spcBef>
                          <a:spcPts val="0"/>
                        </a:spcBef>
                        <a:spcAft>
                          <a:spcPts val="0"/>
                        </a:spcAft>
                      </a:pPr>
                      <a:r>
                        <a:rPr lang="en-US" sz="1400" dirty="0">
                          <a:effectLst/>
                        </a:rPr>
                        <a:t> </a:t>
                      </a:r>
                    </a:p>
                    <a:p>
                      <a:pPr marL="0" marR="0">
                        <a:lnSpc>
                          <a:spcPct val="107000"/>
                        </a:lnSpc>
                        <a:spcBef>
                          <a:spcPts val="0"/>
                        </a:spcBef>
                        <a:spcAft>
                          <a:spcPts val="0"/>
                        </a:spcAft>
                      </a:pPr>
                      <a:r>
                        <a:rPr lang="en-US" sz="1400" dirty="0">
                          <a:effectLst/>
                        </a:rPr>
                        <a:t>Gamification places greater emphasis on student motivation in the learning process and increases students’ willingness to learn and their engagement with course materials.</a:t>
                      </a:r>
                    </a:p>
                    <a:p>
                      <a:pPr marL="0" marR="0">
                        <a:lnSpc>
                          <a:spcPct val="107000"/>
                        </a:lnSpc>
                        <a:spcBef>
                          <a:spcPts val="0"/>
                        </a:spcBef>
                        <a:spcAft>
                          <a:spcPts val="0"/>
                        </a:spcAft>
                      </a:pPr>
                      <a:r>
                        <a:rPr lang="en-US" sz="1400" dirty="0">
                          <a:effectLst/>
                        </a:rPr>
                        <a:t> </a:t>
                      </a:r>
                    </a:p>
                    <a:p>
                      <a:pPr marL="0" marR="0">
                        <a:lnSpc>
                          <a:spcPct val="107000"/>
                        </a:lnSpc>
                        <a:spcBef>
                          <a:spcPts val="0"/>
                        </a:spcBef>
                        <a:spcAft>
                          <a:spcPts val="0"/>
                        </a:spcAft>
                      </a:pPr>
                      <a:r>
                        <a:rPr lang="en-US" sz="1400" dirty="0">
                          <a:effectLst/>
                        </a:rPr>
                        <a:t>An online course which is designed with the application of elements of computer games  will have a greater effect on the amount of use of online teaching materials in comparison with a course with the same educational content, but without the presence of elements of computer games.</a:t>
                      </a:r>
                    </a:p>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003" marR="57003" marT="0" marB="0"/>
                </a:tc>
                <a:tc>
                  <a:txBody>
                    <a:bodyPr/>
                    <a:lstStyle/>
                    <a:p>
                      <a:pPr marL="0" marR="0">
                        <a:lnSpc>
                          <a:spcPct val="107000"/>
                        </a:lnSpc>
                        <a:spcBef>
                          <a:spcPts val="0"/>
                        </a:spcBef>
                        <a:spcAft>
                          <a:spcPts val="0"/>
                        </a:spcAft>
                      </a:pPr>
                      <a:r>
                        <a:rPr lang="en-US" sz="1400" dirty="0">
                          <a:effectLst/>
                        </a:rPr>
                        <a:t>Conducting the experiment was planned at a time when</a:t>
                      </a:r>
                    </a:p>
                    <a:p>
                      <a:pPr marL="0" marR="0">
                        <a:lnSpc>
                          <a:spcPct val="107000"/>
                        </a:lnSpc>
                        <a:spcBef>
                          <a:spcPts val="0"/>
                        </a:spcBef>
                        <a:spcAft>
                          <a:spcPts val="0"/>
                        </a:spcAft>
                      </a:pPr>
                      <a:r>
                        <a:rPr lang="en-US" sz="1400" dirty="0">
                          <a:effectLst/>
                        </a:rPr>
                        <a:t>Students did not have a mid-term or final exam.</a:t>
                      </a:r>
                    </a:p>
                    <a:p>
                      <a:pPr marL="0" marR="0">
                        <a:lnSpc>
                          <a:spcPct val="107000"/>
                        </a:lnSpc>
                        <a:spcBef>
                          <a:spcPts val="0"/>
                        </a:spcBef>
                        <a:spcAft>
                          <a:spcPts val="0"/>
                        </a:spcAft>
                      </a:pPr>
                      <a:r>
                        <a:rPr lang="en-US" sz="1400" dirty="0">
                          <a:effectLst/>
                        </a:rPr>
                        <a:t>Analysis should be carried out in a short time-period during the two to three weeks after the students had gained access to learning materials.</a:t>
                      </a:r>
                    </a:p>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003" marR="57003" marT="0" marB="0"/>
                </a:tc>
                <a:extLst>
                  <a:ext uri="{0D108BD9-81ED-4DB2-BD59-A6C34878D82A}">
                    <a16:rowId xmlns:a16="http://schemas.microsoft.com/office/drawing/2014/main" val="920779488"/>
                  </a:ext>
                </a:extLst>
              </a:tr>
            </a:tbl>
          </a:graphicData>
        </a:graphic>
      </p:graphicFrame>
    </p:spTree>
    <p:extLst>
      <p:ext uri="{BB962C8B-B14F-4D97-AF65-F5344CB8AC3E}">
        <p14:creationId xmlns:p14="http://schemas.microsoft.com/office/powerpoint/2010/main" val="2909252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95CAB3C-9B63-4663-886C-C8A8D148A3A5}"/>
              </a:ext>
            </a:extLst>
          </p:cNvPr>
          <p:cNvGraphicFramePr>
            <a:graphicFrameLocks noGrp="1"/>
          </p:cNvGraphicFramePr>
          <p:nvPr>
            <p:ph idx="1"/>
            <p:extLst>
              <p:ext uri="{D42A27DB-BD31-4B8C-83A1-F6EECF244321}">
                <p14:modId xmlns:p14="http://schemas.microsoft.com/office/powerpoint/2010/main" val="3367582720"/>
              </p:ext>
            </p:extLst>
          </p:nvPr>
        </p:nvGraphicFramePr>
        <p:xfrm>
          <a:off x="0" y="0"/>
          <a:ext cx="12192000" cy="6858000"/>
        </p:xfrm>
        <a:graphic>
          <a:graphicData uri="http://schemas.openxmlformats.org/drawingml/2006/table">
            <a:tbl>
              <a:tblPr firstRow="1" firstCol="1" bandRow="1">
                <a:tableStyleId>{5C22544A-7EE6-4342-B048-85BDC9FD1C3A}</a:tableStyleId>
              </a:tblPr>
              <a:tblGrid>
                <a:gridCol w="673179">
                  <a:extLst>
                    <a:ext uri="{9D8B030D-6E8A-4147-A177-3AD203B41FA5}">
                      <a16:colId xmlns:a16="http://schemas.microsoft.com/office/drawing/2014/main" val="1905436647"/>
                    </a:ext>
                  </a:extLst>
                </a:gridCol>
                <a:gridCol w="2378562">
                  <a:extLst>
                    <a:ext uri="{9D8B030D-6E8A-4147-A177-3AD203B41FA5}">
                      <a16:colId xmlns:a16="http://schemas.microsoft.com/office/drawing/2014/main" val="1107797244"/>
                    </a:ext>
                  </a:extLst>
                </a:gridCol>
                <a:gridCol w="5744451">
                  <a:extLst>
                    <a:ext uri="{9D8B030D-6E8A-4147-A177-3AD203B41FA5}">
                      <a16:colId xmlns:a16="http://schemas.microsoft.com/office/drawing/2014/main" val="1825794776"/>
                    </a:ext>
                  </a:extLst>
                </a:gridCol>
                <a:gridCol w="3395808">
                  <a:extLst>
                    <a:ext uri="{9D8B030D-6E8A-4147-A177-3AD203B41FA5}">
                      <a16:colId xmlns:a16="http://schemas.microsoft.com/office/drawing/2014/main" val="2052695411"/>
                    </a:ext>
                  </a:extLst>
                </a:gridCol>
              </a:tblGrid>
              <a:tr h="2683566">
                <a:tc>
                  <a:txBody>
                    <a:bodyPr/>
                    <a:lstStyle/>
                    <a:p>
                      <a:pPr marL="0" marR="0" algn="ctr">
                        <a:lnSpc>
                          <a:spcPct val="107000"/>
                        </a:lnSpc>
                        <a:spcBef>
                          <a:spcPts val="0"/>
                        </a:spcBef>
                        <a:spcAft>
                          <a:spcPts val="0"/>
                        </a:spcAft>
                      </a:pPr>
                      <a:r>
                        <a:rPr lang="en-US" sz="1800" dirty="0">
                          <a:effectLst/>
                        </a:rPr>
                        <a:t> </a:t>
                      </a:r>
                    </a:p>
                    <a:p>
                      <a:pPr marL="0" marR="0" algn="ctr">
                        <a:lnSpc>
                          <a:spcPct val="107000"/>
                        </a:lnSpc>
                        <a:spcBef>
                          <a:spcPts val="0"/>
                        </a:spcBef>
                        <a:spcAft>
                          <a:spcPts val="0"/>
                        </a:spcAft>
                      </a:pPr>
                      <a:r>
                        <a:rPr lang="en-US" sz="1800" dirty="0">
                          <a:effectLst/>
                        </a:rPr>
                        <a:t>7.</a:t>
                      </a:r>
                    </a:p>
                    <a:p>
                      <a:pPr marL="0" marR="0" algn="ctr">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6323" marR="46323" marT="0" marB="0"/>
                </a:tc>
                <a:tc>
                  <a:txBody>
                    <a:bodyPr/>
                    <a:lstStyle/>
                    <a:p>
                      <a:pPr marL="0" marR="0">
                        <a:lnSpc>
                          <a:spcPct val="107000"/>
                        </a:lnSpc>
                        <a:spcBef>
                          <a:spcPts val="0"/>
                        </a:spcBef>
                        <a:spcAft>
                          <a:spcPts val="0"/>
                        </a:spcAft>
                      </a:pPr>
                      <a:r>
                        <a:rPr lang="en-US" sz="1600" b="0" dirty="0">
                          <a:solidFill>
                            <a:schemeClr val="tx1"/>
                          </a:solidFill>
                          <a:effectLst/>
                        </a:rPr>
                        <a:t>Personalized Gaming: A Motivation and Overview of Literature</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6323" marR="46323" marT="0" marB="0">
                    <a:solidFill>
                      <a:schemeClr val="bg1">
                        <a:lumMod val="95000"/>
                      </a:schemeClr>
                    </a:solidFill>
                  </a:tcPr>
                </a:tc>
                <a:tc>
                  <a:txBody>
                    <a:bodyPr/>
                    <a:lstStyle/>
                    <a:p>
                      <a:pPr marL="0" marR="0">
                        <a:lnSpc>
                          <a:spcPct val="107000"/>
                        </a:lnSpc>
                        <a:spcBef>
                          <a:spcPts val="0"/>
                        </a:spcBef>
                        <a:spcAft>
                          <a:spcPts val="0"/>
                        </a:spcAft>
                      </a:pPr>
                      <a:r>
                        <a:rPr lang="en-US" sz="1600" b="0" dirty="0">
                          <a:solidFill>
                            <a:schemeClr val="tx1"/>
                          </a:solidFill>
                          <a:effectLst/>
                        </a:rPr>
                        <a:t>Games that utilized player models for the purpose of tailoring the game experience to the individual player.</a:t>
                      </a:r>
                    </a:p>
                    <a:p>
                      <a:pPr marL="0" marR="0">
                        <a:lnSpc>
                          <a:spcPct val="107000"/>
                        </a:lnSpc>
                        <a:spcBef>
                          <a:spcPts val="0"/>
                        </a:spcBef>
                        <a:spcAft>
                          <a:spcPts val="0"/>
                        </a:spcAft>
                      </a:pPr>
                      <a:r>
                        <a:rPr lang="en-US" sz="1600" b="0" dirty="0">
                          <a:solidFill>
                            <a:schemeClr val="tx1"/>
                          </a:solidFill>
                          <a:effectLst/>
                        </a:rPr>
                        <a:t>This paper was a motivation for personalized gaming, supported by an extensive overview of scientific literature.</a:t>
                      </a:r>
                    </a:p>
                    <a:p>
                      <a:pPr marL="0" marR="0">
                        <a:lnSpc>
                          <a:spcPct val="107000"/>
                        </a:lnSpc>
                        <a:spcBef>
                          <a:spcPts val="0"/>
                        </a:spcBef>
                        <a:spcAft>
                          <a:spcPts val="0"/>
                        </a:spcAft>
                      </a:pPr>
                      <a:r>
                        <a:rPr lang="en-US" sz="1600" b="0" dirty="0">
                          <a:solidFill>
                            <a:schemeClr val="tx1"/>
                          </a:solidFill>
                          <a:effectLst/>
                        </a:rPr>
                        <a:t> </a:t>
                      </a:r>
                    </a:p>
                    <a:p>
                      <a:pPr marL="0" marR="0">
                        <a:lnSpc>
                          <a:spcPct val="107000"/>
                        </a:lnSpc>
                        <a:spcBef>
                          <a:spcPts val="0"/>
                        </a:spcBef>
                        <a:spcAft>
                          <a:spcPts val="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6323" marR="46323" marT="0" marB="0">
                    <a:solidFill>
                      <a:schemeClr val="bg1">
                        <a:lumMod val="95000"/>
                      </a:schemeClr>
                    </a:solidFill>
                  </a:tcPr>
                </a:tc>
                <a:tc>
                  <a:txBody>
                    <a:bodyPr/>
                    <a:lstStyle/>
                    <a:p>
                      <a:pPr marL="0" marR="0">
                        <a:lnSpc>
                          <a:spcPct val="107000"/>
                        </a:lnSpc>
                        <a:spcBef>
                          <a:spcPts val="0"/>
                        </a:spcBef>
                        <a:spcAft>
                          <a:spcPts val="0"/>
                        </a:spcAft>
                      </a:pPr>
                      <a:r>
                        <a:rPr lang="en-US" sz="1600" b="0" dirty="0">
                          <a:solidFill>
                            <a:schemeClr val="tx1"/>
                          </a:solidFill>
                          <a:effectLst/>
                        </a:rPr>
                        <a:t>Combination of personalization techniques, and in its incorporation into a game’s design. Game design is expected to develop into an increasingly less predetermined direction.</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6323" marR="46323" marT="0" marB="0">
                    <a:solidFill>
                      <a:schemeClr val="bg1">
                        <a:lumMod val="95000"/>
                      </a:schemeClr>
                    </a:solidFill>
                  </a:tcPr>
                </a:tc>
                <a:extLst>
                  <a:ext uri="{0D108BD9-81ED-4DB2-BD59-A6C34878D82A}">
                    <a16:rowId xmlns:a16="http://schemas.microsoft.com/office/drawing/2014/main" val="2296409278"/>
                  </a:ext>
                </a:extLst>
              </a:tr>
              <a:tr h="4174434">
                <a:tc>
                  <a:txBody>
                    <a:bodyPr/>
                    <a:lstStyle/>
                    <a:p>
                      <a:pPr marL="0" marR="0" algn="ctr">
                        <a:lnSpc>
                          <a:spcPct val="107000"/>
                        </a:lnSpc>
                        <a:spcBef>
                          <a:spcPts val="0"/>
                        </a:spcBef>
                        <a:spcAft>
                          <a:spcPts val="0"/>
                        </a:spcAft>
                      </a:pPr>
                      <a:r>
                        <a:rPr lang="en-US" sz="1800" dirty="0">
                          <a:effectLst/>
                        </a:rPr>
                        <a:t> </a:t>
                      </a:r>
                    </a:p>
                    <a:p>
                      <a:pPr marL="0" marR="0" algn="ctr">
                        <a:lnSpc>
                          <a:spcPct val="107000"/>
                        </a:lnSpc>
                        <a:spcBef>
                          <a:spcPts val="0"/>
                        </a:spcBef>
                        <a:spcAft>
                          <a:spcPts val="0"/>
                        </a:spcAft>
                      </a:pPr>
                      <a:r>
                        <a:rPr lang="en-US" sz="1800" dirty="0">
                          <a:effectLst/>
                        </a:rPr>
                        <a:t>8.</a:t>
                      </a:r>
                    </a:p>
                    <a:p>
                      <a:pPr marL="0" marR="0" algn="ctr">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6323" marR="46323" marT="0" marB="0"/>
                </a:tc>
                <a:tc>
                  <a:txBody>
                    <a:bodyPr/>
                    <a:lstStyle/>
                    <a:p>
                      <a:pPr marL="0" marR="0">
                        <a:lnSpc>
                          <a:spcPct val="107000"/>
                        </a:lnSpc>
                        <a:spcBef>
                          <a:spcPts val="0"/>
                        </a:spcBef>
                        <a:spcAft>
                          <a:spcPts val="0"/>
                        </a:spcAft>
                      </a:pPr>
                      <a:r>
                        <a:rPr lang="en-US" sz="1600" dirty="0">
                          <a:effectLst/>
                        </a:rPr>
                        <a:t>Raising engagement in e-learning through gamification.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323" marR="46323" marT="0" marB="0"/>
                </a:tc>
                <a:tc>
                  <a:txBody>
                    <a:bodyPr/>
                    <a:lstStyle/>
                    <a:p>
                      <a:pPr marL="0" marR="0">
                        <a:lnSpc>
                          <a:spcPct val="107000"/>
                        </a:lnSpc>
                        <a:spcBef>
                          <a:spcPts val="0"/>
                        </a:spcBef>
                        <a:spcAft>
                          <a:spcPts val="0"/>
                        </a:spcAft>
                      </a:pPr>
                      <a:r>
                        <a:rPr lang="en-US" sz="1600" dirty="0">
                          <a:effectLst/>
                        </a:rPr>
                        <a:t>Gamification does not imply creating a game. It means makes education more fun and engaging, without undermining its credibility.</a:t>
                      </a:r>
                    </a:p>
                    <a:p>
                      <a:pPr marL="0" marR="0">
                        <a:lnSpc>
                          <a:spcPct val="107000"/>
                        </a:lnSpc>
                        <a:spcBef>
                          <a:spcPts val="0"/>
                        </a:spcBef>
                        <a:spcAft>
                          <a:spcPts val="0"/>
                        </a:spcAft>
                      </a:pPr>
                      <a:r>
                        <a:rPr lang="en-US" sz="1600" dirty="0">
                          <a:effectLst/>
                        </a:rPr>
                        <a:t>Gamification helps students gain motivation towards studying, and because of the positive feedback they get pushed forwards and become more interested and stimulated to learn. Gamification can constitute a powerful boost to determine them to study/read more.</a:t>
                      </a:r>
                    </a:p>
                    <a:p>
                      <a:pPr marL="0" marR="0">
                        <a:lnSpc>
                          <a:spcPct val="107000"/>
                        </a:lnSpc>
                        <a:spcBef>
                          <a:spcPts val="0"/>
                        </a:spcBef>
                        <a:spcAft>
                          <a:spcPts val="0"/>
                        </a:spcAft>
                      </a:pPr>
                      <a:r>
                        <a:rPr lang="en-US" sz="1600" dirty="0">
                          <a:effectLst/>
                        </a:rPr>
                        <a:t> </a:t>
                      </a:r>
                    </a:p>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323" marR="46323" marT="0" marB="0"/>
                </a:tc>
                <a:tc>
                  <a:txBody>
                    <a:bodyPr/>
                    <a:lstStyle/>
                    <a:p>
                      <a:pPr marL="0" marR="0">
                        <a:lnSpc>
                          <a:spcPct val="107000"/>
                        </a:lnSpc>
                        <a:spcBef>
                          <a:spcPts val="0"/>
                        </a:spcBef>
                        <a:spcAft>
                          <a:spcPts val="0"/>
                        </a:spcAft>
                      </a:pPr>
                      <a:r>
                        <a:rPr lang="en-US" sz="1600" dirty="0">
                          <a:effectLst/>
                        </a:rPr>
                        <a:t>To improve the metrics in Gamification world which are:- page views per visitor, time spent on site, total time per user, frequency of visit, participation and conversions.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323" marR="46323" marT="0" marB="0"/>
                </a:tc>
                <a:extLst>
                  <a:ext uri="{0D108BD9-81ED-4DB2-BD59-A6C34878D82A}">
                    <a16:rowId xmlns:a16="http://schemas.microsoft.com/office/drawing/2014/main" val="2493557320"/>
                  </a:ext>
                </a:extLst>
              </a:tr>
            </a:tbl>
          </a:graphicData>
        </a:graphic>
      </p:graphicFrame>
    </p:spTree>
    <p:extLst>
      <p:ext uri="{BB962C8B-B14F-4D97-AF65-F5344CB8AC3E}">
        <p14:creationId xmlns:p14="http://schemas.microsoft.com/office/powerpoint/2010/main" val="7576382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633</TotalTime>
  <Words>1187</Words>
  <Application>Microsoft Office PowerPoint</Application>
  <PresentationFormat>Widescreen</PresentationFormat>
  <Paragraphs>145</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Times New Roman</vt:lpstr>
      <vt:lpstr>Trebuchet MS</vt:lpstr>
      <vt:lpstr>Wingdings 3</vt:lpstr>
      <vt:lpstr>Facet</vt:lpstr>
      <vt:lpstr>Personalized Evaluation &amp;  Education through Gamified Learning</vt:lpstr>
      <vt:lpstr>Introduction</vt:lpstr>
      <vt:lpstr>Problem Statement</vt:lpstr>
      <vt:lpstr>Abstract </vt:lpstr>
      <vt:lpstr>PowerPoint Presentation</vt:lpstr>
      <vt:lpstr>Scope</vt:lpstr>
      <vt:lpstr>PowerPoint Presentation</vt:lpstr>
      <vt:lpstr>PowerPoint Presentation</vt:lpstr>
      <vt:lpstr>PowerPoint Presentation</vt:lpstr>
      <vt:lpstr>PowerPoint Presentation</vt:lpstr>
      <vt:lpstr>Technologies Used</vt:lpstr>
      <vt:lpstr>PowerPoint Presentation</vt:lpstr>
      <vt:lpstr>Student  Process Flow Diagram </vt:lpstr>
      <vt:lpstr>Process Flow Diagram for Faculty </vt:lpstr>
      <vt:lpstr>PowerPoint Presentation</vt:lpstr>
      <vt:lpstr>PowerPoint Presentation</vt:lpstr>
      <vt:lpstr>Approach</vt:lpstr>
      <vt:lpstr>Implementation  </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Personalized Education through Gamified Learning</dc:title>
  <dc:creator>Abhishek Bhave</dc:creator>
  <cp:lastModifiedBy>Abhishek Bhave</cp:lastModifiedBy>
  <cp:revision>65</cp:revision>
  <dcterms:created xsi:type="dcterms:W3CDTF">2017-09-19T14:45:27Z</dcterms:created>
  <dcterms:modified xsi:type="dcterms:W3CDTF">2018-04-21T06:17:10Z</dcterms:modified>
</cp:coreProperties>
</file>