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67" r:id="rId4"/>
    <p:sldId id="264" r:id="rId5"/>
    <p:sldId id="258" r:id="rId6"/>
    <p:sldId id="259" r:id="rId7"/>
    <p:sldId id="260" r:id="rId8"/>
    <p:sldId id="261" r:id="rId9"/>
    <p:sldId id="262" r:id="rId10"/>
    <p:sldId id="263"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1" d="100"/>
          <a:sy n="101" d="100"/>
        </p:scale>
        <p:origin x="58"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2F16C7B-98FF-453B-B462-2EEEBC9AE2E8}" type="datetimeFigureOut">
              <a:rPr lang="en-IN" smtClean="0"/>
              <a:t>14-12-2022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78579FC-1B7D-4F0A-A090-2CF06CF4EAD1}"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55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16C7B-98FF-453B-B462-2EEEBC9AE2E8}"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579FC-1B7D-4F0A-A090-2CF06CF4EAD1}" type="slidenum">
              <a:rPr lang="en-IN" smtClean="0"/>
              <a:t>‹#›</a:t>
            </a:fld>
            <a:endParaRPr lang="en-IN"/>
          </a:p>
        </p:txBody>
      </p:sp>
    </p:spTree>
    <p:extLst>
      <p:ext uri="{BB962C8B-B14F-4D97-AF65-F5344CB8AC3E}">
        <p14:creationId xmlns:p14="http://schemas.microsoft.com/office/powerpoint/2010/main" val="256167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16C7B-98FF-453B-B462-2EEEBC9AE2E8}"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579FC-1B7D-4F0A-A090-2CF06CF4EAD1}" type="slidenum">
              <a:rPr lang="en-IN" smtClean="0"/>
              <a:t>‹#›</a:t>
            </a:fld>
            <a:endParaRPr lang="en-IN"/>
          </a:p>
        </p:txBody>
      </p:sp>
    </p:spTree>
    <p:extLst>
      <p:ext uri="{BB962C8B-B14F-4D97-AF65-F5344CB8AC3E}">
        <p14:creationId xmlns:p14="http://schemas.microsoft.com/office/powerpoint/2010/main" val="79967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16C7B-98FF-453B-B462-2EEEBC9AE2E8}"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579FC-1B7D-4F0A-A090-2CF06CF4EAD1}" type="slidenum">
              <a:rPr lang="en-IN" smtClean="0"/>
              <a:t>‹#›</a:t>
            </a:fld>
            <a:endParaRPr lang="en-IN"/>
          </a:p>
        </p:txBody>
      </p:sp>
    </p:spTree>
    <p:extLst>
      <p:ext uri="{BB962C8B-B14F-4D97-AF65-F5344CB8AC3E}">
        <p14:creationId xmlns:p14="http://schemas.microsoft.com/office/powerpoint/2010/main" val="275712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F16C7B-98FF-453B-B462-2EEEBC9AE2E8}"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579FC-1B7D-4F0A-A090-2CF06CF4EAD1}"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163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F16C7B-98FF-453B-B462-2EEEBC9AE2E8}"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579FC-1B7D-4F0A-A090-2CF06CF4EAD1}" type="slidenum">
              <a:rPr lang="en-IN" smtClean="0"/>
              <a:t>‹#›</a:t>
            </a:fld>
            <a:endParaRPr lang="en-IN"/>
          </a:p>
        </p:txBody>
      </p:sp>
    </p:spTree>
    <p:extLst>
      <p:ext uri="{BB962C8B-B14F-4D97-AF65-F5344CB8AC3E}">
        <p14:creationId xmlns:p14="http://schemas.microsoft.com/office/powerpoint/2010/main" val="49459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F16C7B-98FF-453B-B462-2EEEBC9AE2E8}" type="datetimeFigureOut">
              <a:rPr lang="en-IN" smtClean="0"/>
              <a:t>14-12-2022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8579FC-1B7D-4F0A-A090-2CF06CF4EAD1}" type="slidenum">
              <a:rPr lang="en-IN" smtClean="0"/>
              <a:t>‹#›</a:t>
            </a:fld>
            <a:endParaRPr lang="en-IN"/>
          </a:p>
        </p:txBody>
      </p:sp>
    </p:spTree>
    <p:extLst>
      <p:ext uri="{BB962C8B-B14F-4D97-AF65-F5344CB8AC3E}">
        <p14:creationId xmlns:p14="http://schemas.microsoft.com/office/powerpoint/2010/main" val="4027754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16C7B-98FF-453B-B462-2EEEBC9AE2E8}" type="datetimeFigureOut">
              <a:rPr lang="en-IN" smtClean="0"/>
              <a:t>14-12-2022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8579FC-1B7D-4F0A-A090-2CF06CF4EAD1}" type="slidenum">
              <a:rPr lang="en-IN" smtClean="0"/>
              <a:t>‹#›</a:t>
            </a:fld>
            <a:endParaRPr lang="en-IN"/>
          </a:p>
        </p:txBody>
      </p:sp>
    </p:spTree>
    <p:extLst>
      <p:ext uri="{BB962C8B-B14F-4D97-AF65-F5344CB8AC3E}">
        <p14:creationId xmlns:p14="http://schemas.microsoft.com/office/powerpoint/2010/main" val="2664511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16C7B-98FF-453B-B462-2EEEBC9AE2E8}" type="datetimeFigureOut">
              <a:rPr lang="en-IN" smtClean="0"/>
              <a:t>14-12-2022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8579FC-1B7D-4F0A-A090-2CF06CF4EAD1}" type="slidenum">
              <a:rPr lang="en-IN" smtClean="0"/>
              <a:t>‹#›</a:t>
            </a:fld>
            <a:endParaRPr lang="en-IN"/>
          </a:p>
        </p:txBody>
      </p:sp>
    </p:spTree>
    <p:extLst>
      <p:ext uri="{BB962C8B-B14F-4D97-AF65-F5344CB8AC3E}">
        <p14:creationId xmlns:p14="http://schemas.microsoft.com/office/powerpoint/2010/main" val="845034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2F16C7B-98FF-453B-B462-2EEEBC9AE2E8}"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579FC-1B7D-4F0A-A090-2CF06CF4EAD1}" type="slidenum">
              <a:rPr lang="en-IN" smtClean="0"/>
              <a:t>‹#›</a:t>
            </a:fld>
            <a:endParaRPr lang="en-IN"/>
          </a:p>
        </p:txBody>
      </p:sp>
    </p:spTree>
    <p:extLst>
      <p:ext uri="{BB962C8B-B14F-4D97-AF65-F5344CB8AC3E}">
        <p14:creationId xmlns:p14="http://schemas.microsoft.com/office/powerpoint/2010/main" val="65020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2F16C7B-98FF-453B-B462-2EEEBC9AE2E8}"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579FC-1B7D-4F0A-A090-2CF06CF4EAD1}" type="slidenum">
              <a:rPr lang="en-IN" smtClean="0"/>
              <a:t>‹#›</a:t>
            </a:fld>
            <a:endParaRPr lang="en-IN"/>
          </a:p>
        </p:txBody>
      </p:sp>
    </p:spTree>
    <p:extLst>
      <p:ext uri="{BB962C8B-B14F-4D97-AF65-F5344CB8AC3E}">
        <p14:creationId xmlns:p14="http://schemas.microsoft.com/office/powerpoint/2010/main" val="30478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2F16C7B-98FF-453B-B462-2EEEBC9AE2E8}" type="datetimeFigureOut">
              <a:rPr lang="en-IN" smtClean="0"/>
              <a:t>14-12-2022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78579FC-1B7D-4F0A-A090-2CF06CF4EAD1}" type="slidenum">
              <a:rPr lang="en-IN" smtClean="0"/>
              <a:t>‹#›</a:t>
            </a:fld>
            <a:endParaRPr lang="en-IN"/>
          </a:p>
        </p:txBody>
      </p:sp>
    </p:spTree>
    <p:extLst>
      <p:ext uri="{BB962C8B-B14F-4D97-AF65-F5344CB8AC3E}">
        <p14:creationId xmlns:p14="http://schemas.microsoft.com/office/powerpoint/2010/main" val="110030911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9980" y="0"/>
            <a:ext cx="9966960" cy="3808456"/>
          </a:xfrm>
        </p:spPr>
        <p:txBody>
          <a:bodyPr/>
          <a:lstStyle/>
          <a:p>
            <a:r>
              <a:rPr lang="en-IN" dirty="0"/>
              <a:t>Python project </a:t>
            </a:r>
          </a:p>
        </p:txBody>
      </p:sp>
      <p:sp>
        <p:nvSpPr>
          <p:cNvPr id="3" name="Subtitle 2"/>
          <p:cNvSpPr>
            <a:spLocks noGrp="1"/>
          </p:cNvSpPr>
          <p:nvPr>
            <p:ph type="subTitle" idx="1"/>
          </p:nvPr>
        </p:nvSpPr>
        <p:spPr/>
        <p:txBody>
          <a:bodyPr/>
          <a:lstStyle/>
          <a:p>
            <a:r>
              <a:rPr lang="en-IN" b="1" dirty="0"/>
              <a:t>Data Visualization </a:t>
            </a:r>
          </a:p>
        </p:txBody>
      </p:sp>
      <p:sp>
        <p:nvSpPr>
          <p:cNvPr id="4" name="TextBox 3"/>
          <p:cNvSpPr txBox="1"/>
          <p:nvPr/>
        </p:nvSpPr>
        <p:spPr>
          <a:xfrm>
            <a:off x="580292" y="4615962"/>
            <a:ext cx="11029322" cy="1477328"/>
          </a:xfrm>
          <a:prstGeom prst="rect">
            <a:avLst/>
          </a:prstGeom>
          <a:noFill/>
        </p:spPr>
        <p:txBody>
          <a:bodyPr wrap="square" rtlCol="0">
            <a:spAutoFit/>
          </a:bodyPr>
          <a:lstStyle/>
          <a:p>
            <a:r>
              <a:rPr lang="en-IN" dirty="0">
                <a:solidFill>
                  <a:schemeClr val="bg1"/>
                </a:solidFill>
              </a:rPr>
              <a:t>Sumer Pariani</a:t>
            </a:r>
          </a:p>
          <a:p>
            <a:r>
              <a:rPr lang="en-IN" dirty="0">
                <a:solidFill>
                  <a:schemeClr val="bg1"/>
                </a:solidFill>
              </a:rPr>
              <a:t>Raghothama Rao pranesha</a:t>
            </a:r>
          </a:p>
          <a:p>
            <a:r>
              <a:rPr lang="en-IN" dirty="0">
                <a:solidFill>
                  <a:schemeClr val="bg1"/>
                </a:solidFill>
              </a:rPr>
              <a:t>Abhishek Bhogal</a:t>
            </a:r>
          </a:p>
          <a:p>
            <a:r>
              <a:rPr lang="en-IN" dirty="0">
                <a:solidFill>
                  <a:schemeClr val="bg1"/>
                </a:solidFill>
              </a:rPr>
              <a:t>Siddhesh Dhoot</a:t>
            </a:r>
          </a:p>
          <a:p>
            <a:r>
              <a:rPr lang="en-IN" dirty="0">
                <a:solidFill>
                  <a:schemeClr val="bg1"/>
                </a:solidFill>
              </a:rPr>
              <a:t>                                        					Under the guidance of Prof. </a:t>
            </a:r>
            <a:r>
              <a:rPr lang="en-IN" dirty="0" err="1">
                <a:solidFill>
                  <a:schemeClr val="bg1"/>
                </a:solidFill>
              </a:rPr>
              <a:t>Rabih</a:t>
            </a:r>
            <a:r>
              <a:rPr lang="en-IN" dirty="0">
                <a:solidFill>
                  <a:schemeClr val="bg1"/>
                </a:solidFill>
              </a:rPr>
              <a:t> Neochi</a:t>
            </a:r>
          </a:p>
        </p:txBody>
      </p:sp>
    </p:spTree>
    <p:extLst>
      <p:ext uri="{BB962C8B-B14F-4D97-AF65-F5344CB8AC3E}">
        <p14:creationId xmlns:p14="http://schemas.microsoft.com/office/powerpoint/2010/main" val="4031158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265" y="633047"/>
            <a:ext cx="5092906" cy="1574808"/>
          </a:xfrm>
        </p:spPr>
        <p:txBody>
          <a:bodyPr/>
          <a:lstStyle/>
          <a:p>
            <a:r>
              <a:rPr lang="en-IN" dirty="0">
                <a:solidFill>
                  <a:schemeClr val="tx1"/>
                </a:solidFill>
              </a:rPr>
              <a:t>Stacked plot</a:t>
            </a:r>
          </a:p>
        </p:txBody>
      </p:sp>
      <p:sp>
        <p:nvSpPr>
          <p:cNvPr id="4" name="Text Placeholder 3"/>
          <p:cNvSpPr>
            <a:spLocks noGrp="1"/>
          </p:cNvSpPr>
          <p:nvPr>
            <p:ph type="body" sz="half" idx="2"/>
          </p:nvPr>
        </p:nvSpPr>
        <p:spPr>
          <a:xfrm>
            <a:off x="329265" y="2480417"/>
            <a:ext cx="4884419" cy="3615583"/>
          </a:xfrm>
        </p:spPr>
        <p:txBody>
          <a:bodyPr>
            <a:normAutofit/>
          </a:bodyPr>
          <a:lstStyle/>
          <a:p>
            <a:pPr marL="285750" indent="-285750">
              <a:buFont typeface="Arial" panose="020B0604020202020204" pitchFamily="34" charset="0"/>
              <a:buChar char="•"/>
            </a:pPr>
            <a:r>
              <a:rPr lang="en-GB" dirty="0">
                <a:solidFill>
                  <a:schemeClr val="tx1"/>
                </a:solidFill>
              </a:rPr>
              <a:t>This graph shows that the number of exits and transfers are high for Chico MSA county. </a:t>
            </a:r>
          </a:p>
          <a:p>
            <a:pPr marL="285750" indent="-285750">
              <a:buFont typeface="Arial" panose="020B0604020202020204" pitchFamily="34" charset="0"/>
              <a:buChar char="•"/>
            </a:pPr>
            <a:r>
              <a:rPr lang="en-GB" dirty="0">
                <a:solidFill>
                  <a:schemeClr val="tx1"/>
                </a:solidFill>
              </a:rPr>
              <a:t>And other places of cold and warm categories also witness average number of exits and transfers. </a:t>
            </a:r>
          </a:p>
          <a:p>
            <a:pPr marL="285750" indent="-285750">
              <a:buFont typeface="Arial" panose="020B0604020202020204" pitchFamily="34" charset="0"/>
              <a:buChar char="•"/>
            </a:pPr>
            <a:r>
              <a:rPr lang="en-GB" dirty="0">
                <a:solidFill>
                  <a:schemeClr val="tx1"/>
                </a:solidFill>
              </a:rPr>
              <a:t>Individual working in cold and warm categories place witness high number of exits and move towards hot category counties because the greater number of job opening at that location.</a:t>
            </a:r>
            <a:endParaRPr lang="en-IN" dirty="0">
              <a:solidFill>
                <a:schemeClr val="tx1"/>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7969" y="360485"/>
            <a:ext cx="6535508" cy="6072399"/>
          </a:xfrm>
          <a:prstGeom prst="rect">
            <a:avLst/>
          </a:prstGeom>
        </p:spPr>
      </p:pic>
    </p:spTree>
    <p:extLst>
      <p:ext uri="{BB962C8B-B14F-4D97-AF65-F5344CB8AC3E}">
        <p14:creationId xmlns:p14="http://schemas.microsoft.com/office/powerpoint/2010/main" val="46314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solidFill>
                  <a:schemeClr val="tx1"/>
                </a:solidFill>
              </a:rPr>
              <a:t>Conclusion </a:t>
            </a:r>
          </a:p>
        </p:txBody>
      </p:sp>
      <p:sp>
        <p:nvSpPr>
          <p:cNvPr id="8" name="Content Placeholder 7"/>
          <p:cNvSpPr>
            <a:spLocks noGrp="1"/>
          </p:cNvSpPr>
          <p:nvPr>
            <p:ph idx="1"/>
          </p:nvPr>
        </p:nvSpPr>
        <p:spPr/>
        <p:txBody>
          <a:bodyPr>
            <a:normAutofit fontScale="85000" lnSpcReduction="20000"/>
          </a:bodyPr>
          <a:lstStyle/>
          <a:p>
            <a:r>
              <a:rPr lang="en-GB" dirty="0">
                <a:solidFill>
                  <a:schemeClr val="tx1"/>
                </a:solidFill>
              </a:rPr>
              <a:t>In Next 10 years the focus will change from technology to management side. There will be ample of job opening in the management sector. </a:t>
            </a:r>
          </a:p>
          <a:p>
            <a:r>
              <a:rPr lang="en-GB" dirty="0">
                <a:solidFill>
                  <a:schemeClr val="tx1"/>
                </a:solidFill>
              </a:rPr>
              <a:t>There is a possibility that even after becoming a manager you still earn the same as any person working under unorganised sector but the variability of the salaries in organised sector in great if you are working in management area there is potential to go beyond 150k annually, whereas variability is less under un organised sector.</a:t>
            </a:r>
          </a:p>
          <a:p>
            <a:r>
              <a:rPr lang="en-GB" dirty="0">
                <a:solidFill>
                  <a:schemeClr val="tx1"/>
                </a:solidFill>
              </a:rPr>
              <a:t> We also came to know that people working under SOC level 1 to try to switch to SOC level 2 to exponentially increase their earnings and the same is possible for SOC level 3 and SOC level 4.</a:t>
            </a:r>
          </a:p>
          <a:p>
            <a:r>
              <a:rPr lang="en-GB" dirty="0">
                <a:solidFill>
                  <a:schemeClr val="tx1"/>
                </a:solidFill>
              </a:rPr>
              <a:t> We also got to know that very less people plan their career when they are studying which is shown by less number of people attending Masters and PHD courses and they depend more on work experience and job training to grow in their career . </a:t>
            </a:r>
          </a:p>
          <a:p>
            <a:r>
              <a:rPr lang="en-GB" dirty="0">
                <a:solidFill>
                  <a:schemeClr val="tx1"/>
                </a:solidFill>
              </a:rPr>
              <a:t>The job openings also depend on the location of the company where we see places are divided cold, warm and hot categories according to job openings and we also say that places under cold and warm categories see high number of exits and transfers portraying people are shifting from cold and warm places to hot categories counties.</a:t>
            </a:r>
            <a:endParaRPr lang="en-IN" dirty="0">
              <a:solidFill>
                <a:schemeClr val="tx1"/>
              </a:solidFill>
            </a:endParaRPr>
          </a:p>
        </p:txBody>
      </p:sp>
    </p:spTree>
    <p:extLst>
      <p:ext uri="{BB962C8B-B14F-4D97-AF65-F5344CB8AC3E}">
        <p14:creationId xmlns:p14="http://schemas.microsoft.com/office/powerpoint/2010/main" val="948187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Suggestions</a:t>
            </a:r>
          </a:p>
        </p:txBody>
      </p:sp>
      <p:sp>
        <p:nvSpPr>
          <p:cNvPr id="3" name="Content Placeholder 2"/>
          <p:cNvSpPr>
            <a:spLocks noGrp="1"/>
          </p:cNvSpPr>
          <p:nvPr>
            <p:ph idx="1"/>
          </p:nvPr>
        </p:nvSpPr>
        <p:spPr/>
        <p:txBody>
          <a:bodyPr>
            <a:normAutofit fontScale="92500" lnSpcReduction="20000"/>
          </a:bodyPr>
          <a:lstStyle/>
          <a:p>
            <a:r>
              <a:rPr lang="en-GB" dirty="0">
                <a:solidFill>
                  <a:schemeClr val="tx1"/>
                </a:solidFill>
              </a:rPr>
              <a:t>According to the visualizations it is suggested that </a:t>
            </a:r>
            <a:endParaRPr lang="en-IN" dirty="0">
              <a:solidFill>
                <a:schemeClr val="tx1"/>
              </a:solidFill>
            </a:endParaRPr>
          </a:p>
          <a:p>
            <a:r>
              <a:rPr lang="en-GB" dirty="0">
                <a:solidFill>
                  <a:schemeClr val="tx1"/>
                </a:solidFill>
              </a:rPr>
              <a:t>An Individual should learn managerial skills </a:t>
            </a:r>
            <a:endParaRPr lang="en-IN" dirty="0">
              <a:solidFill>
                <a:schemeClr val="tx1"/>
              </a:solidFill>
            </a:endParaRPr>
          </a:p>
          <a:p>
            <a:r>
              <a:rPr lang="en-GB" dirty="0">
                <a:solidFill>
                  <a:schemeClr val="tx1"/>
                </a:solidFill>
              </a:rPr>
              <a:t>And grab opportunities to gain work experience and job training rather than depending upon courses</a:t>
            </a:r>
            <a:endParaRPr lang="en-IN" dirty="0">
              <a:solidFill>
                <a:schemeClr val="tx1"/>
              </a:solidFill>
            </a:endParaRPr>
          </a:p>
          <a:p>
            <a:r>
              <a:rPr lang="en-GB" dirty="0">
                <a:solidFill>
                  <a:schemeClr val="tx1"/>
                </a:solidFill>
              </a:rPr>
              <a:t>Find jobs in categories coming under Hot categories </a:t>
            </a:r>
            <a:endParaRPr lang="en-IN" dirty="0">
              <a:solidFill>
                <a:schemeClr val="tx1"/>
              </a:solidFill>
            </a:endParaRPr>
          </a:p>
          <a:p>
            <a:r>
              <a:rPr lang="en-GB" dirty="0">
                <a:solidFill>
                  <a:schemeClr val="tx1"/>
                </a:solidFill>
              </a:rPr>
              <a:t>And try to switch their jobs to get immediate promotions to next SOC level for having a financial healthy and secure job in state of California.</a:t>
            </a:r>
            <a:endParaRPr lang="en-IN" dirty="0">
              <a:solidFill>
                <a:schemeClr val="tx1"/>
              </a:solidFill>
            </a:endParaRPr>
          </a:p>
          <a:p>
            <a:pPr marL="45720" indent="0">
              <a:buNone/>
            </a:pPr>
            <a:r>
              <a:rPr lang="en-GB" dirty="0">
                <a:solidFill>
                  <a:schemeClr val="tx1"/>
                </a:solidFill>
              </a:rPr>
              <a:t> </a:t>
            </a:r>
            <a:endParaRPr lang="en-IN" dirty="0">
              <a:solidFill>
                <a:schemeClr val="tx1"/>
              </a:solidFill>
            </a:endParaRPr>
          </a:p>
          <a:p>
            <a:pPr marL="45720" indent="0">
              <a:buNone/>
            </a:pPr>
            <a:r>
              <a:rPr lang="en-GB" dirty="0">
                <a:solidFill>
                  <a:schemeClr val="tx1"/>
                </a:solidFill>
              </a:rPr>
              <a:t>Data set Suggestion </a:t>
            </a:r>
            <a:endParaRPr lang="en-IN" dirty="0">
              <a:solidFill>
                <a:schemeClr val="tx1"/>
              </a:solidFill>
            </a:endParaRPr>
          </a:p>
          <a:p>
            <a:r>
              <a:rPr lang="en-GB" dirty="0">
                <a:solidFill>
                  <a:schemeClr val="tx1"/>
                </a:solidFill>
              </a:rPr>
              <a:t>It would be of great help if we could have added a column which shows the population of people who in the first year of corporate life to see yearly influx of people under each SOC level.</a:t>
            </a:r>
            <a:endParaRPr lang="en-IN" dirty="0">
              <a:solidFill>
                <a:schemeClr val="tx1"/>
              </a:solidFill>
            </a:endParaRPr>
          </a:p>
          <a:p>
            <a:endParaRPr lang="en-IN" dirty="0"/>
          </a:p>
        </p:txBody>
      </p:sp>
    </p:spTree>
    <p:extLst>
      <p:ext uri="{BB962C8B-B14F-4D97-AF65-F5344CB8AC3E}">
        <p14:creationId xmlns:p14="http://schemas.microsoft.com/office/powerpoint/2010/main" val="4175733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Long-term Occupational Projection</a:t>
            </a:r>
          </a:p>
        </p:txBody>
      </p:sp>
      <p:sp>
        <p:nvSpPr>
          <p:cNvPr id="5" name="Subtitle 4"/>
          <p:cNvSpPr>
            <a:spLocks noGrp="1"/>
          </p:cNvSpPr>
          <p:nvPr>
            <p:ph type="subTitle" idx="1"/>
          </p:nvPr>
        </p:nvSpPr>
        <p:spPr/>
        <p:txBody>
          <a:bodyPr/>
          <a:lstStyle/>
          <a:p>
            <a:r>
              <a:rPr lang="en-IN" dirty="0"/>
              <a:t>For the state of California </a:t>
            </a:r>
          </a:p>
        </p:txBody>
      </p:sp>
    </p:spTree>
    <p:extLst>
      <p:ext uri="{BB962C8B-B14F-4D97-AF65-F5344CB8AC3E}">
        <p14:creationId xmlns:p14="http://schemas.microsoft.com/office/powerpoint/2010/main" val="460937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4CAF-12F2-8461-6E9E-773234D2BD49}"/>
              </a:ext>
            </a:extLst>
          </p:cNvPr>
          <p:cNvSpPr>
            <a:spLocks noGrp="1"/>
          </p:cNvSpPr>
          <p:nvPr>
            <p:ph type="title"/>
          </p:nvPr>
        </p:nvSpPr>
        <p:spPr/>
        <p:txBody>
          <a:bodyPr/>
          <a:lstStyle/>
          <a:p>
            <a:r>
              <a:rPr lang="en-US" dirty="0">
                <a:solidFill>
                  <a:schemeClr val="tx1"/>
                </a:solidFill>
              </a:rPr>
              <a:t>Introduction</a:t>
            </a:r>
          </a:p>
        </p:txBody>
      </p:sp>
      <p:sp>
        <p:nvSpPr>
          <p:cNvPr id="3" name="Content Placeholder 2">
            <a:extLst>
              <a:ext uri="{FF2B5EF4-FFF2-40B4-BE49-F238E27FC236}">
                <a16:creationId xmlns:a16="http://schemas.microsoft.com/office/drawing/2014/main" id="{3F96AC4A-F670-5AFA-019F-B7194E3AB39A}"/>
              </a:ext>
            </a:extLst>
          </p:cNvPr>
          <p:cNvSpPr>
            <a:spLocks noGrp="1"/>
          </p:cNvSpPr>
          <p:nvPr>
            <p:ph idx="1"/>
          </p:nvPr>
        </p:nvSpPr>
        <p:spPr/>
        <p:txBody>
          <a:bodyPr>
            <a:normAutofit/>
          </a:bodyPr>
          <a:lstStyle/>
          <a:p>
            <a:r>
              <a:rPr lang="en-US" b="0" i="0" dirty="0">
                <a:solidFill>
                  <a:srgbClr val="242424"/>
                </a:solidFill>
                <a:effectLst/>
                <a:latin typeface="-apple-system"/>
              </a:rPr>
              <a:t>Dataset - Long Term Occupational Employment Projection</a:t>
            </a:r>
            <a:endParaRPr lang="en-US" dirty="0">
              <a:solidFill>
                <a:srgbClr val="242424"/>
              </a:solidFill>
              <a:latin typeface="-apple-system"/>
            </a:endParaRPr>
          </a:p>
          <a:p>
            <a:pPr algn="l">
              <a:buFont typeface="Arial" panose="020B0604020202020204" pitchFamily="34" charset="0"/>
              <a:buChar char="•"/>
            </a:pPr>
            <a:r>
              <a:rPr lang="en-US" b="0" i="0" dirty="0">
                <a:solidFill>
                  <a:srgbClr val="242424"/>
                </a:solidFill>
                <a:effectLst/>
                <a:latin typeface="-apple-system"/>
              </a:rPr>
              <a:t>Projection for a period of 10 years from 2018-2028 and 2020-2030</a:t>
            </a:r>
          </a:p>
          <a:p>
            <a:r>
              <a:rPr lang="en-US" b="0" i="0" dirty="0">
                <a:solidFill>
                  <a:srgbClr val="242424"/>
                </a:solidFill>
                <a:effectLst/>
                <a:latin typeface="-apple-system"/>
              </a:rPr>
              <a:t>More than 15,000 Rows and 17 columns</a:t>
            </a:r>
          </a:p>
          <a:p>
            <a:r>
              <a:rPr lang="en-US" dirty="0">
                <a:solidFill>
                  <a:srgbClr val="242424"/>
                </a:solidFill>
                <a:latin typeface="-apple-system"/>
              </a:rPr>
              <a:t>Categorical variables 8</a:t>
            </a:r>
            <a:endParaRPr lang="en-US" b="0" i="0" dirty="0">
              <a:solidFill>
                <a:srgbClr val="242424"/>
              </a:solidFill>
              <a:effectLst/>
              <a:latin typeface="-apple-system"/>
            </a:endParaRPr>
          </a:p>
          <a:p>
            <a:r>
              <a:rPr lang="en-US" dirty="0">
                <a:solidFill>
                  <a:schemeClr val="tx1"/>
                </a:solidFill>
              </a:rPr>
              <a:t>Numerical variables 9</a:t>
            </a:r>
          </a:p>
          <a:p>
            <a:endParaRPr lang="en-US" dirty="0">
              <a:solidFill>
                <a:schemeClr val="tx1"/>
              </a:solidFill>
            </a:endParaRPr>
          </a:p>
        </p:txBody>
      </p:sp>
    </p:spTree>
    <p:extLst>
      <p:ext uri="{BB962C8B-B14F-4D97-AF65-F5344CB8AC3E}">
        <p14:creationId xmlns:p14="http://schemas.microsoft.com/office/powerpoint/2010/main" val="409628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501316" y="466754"/>
            <a:ext cx="3931920" cy="1737360"/>
          </a:xfrm>
        </p:spPr>
        <p:txBody>
          <a:bodyPr/>
          <a:lstStyle/>
          <a:p>
            <a:r>
              <a:rPr lang="en-IN" dirty="0">
                <a:solidFill>
                  <a:schemeClr val="tx1"/>
                </a:solidFill>
              </a:rPr>
              <a:t>Heat map</a:t>
            </a:r>
          </a:p>
        </p:txBody>
      </p:sp>
      <p:sp>
        <p:nvSpPr>
          <p:cNvPr id="14" name="Text Placeholder 13"/>
          <p:cNvSpPr>
            <a:spLocks noGrp="1"/>
          </p:cNvSpPr>
          <p:nvPr>
            <p:ph type="body" sz="half" idx="2"/>
          </p:nvPr>
        </p:nvSpPr>
        <p:spPr>
          <a:xfrm>
            <a:off x="661737" y="2658177"/>
            <a:ext cx="3931920" cy="3017520"/>
          </a:xfrm>
        </p:spPr>
        <p:txBody>
          <a:bodyPr/>
          <a:lstStyle/>
          <a:p>
            <a:pPr marL="285750" indent="-285750">
              <a:buFont typeface="Arial" panose="020B0604020202020204" pitchFamily="34" charset="0"/>
              <a:buChar char="•"/>
            </a:pPr>
            <a:r>
              <a:rPr lang="en-GB" dirty="0">
                <a:solidFill>
                  <a:schemeClr val="tx1"/>
                </a:solidFill>
              </a:rPr>
              <a:t>A Heat map is to find dependency of one variable with other. </a:t>
            </a:r>
          </a:p>
          <a:p>
            <a:pPr marL="285750" indent="-285750">
              <a:buFont typeface="Arial" panose="020B0604020202020204" pitchFamily="34" charset="0"/>
              <a:buChar char="•"/>
            </a:pPr>
            <a:r>
              <a:rPr lang="en-GB" dirty="0">
                <a:solidFill>
                  <a:schemeClr val="tx1"/>
                </a:solidFill>
              </a:rPr>
              <a:t>In our heat map we observe that median hourly wage and median annual wage columns have a high co relation with SOC level as we have used SOC level to fill the missing values in these two columns which were later used for visualizations.</a:t>
            </a:r>
            <a:endParaRPr lang="en-IN" dirty="0">
              <a:solidFill>
                <a:schemeClr val="tx1"/>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045" y="313898"/>
            <a:ext cx="6251192" cy="6168788"/>
          </a:xfrm>
          <a:prstGeom prst="rect">
            <a:avLst/>
          </a:prstGeom>
        </p:spPr>
      </p:pic>
    </p:spTree>
    <p:extLst>
      <p:ext uri="{BB962C8B-B14F-4D97-AF65-F5344CB8AC3E}">
        <p14:creationId xmlns:p14="http://schemas.microsoft.com/office/powerpoint/2010/main" val="1873426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9889" y="580291"/>
            <a:ext cx="5092906" cy="1573823"/>
          </a:xfrm>
        </p:spPr>
        <p:txBody>
          <a:bodyPr/>
          <a:lstStyle/>
          <a:p>
            <a:r>
              <a:rPr lang="en-IN" dirty="0">
                <a:solidFill>
                  <a:schemeClr val="tx1"/>
                </a:solidFill>
              </a:rPr>
              <a:t>Pie chart </a:t>
            </a:r>
          </a:p>
        </p:txBody>
      </p:sp>
      <p:sp>
        <p:nvSpPr>
          <p:cNvPr id="6" name="Text Placeholder 5"/>
          <p:cNvSpPr>
            <a:spLocks noGrp="1"/>
          </p:cNvSpPr>
          <p:nvPr>
            <p:ph type="body" sz="half" idx="2"/>
          </p:nvPr>
        </p:nvSpPr>
        <p:spPr>
          <a:xfrm>
            <a:off x="334108" y="2365130"/>
            <a:ext cx="4677507" cy="3226777"/>
          </a:xfrm>
        </p:spPr>
        <p:txBody>
          <a:bodyPr>
            <a:normAutofit/>
          </a:bodyPr>
          <a:lstStyle/>
          <a:p>
            <a:pPr marL="285750" indent="-285750">
              <a:buFont typeface="Arial" panose="020B0604020202020204" pitchFamily="34" charset="0"/>
              <a:buChar char="•"/>
            </a:pPr>
            <a:r>
              <a:rPr lang="en-GB" dirty="0">
                <a:solidFill>
                  <a:schemeClr val="tx1"/>
                </a:solidFill>
              </a:rPr>
              <a:t>In the next ten years, the job market will need top executives to take managerial decisions and flourish their Business.</a:t>
            </a:r>
          </a:p>
          <a:p>
            <a:pPr marL="285750" indent="-285750">
              <a:buFont typeface="Arial" panose="020B0604020202020204" pitchFamily="34" charset="0"/>
              <a:buChar char="•"/>
            </a:pPr>
            <a:r>
              <a:rPr lang="en-GB" dirty="0">
                <a:solidFill>
                  <a:schemeClr val="tx1"/>
                </a:solidFill>
              </a:rPr>
              <a:t> This clearly shows that the people studying management, people who have gained sufficient experience as managers, and the people who have experience of more than five years and have been promoted to senior designations like executives will have a lot of job openings.</a:t>
            </a:r>
            <a:endParaRPr lang="en-IN" dirty="0">
              <a:solidFill>
                <a:schemeClr val="tx1"/>
              </a:solidFill>
            </a:endParaRPr>
          </a:p>
          <a:p>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904" y="1992133"/>
            <a:ext cx="4431746" cy="2996825"/>
          </a:xfrm>
          <a:prstGeom prst="rect">
            <a:avLst/>
          </a:prstGeom>
        </p:spPr>
      </p:pic>
      <p:sp>
        <p:nvSpPr>
          <p:cNvPr id="2" name="TextBox 1">
            <a:extLst>
              <a:ext uri="{FF2B5EF4-FFF2-40B4-BE49-F238E27FC236}">
                <a16:creationId xmlns:a16="http://schemas.microsoft.com/office/drawing/2014/main" id="{A64B1DE4-9527-7BE7-947E-53C2C905C286}"/>
              </a:ext>
            </a:extLst>
          </p:cNvPr>
          <p:cNvSpPr txBox="1"/>
          <p:nvPr/>
        </p:nvSpPr>
        <p:spPr>
          <a:xfrm>
            <a:off x="5963904" y="946484"/>
            <a:ext cx="4672012" cy="646331"/>
          </a:xfrm>
          <a:prstGeom prst="rect">
            <a:avLst/>
          </a:prstGeom>
          <a:noFill/>
        </p:spPr>
        <p:txBody>
          <a:bodyPr wrap="square" rtlCol="0">
            <a:spAutoFit/>
          </a:bodyPr>
          <a:lstStyle/>
          <a:p>
            <a:r>
              <a:rPr lang="en-US" b="1" dirty="0"/>
              <a:t>Count of SOC LEVELS in forecasted occupational data</a:t>
            </a:r>
          </a:p>
        </p:txBody>
      </p:sp>
    </p:spTree>
    <p:extLst>
      <p:ext uri="{BB962C8B-B14F-4D97-AF65-F5344CB8AC3E}">
        <p14:creationId xmlns:p14="http://schemas.microsoft.com/office/powerpoint/2010/main" val="895174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045" y="939792"/>
            <a:ext cx="5092906" cy="1574808"/>
          </a:xfrm>
        </p:spPr>
        <p:txBody>
          <a:bodyPr/>
          <a:lstStyle/>
          <a:p>
            <a:r>
              <a:rPr lang="en-IN" dirty="0">
                <a:solidFill>
                  <a:schemeClr val="tx1"/>
                </a:solidFill>
              </a:rPr>
              <a:t>Box plot</a:t>
            </a:r>
          </a:p>
        </p:txBody>
      </p:sp>
      <p:sp>
        <p:nvSpPr>
          <p:cNvPr id="4" name="Text Placeholder 3"/>
          <p:cNvSpPr>
            <a:spLocks noGrp="1"/>
          </p:cNvSpPr>
          <p:nvPr>
            <p:ph type="body" sz="half" idx="2"/>
          </p:nvPr>
        </p:nvSpPr>
        <p:spPr>
          <a:xfrm>
            <a:off x="594946" y="2514600"/>
            <a:ext cx="5257079" cy="2927839"/>
          </a:xfrm>
        </p:spPr>
        <p:txBody>
          <a:bodyPr>
            <a:noAutofit/>
          </a:bodyPr>
          <a:lstStyle/>
          <a:p>
            <a:pPr marL="285750" indent="-285750">
              <a:buFont typeface="Arial" panose="020B0604020202020204" pitchFamily="34" charset="0"/>
              <a:buChar char="•"/>
            </a:pPr>
            <a:r>
              <a:rPr lang="en-GB" sz="1600" dirty="0">
                <a:solidFill>
                  <a:schemeClr val="tx1"/>
                </a:solidFill>
              </a:rPr>
              <a:t>We can see less variability in salaries for the unorganised sector. This also means that the organised sector's growth potential is shallow. There is a possibility that you can earn nearly the same as 25% of the managerial jobs. </a:t>
            </a:r>
          </a:p>
          <a:p>
            <a:pPr marL="285750" indent="-285750">
              <a:buFont typeface="Arial" panose="020B0604020202020204" pitchFamily="34" charset="0"/>
              <a:buChar char="•"/>
            </a:pPr>
            <a:r>
              <a:rPr lang="en-GB" sz="1600" dirty="0">
                <a:solidFill>
                  <a:schemeClr val="tx1"/>
                </a:solidFill>
              </a:rPr>
              <a:t>Still, the growth potential under an unorganised sector will not allow you to grow if you keep working in that sector. </a:t>
            </a:r>
          </a:p>
          <a:p>
            <a:pPr marL="285750" indent="-285750">
              <a:buFont typeface="Arial" panose="020B0604020202020204" pitchFamily="34" charset="0"/>
              <a:buChar char="•"/>
            </a:pPr>
            <a:r>
              <a:rPr lang="en-GB" sz="1600" dirty="0">
                <a:solidFill>
                  <a:schemeClr val="tx1"/>
                </a:solidFill>
              </a:rPr>
              <a:t>In contrast, administrative jobs, top executives and senior positions show excellent variability in income.</a:t>
            </a:r>
          </a:p>
          <a:p>
            <a:pPr marL="285750" indent="-285750">
              <a:buFont typeface="Arial" panose="020B0604020202020204" pitchFamily="34" charset="0"/>
              <a:buChar char="•"/>
            </a:pPr>
            <a:r>
              <a:rPr lang="en-GB" sz="1600" dirty="0">
                <a:solidFill>
                  <a:schemeClr val="tx1"/>
                </a:solidFill>
              </a:rPr>
              <a:t> You may earn less in the initial years. Still, the growth opportunities are there, seeing the varied salaries offered to senior designations.</a:t>
            </a:r>
            <a:endParaRPr lang="en-IN" sz="1600" dirty="0">
              <a:solidFill>
                <a:schemeClr val="tx1"/>
              </a:solidFill>
            </a:endParaRPr>
          </a:p>
          <a:p>
            <a:endParaRPr lang="en-IN" sz="1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8916" y="1134208"/>
            <a:ext cx="5568138" cy="4800600"/>
          </a:xfrm>
          <a:prstGeom prst="rect">
            <a:avLst/>
          </a:prstGeom>
        </p:spPr>
      </p:pic>
    </p:spTree>
    <p:extLst>
      <p:ext uri="{BB962C8B-B14F-4D97-AF65-F5344CB8AC3E}">
        <p14:creationId xmlns:p14="http://schemas.microsoft.com/office/powerpoint/2010/main" val="3369211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167" y="454099"/>
            <a:ext cx="3931920" cy="1737360"/>
          </a:xfrm>
        </p:spPr>
        <p:txBody>
          <a:bodyPr/>
          <a:lstStyle/>
          <a:p>
            <a:r>
              <a:rPr lang="en-IN" dirty="0">
                <a:solidFill>
                  <a:schemeClr val="tx1"/>
                </a:solidFill>
              </a:rPr>
              <a:t>Line Graph</a:t>
            </a:r>
          </a:p>
        </p:txBody>
      </p:sp>
      <p:sp>
        <p:nvSpPr>
          <p:cNvPr id="4" name="Text Placeholder 3"/>
          <p:cNvSpPr>
            <a:spLocks noGrp="1"/>
          </p:cNvSpPr>
          <p:nvPr>
            <p:ph type="body" sz="half" idx="2"/>
          </p:nvPr>
        </p:nvSpPr>
        <p:spPr>
          <a:xfrm>
            <a:off x="351637" y="2312377"/>
            <a:ext cx="5084979" cy="2233246"/>
          </a:xfrm>
        </p:spPr>
        <p:txBody>
          <a:bodyPr>
            <a:noAutofit/>
          </a:bodyPr>
          <a:lstStyle/>
          <a:p>
            <a:pPr marL="285750" indent="-285750">
              <a:buFont typeface="Arial" panose="020B0604020202020204" pitchFamily="34" charset="0"/>
              <a:buChar char="•"/>
            </a:pPr>
            <a:r>
              <a:rPr lang="en-GB" sz="1600" dirty="0">
                <a:solidFill>
                  <a:schemeClr val="tx1"/>
                </a:solidFill>
              </a:rPr>
              <a:t>Fewer people will work in unorganised sectors that offer an average salary of 40k in a year. </a:t>
            </a:r>
          </a:p>
          <a:p>
            <a:pPr marL="285750" indent="-285750">
              <a:buFont typeface="Arial" panose="020B0604020202020204" pitchFamily="34" charset="0"/>
              <a:buChar char="•"/>
            </a:pPr>
            <a:r>
              <a:rPr lang="en-GB" sz="1600" dirty="0">
                <a:solidFill>
                  <a:schemeClr val="tx1"/>
                </a:solidFill>
              </a:rPr>
              <a:t>We can see that the difference between people working under SOC level 2 and SOC level 3 is a little, but their sum salaries have a considerable difference. </a:t>
            </a:r>
          </a:p>
          <a:p>
            <a:pPr marL="285750" indent="-285750">
              <a:buFont typeface="Arial" panose="020B0604020202020204" pitchFamily="34" charset="0"/>
              <a:buChar char="•"/>
            </a:pPr>
            <a:r>
              <a:rPr lang="en-GB" sz="1600" dirty="0">
                <a:solidFill>
                  <a:schemeClr val="tx1"/>
                </a:solidFill>
              </a:rPr>
              <a:t>We can also see that his salary will increase exponentially if a junior Engineer gets promoted to a Senior engineer or managerial position. </a:t>
            </a:r>
          </a:p>
          <a:p>
            <a:pPr marL="285750" indent="-285750">
              <a:buFont typeface="Arial" panose="020B0604020202020204" pitchFamily="34" charset="0"/>
              <a:buChar char="•"/>
            </a:pPr>
            <a:r>
              <a:rPr lang="en-GB" sz="1600" dirty="0">
                <a:solidFill>
                  <a:schemeClr val="tx1"/>
                </a:solidFill>
              </a:rPr>
              <a:t>We can infer this from this line graph of the Sum of salaries.</a:t>
            </a:r>
            <a:endParaRPr lang="en-IN" sz="1600" dirty="0">
              <a:solidFill>
                <a:schemeClr val="tx1"/>
              </a:solidFill>
            </a:endParaRPr>
          </a:p>
          <a:p>
            <a:endParaRPr lang="en-IN" sz="1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87" y="725318"/>
            <a:ext cx="6971428" cy="3530159"/>
          </a:xfrm>
          <a:prstGeom prst="rect">
            <a:avLst/>
          </a:prstGeom>
        </p:spPr>
      </p:pic>
    </p:spTree>
    <p:extLst>
      <p:ext uri="{BB962C8B-B14F-4D97-AF65-F5344CB8AC3E}">
        <p14:creationId xmlns:p14="http://schemas.microsoft.com/office/powerpoint/2010/main" val="1000674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223" y="811455"/>
            <a:ext cx="5092906" cy="1574808"/>
          </a:xfrm>
        </p:spPr>
        <p:txBody>
          <a:bodyPr/>
          <a:lstStyle/>
          <a:p>
            <a:r>
              <a:rPr lang="en-IN" dirty="0">
                <a:solidFill>
                  <a:schemeClr val="tx1"/>
                </a:solidFill>
              </a:rPr>
              <a:t>Scatter Plot</a:t>
            </a:r>
          </a:p>
        </p:txBody>
      </p:sp>
      <p:pic>
        <p:nvPicPr>
          <p:cNvPr id="9" name="Picture Placeholder 8"/>
          <p:cNvPicPr>
            <a:picLocks noGrp="1" noChangeAspect="1"/>
          </p:cNvPicPr>
          <p:nvPr>
            <p:ph type="pic" idx="1"/>
          </p:nvPr>
        </p:nvPicPr>
        <p:blipFill>
          <a:blip r:embed="rId2"/>
          <a:srcRect l="8334" r="8334"/>
          <a:stretch>
            <a:fillRect/>
          </a:stretch>
        </p:blipFill>
        <p:spPr>
          <a:prstGeom prst="rect">
            <a:avLst/>
          </a:prstGeom>
        </p:spPr>
      </p:pic>
      <p:sp>
        <p:nvSpPr>
          <p:cNvPr id="4" name="Text Placeholder 3"/>
          <p:cNvSpPr>
            <a:spLocks noGrp="1"/>
          </p:cNvSpPr>
          <p:nvPr>
            <p:ph type="body" sz="half" idx="2"/>
          </p:nvPr>
        </p:nvSpPr>
        <p:spPr>
          <a:xfrm>
            <a:off x="405746" y="2809508"/>
            <a:ext cx="5084979" cy="2637693"/>
          </a:xfrm>
        </p:spPr>
        <p:txBody>
          <a:bodyPr>
            <a:normAutofit/>
          </a:bodyPr>
          <a:lstStyle/>
          <a:p>
            <a:pPr marL="285750" indent="-285750">
              <a:buFont typeface="Arial" panose="020B0604020202020204" pitchFamily="34" charset="0"/>
              <a:buChar char="•"/>
            </a:pPr>
            <a:r>
              <a:rPr lang="en-GB" sz="1600" dirty="0">
                <a:solidFill>
                  <a:schemeClr val="tx1"/>
                </a:solidFill>
              </a:rPr>
              <a:t>Few people plan to Secure a senior position during their academic years; thus, we can see that the number of people with master's and PhD is less. </a:t>
            </a:r>
          </a:p>
          <a:p>
            <a:pPr marL="285750" indent="-285750">
              <a:buFont typeface="Arial" panose="020B0604020202020204" pitchFamily="34" charset="0"/>
              <a:buChar char="•"/>
            </a:pPr>
            <a:r>
              <a:rPr lang="en-GB" sz="1600" dirty="0">
                <a:solidFill>
                  <a:schemeClr val="tx1"/>
                </a:solidFill>
              </a:rPr>
              <a:t>Many people come under SOC levels 3 and 4 with just a high School Diploma and bachelor's degree; </a:t>
            </a:r>
          </a:p>
          <a:p>
            <a:pPr marL="285750" indent="-285750">
              <a:buFont typeface="Arial" panose="020B0604020202020204" pitchFamily="34" charset="0"/>
              <a:buChar char="•"/>
            </a:pPr>
            <a:r>
              <a:rPr lang="en-GB" sz="1600" dirty="0">
                <a:solidFill>
                  <a:schemeClr val="tx1"/>
                </a:solidFill>
              </a:rPr>
              <a:t>Thus, Education plays a small role in career growth potential, but Work Experience and job training are significant to growth in their career paths.</a:t>
            </a:r>
            <a:endParaRPr lang="en-IN" sz="1600" dirty="0">
              <a:solidFill>
                <a:schemeClr val="tx1"/>
              </a:solidFill>
            </a:endParaRPr>
          </a:p>
        </p:txBody>
      </p:sp>
    </p:spTree>
    <p:extLst>
      <p:ext uri="{BB962C8B-B14F-4D97-AF65-F5344CB8AC3E}">
        <p14:creationId xmlns:p14="http://schemas.microsoft.com/office/powerpoint/2010/main" val="198189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208" y="638955"/>
            <a:ext cx="5092906" cy="1574808"/>
          </a:xfrm>
        </p:spPr>
        <p:txBody>
          <a:bodyPr/>
          <a:lstStyle/>
          <a:p>
            <a:r>
              <a:rPr lang="en-IN" dirty="0">
                <a:solidFill>
                  <a:schemeClr val="tx1"/>
                </a:solidFill>
              </a:rPr>
              <a:t>Bar Graph</a:t>
            </a:r>
          </a:p>
        </p:txBody>
      </p:sp>
      <p:sp>
        <p:nvSpPr>
          <p:cNvPr id="4" name="Text Placeholder 3"/>
          <p:cNvSpPr>
            <a:spLocks noGrp="1"/>
          </p:cNvSpPr>
          <p:nvPr>
            <p:ph type="body" sz="half" idx="2"/>
          </p:nvPr>
        </p:nvSpPr>
        <p:spPr>
          <a:xfrm>
            <a:off x="368282" y="2437071"/>
            <a:ext cx="5092906" cy="4024291"/>
          </a:xfrm>
        </p:spPr>
        <p:txBody>
          <a:bodyPr>
            <a:normAutofit/>
          </a:bodyPr>
          <a:lstStyle/>
          <a:p>
            <a:pPr marL="285750" indent="-285750">
              <a:buFont typeface="Arial" panose="020B0604020202020204" pitchFamily="34" charset="0"/>
              <a:buChar char="•"/>
            </a:pPr>
            <a:r>
              <a:rPr lang="en-GB" sz="1800" dirty="0">
                <a:solidFill>
                  <a:schemeClr val="tx1"/>
                </a:solidFill>
              </a:rPr>
              <a:t>These graph will help people finding job openings in different locations. Based on job opening places, counties are divided into categories. </a:t>
            </a:r>
            <a:endParaRPr lang="en-IN" sz="1800" dirty="0">
              <a:solidFill>
                <a:schemeClr val="tx1"/>
              </a:solidFill>
            </a:endParaRPr>
          </a:p>
          <a:p>
            <a:pPr marL="285750" indent="-285750">
              <a:buFont typeface="Arial" panose="020B0604020202020204" pitchFamily="34" charset="0"/>
              <a:buChar char="•"/>
            </a:pPr>
            <a:r>
              <a:rPr lang="en-GB" sz="1800" dirty="0">
                <a:solidFill>
                  <a:schemeClr val="tx1"/>
                </a:solidFill>
              </a:rPr>
              <a:t>A cold category where job openings are between 0.28 to 2.9 million</a:t>
            </a:r>
          </a:p>
          <a:p>
            <a:pPr marL="285750" indent="-285750">
              <a:buFont typeface="Arial" panose="020B0604020202020204" pitchFamily="34" charset="0"/>
              <a:buChar char="•"/>
            </a:pPr>
            <a:r>
              <a:rPr lang="en-GB" sz="1800" dirty="0">
                <a:solidFill>
                  <a:schemeClr val="tx1"/>
                </a:solidFill>
              </a:rPr>
              <a:t>A warm type where job openings are between 5 million to 7 million</a:t>
            </a:r>
          </a:p>
          <a:p>
            <a:pPr marL="285750" indent="-285750">
              <a:buFont typeface="Arial" panose="020B0604020202020204" pitchFamily="34" charset="0"/>
              <a:buChar char="•"/>
            </a:pPr>
            <a:r>
              <a:rPr lang="en-GB" sz="1800" dirty="0">
                <a:solidFill>
                  <a:schemeClr val="tx1"/>
                </a:solidFill>
              </a:rPr>
              <a:t>A hot variety where job opening is above 10 million. Which include </a:t>
            </a:r>
            <a:r>
              <a:rPr lang="en-GB" sz="1800" dirty="0" err="1">
                <a:solidFill>
                  <a:schemeClr val="tx1"/>
                </a:solidFill>
              </a:rPr>
              <a:t>Bernadino</a:t>
            </a:r>
            <a:r>
              <a:rPr lang="en-GB" sz="1800" dirty="0">
                <a:solidFill>
                  <a:schemeClr val="tx1"/>
                </a:solidFill>
              </a:rPr>
              <a:t> and Los Angeles</a:t>
            </a:r>
            <a:endParaRPr lang="en-IN" sz="1800" dirty="0">
              <a:solidFill>
                <a:schemeClr val="tx1"/>
              </a:solidFill>
            </a:endParaRPr>
          </a:p>
          <a:p>
            <a:endParaRPr lang="en-IN" sz="1800" dirty="0"/>
          </a:p>
        </p:txBody>
      </p:sp>
      <p:pic>
        <p:nvPicPr>
          <p:cNvPr id="1028" name="Picture 4" descr="image">
            <a:extLst>
              <a:ext uri="{FF2B5EF4-FFF2-40B4-BE49-F238E27FC236}">
                <a16:creationId xmlns:a16="http://schemas.microsoft.com/office/drawing/2014/main" id="{A21EBBE4-2481-D956-FAEA-C9C91A61E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2908" y="862263"/>
            <a:ext cx="6432884" cy="5133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48968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98</TotalTime>
  <Words>955</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-apple-system</vt:lpstr>
      <vt:lpstr>Arial</vt:lpstr>
      <vt:lpstr>Corbel</vt:lpstr>
      <vt:lpstr>Basis</vt:lpstr>
      <vt:lpstr>Python project </vt:lpstr>
      <vt:lpstr>Long-term Occupational Projection</vt:lpstr>
      <vt:lpstr>Introduction</vt:lpstr>
      <vt:lpstr>Heat map</vt:lpstr>
      <vt:lpstr>Pie chart </vt:lpstr>
      <vt:lpstr>Box plot</vt:lpstr>
      <vt:lpstr>Line Graph</vt:lpstr>
      <vt:lpstr>Scatter Plot</vt:lpstr>
      <vt:lpstr>Bar Graph</vt:lpstr>
      <vt:lpstr>Stacked plot</vt:lpstr>
      <vt:lpstr>Conclusion </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dc:title>
  <dc:creator>sumer</dc:creator>
  <cp:lastModifiedBy>Rao Pranesha, Raghothama</cp:lastModifiedBy>
  <cp:revision>10</cp:revision>
  <dcterms:created xsi:type="dcterms:W3CDTF">2022-12-06T21:09:21Z</dcterms:created>
  <dcterms:modified xsi:type="dcterms:W3CDTF">2022-12-14T22:56:21Z</dcterms:modified>
</cp:coreProperties>
</file>