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3" r:id="rId8"/>
    <p:sldId id="303" r:id="rId9"/>
    <p:sldId id="304" r:id="rId10"/>
    <p:sldId id="262" r:id="rId11"/>
    <p:sldId id="265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6" r:id="rId20"/>
    <p:sldId id="275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90" r:id="rId34"/>
    <p:sldId id="289" r:id="rId35"/>
    <p:sldId id="291" r:id="rId36"/>
    <p:sldId id="292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398F5-EF87-4E54-AD76-F84BFF8E575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684AF-13A4-4D64-8A7A-E10F6240A344}">
      <dgm:prSet phldrT="[Text]"/>
      <dgm:spPr/>
      <dgm:t>
        <a:bodyPr/>
        <a:lstStyle/>
        <a:p>
          <a:r>
            <a:rPr lang="en-US"/>
            <a:t>Data captured by the camera</a:t>
          </a:r>
        </a:p>
      </dgm:t>
    </dgm:pt>
    <dgm:pt modelId="{81613799-B9A7-4573-89CB-2E49CBE7A77F}" type="parTrans" cxnId="{06E75EFF-257A-45EF-93EB-C520BCC3C1EC}">
      <dgm:prSet/>
      <dgm:spPr/>
      <dgm:t>
        <a:bodyPr/>
        <a:lstStyle/>
        <a:p>
          <a:endParaRPr lang="en-US"/>
        </a:p>
      </dgm:t>
    </dgm:pt>
    <dgm:pt modelId="{5BE904ED-4809-4AD6-AC61-6F74E10A44A6}" type="sibTrans" cxnId="{06E75EFF-257A-45EF-93EB-C520BCC3C1EC}">
      <dgm:prSet/>
      <dgm:spPr/>
      <dgm:t>
        <a:bodyPr/>
        <a:lstStyle/>
        <a:p>
          <a:endParaRPr lang="en-US"/>
        </a:p>
      </dgm:t>
    </dgm:pt>
    <dgm:pt modelId="{609E1915-D1CB-4622-B838-78FD4F2B5842}">
      <dgm:prSet phldrT="[Text]"/>
      <dgm:spPr/>
      <dgm:t>
        <a:bodyPr/>
        <a:lstStyle/>
        <a:p>
          <a:r>
            <a:rPr lang="en-US"/>
            <a:t>Image enhancement</a:t>
          </a:r>
        </a:p>
      </dgm:t>
    </dgm:pt>
    <dgm:pt modelId="{BF5A048B-E22C-476E-9671-F9A7DF8B1640}" type="parTrans" cxnId="{DCE99ABE-AB5B-43AD-9188-0A78FF7B7EA6}">
      <dgm:prSet/>
      <dgm:spPr/>
      <dgm:t>
        <a:bodyPr/>
        <a:lstStyle/>
        <a:p>
          <a:endParaRPr lang="en-US"/>
        </a:p>
      </dgm:t>
    </dgm:pt>
    <dgm:pt modelId="{A23AB649-FD16-41F6-90E0-8A0C36659248}" type="sibTrans" cxnId="{DCE99ABE-AB5B-43AD-9188-0A78FF7B7EA6}">
      <dgm:prSet/>
      <dgm:spPr/>
      <dgm:t>
        <a:bodyPr/>
        <a:lstStyle/>
        <a:p>
          <a:endParaRPr lang="en-US"/>
        </a:p>
      </dgm:t>
    </dgm:pt>
    <dgm:pt modelId="{99CAAF90-04ED-40DE-9347-B04EAE0CB02E}">
      <dgm:prSet phldrT="[Text]"/>
      <dgm:spPr/>
      <dgm:t>
        <a:bodyPr/>
        <a:lstStyle/>
        <a:p>
          <a:r>
            <a:rPr lang="en-US"/>
            <a:t>Feature extraction</a:t>
          </a:r>
        </a:p>
      </dgm:t>
    </dgm:pt>
    <dgm:pt modelId="{111995EB-B43A-4780-BF38-E1BBD97A3F51}" type="parTrans" cxnId="{37E2D246-59E3-41EE-9475-619765187C44}">
      <dgm:prSet/>
      <dgm:spPr/>
      <dgm:t>
        <a:bodyPr/>
        <a:lstStyle/>
        <a:p>
          <a:endParaRPr lang="en-US"/>
        </a:p>
      </dgm:t>
    </dgm:pt>
    <dgm:pt modelId="{49BB3BBC-0834-4B32-A3C0-3393C867FD5D}" type="sibTrans" cxnId="{37E2D246-59E3-41EE-9475-619765187C44}">
      <dgm:prSet/>
      <dgm:spPr/>
      <dgm:t>
        <a:bodyPr/>
        <a:lstStyle/>
        <a:p>
          <a:endParaRPr lang="en-US"/>
        </a:p>
      </dgm:t>
    </dgm:pt>
    <dgm:pt modelId="{7569D3A9-BB16-403D-AF50-77120E1F8991}">
      <dgm:prSet phldrT="[Text]"/>
      <dgm:spPr/>
      <dgm:t>
        <a:bodyPr/>
        <a:lstStyle/>
        <a:p>
          <a:r>
            <a:rPr lang="en-US"/>
            <a:t>Descriptors</a:t>
          </a:r>
        </a:p>
      </dgm:t>
    </dgm:pt>
    <dgm:pt modelId="{FA67E1A8-57D9-4DC6-8C2E-B8F0E7B7F701}" type="parTrans" cxnId="{58D3B017-5B49-4C49-AEB0-88B3BA993BA6}">
      <dgm:prSet/>
      <dgm:spPr/>
      <dgm:t>
        <a:bodyPr/>
        <a:lstStyle/>
        <a:p>
          <a:endParaRPr lang="en-US"/>
        </a:p>
      </dgm:t>
    </dgm:pt>
    <dgm:pt modelId="{7E455728-AB04-4582-98CC-472C7721D529}" type="sibTrans" cxnId="{58D3B017-5B49-4C49-AEB0-88B3BA993BA6}">
      <dgm:prSet/>
      <dgm:spPr/>
      <dgm:t>
        <a:bodyPr/>
        <a:lstStyle/>
        <a:p>
          <a:endParaRPr lang="en-US"/>
        </a:p>
      </dgm:t>
    </dgm:pt>
    <dgm:pt modelId="{514567C9-4B68-4886-BD22-70D582D02B24}">
      <dgm:prSet phldrT="[Text]"/>
      <dgm:spPr/>
      <dgm:t>
        <a:bodyPr/>
        <a:lstStyle/>
        <a:p>
          <a:r>
            <a:rPr lang="en-US"/>
            <a:t>Salt</a:t>
          </a:r>
        </a:p>
      </dgm:t>
    </dgm:pt>
    <dgm:pt modelId="{2943F074-6DCA-419C-A98E-91C90366FF96}" type="parTrans" cxnId="{4B77358A-6EFF-4654-902A-17F284B48620}">
      <dgm:prSet/>
      <dgm:spPr/>
      <dgm:t>
        <a:bodyPr/>
        <a:lstStyle/>
        <a:p>
          <a:endParaRPr lang="en-US"/>
        </a:p>
      </dgm:t>
    </dgm:pt>
    <dgm:pt modelId="{40FC0DB8-3853-4918-B0A9-F290689B50D8}" type="sibTrans" cxnId="{4B77358A-6EFF-4654-902A-17F284B48620}">
      <dgm:prSet/>
      <dgm:spPr/>
      <dgm:t>
        <a:bodyPr/>
        <a:lstStyle/>
        <a:p>
          <a:endParaRPr lang="en-US"/>
        </a:p>
      </dgm:t>
    </dgm:pt>
    <dgm:pt modelId="{22ACE789-547A-47BB-BBB1-41AB75643FEE}">
      <dgm:prSet/>
      <dgm:spPr/>
      <dgm:t>
        <a:bodyPr/>
        <a:lstStyle/>
        <a:p>
          <a:r>
            <a:rPr lang="en-US"/>
            <a:t>To DataBase</a:t>
          </a:r>
        </a:p>
      </dgm:t>
    </dgm:pt>
    <dgm:pt modelId="{DD827F6C-B76B-4C6F-975E-EFACE01E1054}" type="parTrans" cxnId="{3AE4680B-A7DA-4A77-BD72-554597E7AC92}">
      <dgm:prSet/>
      <dgm:spPr/>
      <dgm:t>
        <a:bodyPr/>
        <a:lstStyle/>
        <a:p>
          <a:endParaRPr lang="en-US"/>
        </a:p>
      </dgm:t>
    </dgm:pt>
    <dgm:pt modelId="{2E95D6C4-7937-4873-A652-726EC192EA13}" type="sibTrans" cxnId="{3AE4680B-A7DA-4A77-BD72-554597E7AC92}">
      <dgm:prSet/>
      <dgm:spPr/>
      <dgm:t>
        <a:bodyPr/>
        <a:lstStyle/>
        <a:p>
          <a:endParaRPr lang="en-US"/>
        </a:p>
      </dgm:t>
    </dgm:pt>
    <dgm:pt modelId="{8578C0F7-9B9B-4721-8144-B1EB327F2A17}" type="pres">
      <dgm:prSet presAssocID="{1FB398F5-EF87-4E54-AD76-F84BFF8E57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86ABAC-02ED-4604-9914-6352C606EE99}" type="pres">
      <dgm:prSet presAssocID="{E2E684AF-13A4-4D64-8A7A-E10F6240A3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B0B08-DDF4-4152-B5C2-88AEEAB49E06}" type="pres">
      <dgm:prSet presAssocID="{5BE904ED-4809-4AD6-AC61-6F74E10A44A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67D682A-A1A5-47F0-9C62-F9F36B5FB512}" type="pres">
      <dgm:prSet presAssocID="{5BE904ED-4809-4AD6-AC61-6F74E10A44A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4FC301C-F26F-4391-828E-5708394357C6}" type="pres">
      <dgm:prSet presAssocID="{609E1915-D1CB-4622-B838-78FD4F2B584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22EFD-5763-4988-8B3D-0DE022043F8A}" type="pres">
      <dgm:prSet presAssocID="{A23AB649-FD16-41F6-90E0-8A0C3665924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9875BC4-4C6B-4313-A822-DD72C129A4D3}" type="pres">
      <dgm:prSet presAssocID="{A23AB649-FD16-41F6-90E0-8A0C3665924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74FB59B-7870-4A31-A34E-3FA29F21583D}" type="pres">
      <dgm:prSet presAssocID="{99CAAF90-04ED-40DE-9347-B04EAE0CB02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804BD-A96E-465A-86B9-293E2126E687}" type="pres">
      <dgm:prSet presAssocID="{49BB3BBC-0834-4B32-A3C0-3393C867FD5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1DCAEE0-5C9A-4BDB-8FB3-F29163E2663D}" type="pres">
      <dgm:prSet presAssocID="{49BB3BBC-0834-4B32-A3C0-3393C867FD5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FA65BE4-3ADD-4FD7-A457-A56D4BD79714}" type="pres">
      <dgm:prSet presAssocID="{7569D3A9-BB16-403D-AF50-77120E1F899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B8DDC-0F5E-43C1-97EA-98344BAF1E4C}" type="pres">
      <dgm:prSet presAssocID="{7E455728-AB04-4582-98CC-472C7721D52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8195F32-4B05-4FDF-814B-207F53E84DBE}" type="pres">
      <dgm:prSet presAssocID="{7E455728-AB04-4582-98CC-472C7721D52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8A661D2-E534-479A-A31E-06D0DDA82BAF}" type="pres">
      <dgm:prSet presAssocID="{514567C9-4B68-4886-BD22-70D582D02B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D07F0-F333-4EA4-A06A-1CE50FA2BF74}" type="pres">
      <dgm:prSet presAssocID="{40FC0DB8-3853-4918-B0A9-F290689B50D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5A6B00E-D1F1-4E7B-87F6-FE12F3CD5BA7}" type="pres">
      <dgm:prSet presAssocID="{40FC0DB8-3853-4918-B0A9-F290689B50D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0D6D95BC-4D3A-4089-8FF2-AC765CAE70F1}" type="pres">
      <dgm:prSet presAssocID="{22ACE789-547A-47BB-BBB1-41AB75643FE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99ABE-AB5B-43AD-9188-0A78FF7B7EA6}" srcId="{1FB398F5-EF87-4E54-AD76-F84BFF8E5756}" destId="{609E1915-D1CB-4622-B838-78FD4F2B5842}" srcOrd="1" destOrd="0" parTransId="{BF5A048B-E22C-476E-9671-F9A7DF8B1640}" sibTransId="{A23AB649-FD16-41F6-90E0-8A0C36659248}"/>
    <dgm:cxn modelId="{3C9D71A7-0DAA-4884-B331-6EB094EC29EA}" type="presOf" srcId="{40FC0DB8-3853-4918-B0A9-F290689B50D8}" destId="{95A6B00E-D1F1-4E7B-87F6-FE12F3CD5BA7}" srcOrd="1" destOrd="0" presId="urn:microsoft.com/office/officeart/2005/8/layout/process5"/>
    <dgm:cxn modelId="{4454399A-F978-4CF4-8AC3-52AEDFB62184}" type="presOf" srcId="{E2E684AF-13A4-4D64-8A7A-E10F6240A344}" destId="{C186ABAC-02ED-4604-9914-6352C606EE99}" srcOrd="0" destOrd="0" presId="urn:microsoft.com/office/officeart/2005/8/layout/process5"/>
    <dgm:cxn modelId="{EF3BF596-CB85-4047-BE54-FAB5ED5E5C46}" type="presOf" srcId="{A23AB649-FD16-41F6-90E0-8A0C36659248}" destId="{B1922EFD-5763-4988-8B3D-0DE022043F8A}" srcOrd="0" destOrd="0" presId="urn:microsoft.com/office/officeart/2005/8/layout/process5"/>
    <dgm:cxn modelId="{6E95FFF2-19E3-44A2-8A66-DD9A3F996A62}" type="presOf" srcId="{22ACE789-547A-47BB-BBB1-41AB75643FEE}" destId="{0D6D95BC-4D3A-4089-8FF2-AC765CAE70F1}" srcOrd="0" destOrd="0" presId="urn:microsoft.com/office/officeart/2005/8/layout/process5"/>
    <dgm:cxn modelId="{EB0B3C73-A4DF-49F9-ACB2-EED0B44244FB}" type="presOf" srcId="{7569D3A9-BB16-403D-AF50-77120E1F8991}" destId="{FFA65BE4-3ADD-4FD7-A457-A56D4BD79714}" srcOrd="0" destOrd="0" presId="urn:microsoft.com/office/officeart/2005/8/layout/process5"/>
    <dgm:cxn modelId="{C6E0EE66-F4F6-448E-8CA7-40A3740143F0}" type="presOf" srcId="{99CAAF90-04ED-40DE-9347-B04EAE0CB02E}" destId="{274FB59B-7870-4A31-A34E-3FA29F21583D}" srcOrd="0" destOrd="0" presId="urn:microsoft.com/office/officeart/2005/8/layout/process5"/>
    <dgm:cxn modelId="{E6538ED8-5FF4-4716-A72F-7309015D1964}" type="presOf" srcId="{7E455728-AB04-4582-98CC-472C7721D529}" destId="{C8195F32-4B05-4FDF-814B-207F53E84DBE}" srcOrd="1" destOrd="0" presId="urn:microsoft.com/office/officeart/2005/8/layout/process5"/>
    <dgm:cxn modelId="{73D2E1C9-810F-4963-8BAB-27763AD4E6E0}" type="presOf" srcId="{40FC0DB8-3853-4918-B0A9-F290689B50D8}" destId="{54AD07F0-F333-4EA4-A06A-1CE50FA2BF74}" srcOrd="0" destOrd="0" presId="urn:microsoft.com/office/officeart/2005/8/layout/process5"/>
    <dgm:cxn modelId="{6E20B15A-AB07-48CF-BE90-83566D024E6F}" type="presOf" srcId="{609E1915-D1CB-4622-B838-78FD4F2B5842}" destId="{D4FC301C-F26F-4391-828E-5708394357C6}" srcOrd="0" destOrd="0" presId="urn:microsoft.com/office/officeart/2005/8/layout/process5"/>
    <dgm:cxn modelId="{CD6C1EA7-7A38-470C-9D60-4CD7F76A04D1}" type="presOf" srcId="{514567C9-4B68-4886-BD22-70D582D02B24}" destId="{98A661D2-E534-479A-A31E-06D0DDA82BAF}" srcOrd="0" destOrd="0" presId="urn:microsoft.com/office/officeart/2005/8/layout/process5"/>
    <dgm:cxn modelId="{83DDA8DB-64AA-4269-AF77-380CBBEC38F4}" type="presOf" srcId="{49BB3BBC-0834-4B32-A3C0-3393C867FD5D}" destId="{34B804BD-A96E-465A-86B9-293E2126E687}" srcOrd="0" destOrd="0" presId="urn:microsoft.com/office/officeart/2005/8/layout/process5"/>
    <dgm:cxn modelId="{B610534C-0606-4446-82A3-4EF3E080A126}" type="presOf" srcId="{5BE904ED-4809-4AD6-AC61-6F74E10A44A6}" destId="{A67D682A-A1A5-47F0-9C62-F9F36B5FB512}" srcOrd="1" destOrd="0" presId="urn:microsoft.com/office/officeart/2005/8/layout/process5"/>
    <dgm:cxn modelId="{A43D37AA-94C1-40E1-BA3E-2D3849824875}" type="presOf" srcId="{49BB3BBC-0834-4B32-A3C0-3393C867FD5D}" destId="{61DCAEE0-5C9A-4BDB-8FB3-F29163E2663D}" srcOrd="1" destOrd="0" presId="urn:microsoft.com/office/officeart/2005/8/layout/process5"/>
    <dgm:cxn modelId="{6A41FB52-7AEB-4D1E-B9F2-6296F6D90B97}" type="presOf" srcId="{7E455728-AB04-4582-98CC-472C7721D529}" destId="{AE3B8DDC-0F5E-43C1-97EA-98344BAF1E4C}" srcOrd="0" destOrd="0" presId="urn:microsoft.com/office/officeart/2005/8/layout/process5"/>
    <dgm:cxn modelId="{58D3B017-5B49-4C49-AEB0-88B3BA993BA6}" srcId="{1FB398F5-EF87-4E54-AD76-F84BFF8E5756}" destId="{7569D3A9-BB16-403D-AF50-77120E1F8991}" srcOrd="3" destOrd="0" parTransId="{FA67E1A8-57D9-4DC6-8C2E-B8F0E7B7F701}" sibTransId="{7E455728-AB04-4582-98CC-472C7721D529}"/>
    <dgm:cxn modelId="{37E2D246-59E3-41EE-9475-619765187C44}" srcId="{1FB398F5-EF87-4E54-AD76-F84BFF8E5756}" destId="{99CAAF90-04ED-40DE-9347-B04EAE0CB02E}" srcOrd="2" destOrd="0" parTransId="{111995EB-B43A-4780-BF38-E1BBD97A3F51}" sibTransId="{49BB3BBC-0834-4B32-A3C0-3393C867FD5D}"/>
    <dgm:cxn modelId="{3651295E-F70E-4EA0-83F8-96F8223448CE}" type="presOf" srcId="{A23AB649-FD16-41F6-90E0-8A0C36659248}" destId="{39875BC4-4C6B-4313-A822-DD72C129A4D3}" srcOrd="1" destOrd="0" presId="urn:microsoft.com/office/officeart/2005/8/layout/process5"/>
    <dgm:cxn modelId="{3AE4680B-A7DA-4A77-BD72-554597E7AC92}" srcId="{1FB398F5-EF87-4E54-AD76-F84BFF8E5756}" destId="{22ACE789-547A-47BB-BBB1-41AB75643FEE}" srcOrd="5" destOrd="0" parTransId="{DD827F6C-B76B-4C6F-975E-EFACE01E1054}" sibTransId="{2E95D6C4-7937-4873-A652-726EC192EA13}"/>
    <dgm:cxn modelId="{4B77358A-6EFF-4654-902A-17F284B48620}" srcId="{1FB398F5-EF87-4E54-AD76-F84BFF8E5756}" destId="{514567C9-4B68-4886-BD22-70D582D02B24}" srcOrd="4" destOrd="0" parTransId="{2943F074-6DCA-419C-A98E-91C90366FF96}" sibTransId="{40FC0DB8-3853-4918-B0A9-F290689B50D8}"/>
    <dgm:cxn modelId="{4D56EB06-6FED-4C4C-BB93-3487A660CFCC}" type="presOf" srcId="{5BE904ED-4809-4AD6-AC61-6F74E10A44A6}" destId="{E06B0B08-DDF4-4152-B5C2-88AEEAB49E06}" srcOrd="0" destOrd="0" presId="urn:microsoft.com/office/officeart/2005/8/layout/process5"/>
    <dgm:cxn modelId="{8B55F50A-D013-4ED0-AD84-FFD183594890}" type="presOf" srcId="{1FB398F5-EF87-4E54-AD76-F84BFF8E5756}" destId="{8578C0F7-9B9B-4721-8144-B1EB327F2A17}" srcOrd="0" destOrd="0" presId="urn:microsoft.com/office/officeart/2005/8/layout/process5"/>
    <dgm:cxn modelId="{06E75EFF-257A-45EF-93EB-C520BCC3C1EC}" srcId="{1FB398F5-EF87-4E54-AD76-F84BFF8E5756}" destId="{E2E684AF-13A4-4D64-8A7A-E10F6240A344}" srcOrd="0" destOrd="0" parTransId="{81613799-B9A7-4573-89CB-2E49CBE7A77F}" sibTransId="{5BE904ED-4809-4AD6-AC61-6F74E10A44A6}"/>
    <dgm:cxn modelId="{A366FB20-2B4D-4561-8E80-5A93842BFF3B}" type="presParOf" srcId="{8578C0F7-9B9B-4721-8144-B1EB327F2A17}" destId="{C186ABAC-02ED-4604-9914-6352C606EE99}" srcOrd="0" destOrd="0" presId="urn:microsoft.com/office/officeart/2005/8/layout/process5"/>
    <dgm:cxn modelId="{CBF44270-A96A-43C3-A675-AFB325DE3EA3}" type="presParOf" srcId="{8578C0F7-9B9B-4721-8144-B1EB327F2A17}" destId="{E06B0B08-DDF4-4152-B5C2-88AEEAB49E06}" srcOrd="1" destOrd="0" presId="urn:microsoft.com/office/officeart/2005/8/layout/process5"/>
    <dgm:cxn modelId="{B437329F-FE31-4681-996F-57D1545B2D0A}" type="presParOf" srcId="{E06B0B08-DDF4-4152-B5C2-88AEEAB49E06}" destId="{A67D682A-A1A5-47F0-9C62-F9F36B5FB512}" srcOrd="0" destOrd="0" presId="urn:microsoft.com/office/officeart/2005/8/layout/process5"/>
    <dgm:cxn modelId="{0A5A7BDB-2989-42D3-952C-4754809B6FE6}" type="presParOf" srcId="{8578C0F7-9B9B-4721-8144-B1EB327F2A17}" destId="{D4FC301C-F26F-4391-828E-5708394357C6}" srcOrd="2" destOrd="0" presId="urn:microsoft.com/office/officeart/2005/8/layout/process5"/>
    <dgm:cxn modelId="{5EAB9DAA-9E7E-4987-B7B6-3055A9CFDC77}" type="presParOf" srcId="{8578C0F7-9B9B-4721-8144-B1EB327F2A17}" destId="{B1922EFD-5763-4988-8B3D-0DE022043F8A}" srcOrd="3" destOrd="0" presId="urn:microsoft.com/office/officeart/2005/8/layout/process5"/>
    <dgm:cxn modelId="{800F300F-8B90-4DC0-98B1-84CF0AF6C35E}" type="presParOf" srcId="{B1922EFD-5763-4988-8B3D-0DE022043F8A}" destId="{39875BC4-4C6B-4313-A822-DD72C129A4D3}" srcOrd="0" destOrd="0" presId="urn:microsoft.com/office/officeart/2005/8/layout/process5"/>
    <dgm:cxn modelId="{2488C924-F0F3-430E-B33B-10E7B012C8DC}" type="presParOf" srcId="{8578C0F7-9B9B-4721-8144-B1EB327F2A17}" destId="{274FB59B-7870-4A31-A34E-3FA29F21583D}" srcOrd="4" destOrd="0" presId="urn:microsoft.com/office/officeart/2005/8/layout/process5"/>
    <dgm:cxn modelId="{C27AA9AC-E987-4843-BB75-1738A1E65D18}" type="presParOf" srcId="{8578C0F7-9B9B-4721-8144-B1EB327F2A17}" destId="{34B804BD-A96E-465A-86B9-293E2126E687}" srcOrd="5" destOrd="0" presId="urn:microsoft.com/office/officeart/2005/8/layout/process5"/>
    <dgm:cxn modelId="{2CB606A2-DAF1-4A8D-B334-34A6625D9717}" type="presParOf" srcId="{34B804BD-A96E-465A-86B9-293E2126E687}" destId="{61DCAEE0-5C9A-4BDB-8FB3-F29163E2663D}" srcOrd="0" destOrd="0" presId="urn:microsoft.com/office/officeart/2005/8/layout/process5"/>
    <dgm:cxn modelId="{C7728C47-B3D0-4AF2-BE10-25F50D0FCC9B}" type="presParOf" srcId="{8578C0F7-9B9B-4721-8144-B1EB327F2A17}" destId="{FFA65BE4-3ADD-4FD7-A457-A56D4BD79714}" srcOrd="6" destOrd="0" presId="urn:microsoft.com/office/officeart/2005/8/layout/process5"/>
    <dgm:cxn modelId="{9539E564-09E1-4875-B022-E5566BEC18E6}" type="presParOf" srcId="{8578C0F7-9B9B-4721-8144-B1EB327F2A17}" destId="{AE3B8DDC-0F5E-43C1-97EA-98344BAF1E4C}" srcOrd="7" destOrd="0" presId="urn:microsoft.com/office/officeart/2005/8/layout/process5"/>
    <dgm:cxn modelId="{3BD71076-C794-4056-8991-663C9C125050}" type="presParOf" srcId="{AE3B8DDC-0F5E-43C1-97EA-98344BAF1E4C}" destId="{C8195F32-4B05-4FDF-814B-207F53E84DBE}" srcOrd="0" destOrd="0" presId="urn:microsoft.com/office/officeart/2005/8/layout/process5"/>
    <dgm:cxn modelId="{768E80DF-1CDB-4805-8875-9E98758FD818}" type="presParOf" srcId="{8578C0F7-9B9B-4721-8144-B1EB327F2A17}" destId="{98A661D2-E534-479A-A31E-06D0DDA82BAF}" srcOrd="8" destOrd="0" presId="urn:microsoft.com/office/officeart/2005/8/layout/process5"/>
    <dgm:cxn modelId="{8EAB53E2-C06B-4433-A67E-7B698D10C67A}" type="presParOf" srcId="{8578C0F7-9B9B-4721-8144-B1EB327F2A17}" destId="{54AD07F0-F333-4EA4-A06A-1CE50FA2BF74}" srcOrd="9" destOrd="0" presId="urn:microsoft.com/office/officeart/2005/8/layout/process5"/>
    <dgm:cxn modelId="{E49E6E78-A592-4AD5-8054-2BEA63D1E1B5}" type="presParOf" srcId="{54AD07F0-F333-4EA4-A06A-1CE50FA2BF74}" destId="{95A6B00E-D1F1-4E7B-87F6-FE12F3CD5BA7}" srcOrd="0" destOrd="0" presId="urn:microsoft.com/office/officeart/2005/8/layout/process5"/>
    <dgm:cxn modelId="{3F865DF4-AAF3-4D5D-827B-ECDD5A12AC04}" type="presParOf" srcId="{8578C0F7-9B9B-4721-8144-B1EB327F2A17}" destId="{0D6D95BC-4D3A-4089-8FF2-AC765CAE70F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6ABAC-02ED-4604-9914-6352C606EE99}">
      <dsp:nvSpPr>
        <dsp:cNvPr id="0" name=""/>
        <dsp:cNvSpPr/>
      </dsp:nvSpPr>
      <dsp:spPr>
        <a:xfrm>
          <a:off x="4822" y="447198"/>
          <a:ext cx="1441251" cy="86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Data captured by the camera</a:t>
          </a:r>
        </a:p>
      </dsp:txBody>
      <dsp:txXfrm>
        <a:off x="30150" y="472526"/>
        <a:ext cx="1390595" cy="814094"/>
      </dsp:txXfrm>
    </dsp:sp>
    <dsp:sp modelId="{E06B0B08-DDF4-4152-B5C2-88AEEAB49E06}">
      <dsp:nvSpPr>
        <dsp:cNvPr id="0" name=""/>
        <dsp:cNvSpPr/>
      </dsp:nvSpPr>
      <dsp:spPr>
        <a:xfrm>
          <a:off x="1572903" y="700859"/>
          <a:ext cx="305545" cy="357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2903" y="772345"/>
        <a:ext cx="213882" cy="214458"/>
      </dsp:txXfrm>
    </dsp:sp>
    <dsp:sp modelId="{D4FC301C-F26F-4391-828E-5708394357C6}">
      <dsp:nvSpPr>
        <dsp:cNvPr id="0" name=""/>
        <dsp:cNvSpPr/>
      </dsp:nvSpPr>
      <dsp:spPr>
        <a:xfrm>
          <a:off x="2022574" y="447198"/>
          <a:ext cx="1441251" cy="86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Image enhancement</a:t>
          </a:r>
        </a:p>
      </dsp:txBody>
      <dsp:txXfrm>
        <a:off x="2047902" y="472526"/>
        <a:ext cx="1390595" cy="814094"/>
      </dsp:txXfrm>
    </dsp:sp>
    <dsp:sp modelId="{B1922EFD-5763-4988-8B3D-0DE022043F8A}">
      <dsp:nvSpPr>
        <dsp:cNvPr id="0" name=""/>
        <dsp:cNvSpPr/>
      </dsp:nvSpPr>
      <dsp:spPr>
        <a:xfrm>
          <a:off x="3590655" y="700859"/>
          <a:ext cx="305545" cy="357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90655" y="772345"/>
        <a:ext cx="213882" cy="214458"/>
      </dsp:txXfrm>
    </dsp:sp>
    <dsp:sp modelId="{274FB59B-7870-4A31-A34E-3FA29F21583D}">
      <dsp:nvSpPr>
        <dsp:cNvPr id="0" name=""/>
        <dsp:cNvSpPr/>
      </dsp:nvSpPr>
      <dsp:spPr>
        <a:xfrm>
          <a:off x="4040326" y="447198"/>
          <a:ext cx="1441251" cy="86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Feature extraction</a:t>
          </a:r>
        </a:p>
      </dsp:txBody>
      <dsp:txXfrm>
        <a:off x="4065654" y="472526"/>
        <a:ext cx="1390595" cy="814094"/>
      </dsp:txXfrm>
    </dsp:sp>
    <dsp:sp modelId="{34B804BD-A96E-465A-86B9-293E2126E687}">
      <dsp:nvSpPr>
        <dsp:cNvPr id="0" name=""/>
        <dsp:cNvSpPr/>
      </dsp:nvSpPr>
      <dsp:spPr>
        <a:xfrm rot="5400000">
          <a:off x="4608179" y="1412837"/>
          <a:ext cx="305545" cy="357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653723" y="1438780"/>
        <a:ext cx="214458" cy="213882"/>
      </dsp:txXfrm>
    </dsp:sp>
    <dsp:sp modelId="{FFA65BE4-3ADD-4FD7-A457-A56D4BD79714}">
      <dsp:nvSpPr>
        <dsp:cNvPr id="0" name=""/>
        <dsp:cNvSpPr/>
      </dsp:nvSpPr>
      <dsp:spPr>
        <a:xfrm>
          <a:off x="4040326" y="1888450"/>
          <a:ext cx="1441251" cy="86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Descriptors</a:t>
          </a:r>
        </a:p>
      </dsp:txBody>
      <dsp:txXfrm>
        <a:off x="4065654" y="1913778"/>
        <a:ext cx="1390595" cy="814094"/>
      </dsp:txXfrm>
    </dsp:sp>
    <dsp:sp modelId="{AE3B8DDC-0F5E-43C1-97EA-98344BAF1E4C}">
      <dsp:nvSpPr>
        <dsp:cNvPr id="0" name=""/>
        <dsp:cNvSpPr/>
      </dsp:nvSpPr>
      <dsp:spPr>
        <a:xfrm rot="10800000">
          <a:off x="3607950" y="2142110"/>
          <a:ext cx="305545" cy="357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699613" y="2213596"/>
        <a:ext cx="213882" cy="214458"/>
      </dsp:txXfrm>
    </dsp:sp>
    <dsp:sp modelId="{98A661D2-E534-479A-A31E-06D0DDA82BAF}">
      <dsp:nvSpPr>
        <dsp:cNvPr id="0" name=""/>
        <dsp:cNvSpPr/>
      </dsp:nvSpPr>
      <dsp:spPr>
        <a:xfrm>
          <a:off x="2022574" y="1888450"/>
          <a:ext cx="1441251" cy="86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Salt</a:t>
          </a:r>
        </a:p>
      </dsp:txBody>
      <dsp:txXfrm>
        <a:off x="2047902" y="1913778"/>
        <a:ext cx="1390595" cy="814094"/>
      </dsp:txXfrm>
    </dsp:sp>
    <dsp:sp modelId="{54AD07F0-F333-4EA4-A06A-1CE50FA2BF74}">
      <dsp:nvSpPr>
        <dsp:cNvPr id="0" name=""/>
        <dsp:cNvSpPr/>
      </dsp:nvSpPr>
      <dsp:spPr>
        <a:xfrm rot="10800000">
          <a:off x="1590198" y="2142110"/>
          <a:ext cx="305545" cy="357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681861" y="2213596"/>
        <a:ext cx="213882" cy="214458"/>
      </dsp:txXfrm>
    </dsp:sp>
    <dsp:sp modelId="{0D6D95BC-4D3A-4089-8FF2-AC765CAE70F1}">
      <dsp:nvSpPr>
        <dsp:cNvPr id="0" name=""/>
        <dsp:cNvSpPr/>
      </dsp:nvSpPr>
      <dsp:spPr>
        <a:xfrm>
          <a:off x="4822" y="1888450"/>
          <a:ext cx="1441251" cy="86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To DataBase</a:t>
          </a:r>
        </a:p>
      </dsp:txBody>
      <dsp:txXfrm>
        <a:off x="30150" y="1913778"/>
        <a:ext cx="1390595" cy="81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46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6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20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5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8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1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5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80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983C-4D06-4AEF-B94A-EEFDD100AFBD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B1B486-8E48-4115-83E6-691C2FA3E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09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7785"/>
            <a:ext cx="9144000" cy="1783079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PALM VEIN PATTERN AUTHENTICATION SYSTEM</a:t>
            </a:r>
            <a:endParaRPr lang="en-IN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5456"/>
            <a:ext cx="9144000" cy="35204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i="1" dirty="0" smtClean="0"/>
              <a:t>Abhishek Bhowal - 12-1-5-009</a:t>
            </a:r>
          </a:p>
          <a:p>
            <a:pPr algn="r"/>
            <a:r>
              <a:rPr lang="en-IN" i="1" dirty="0" err="1" smtClean="0"/>
              <a:t>Shruti</a:t>
            </a:r>
            <a:r>
              <a:rPr lang="en-IN" i="1" dirty="0" smtClean="0"/>
              <a:t> </a:t>
            </a:r>
            <a:r>
              <a:rPr lang="en-IN" i="1" dirty="0" err="1" smtClean="0"/>
              <a:t>Datta</a:t>
            </a:r>
            <a:r>
              <a:rPr lang="en-IN" i="1" dirty="0" smtClean="0"/>
              <a:t> Gupta - 13-1-5-004</a:t>
            </a:r>
          </a:p>
          <a:p>
            <a:pPr algn="r"/>
            <a:r>
              <a:rPr lang="en-IN" i="1" dirty="0" err="1" smtClean="0"/>
              <a:t>Utkarsh</a:t>
            </a:r>
            <a:r>
              <a:rPr lang="en-IN" i="1" dirty="0" smtClean="0"/>
              <a:t> Jain - 13-1-5-040</a:t>
            </a:r>
          </a:p>
          <a:p>
            <a:pPr algn="r"/>
            <a:r>
              <a:rPr lang="en-IN" i="1" dirty="0" smtClean="0"/>
              <a:t>Abu Saleh </a:t>
            </a:r>
            <a:r>
              <a:rPr lang="en-IN" i="1" dirty="0" err="1" smtClean="0"/>
              <a:t>Fahmid</a:t>
            </a:r>
            <a:r>
              <a:rPr lang="en-IN" i="1" dirty="0" smtClean="0"/>
              <a:t> Islam - 13-1-5-066</a:t>
            </a:r>
          </a:p>
          <a:p>
            <a:pPr algn="r"/>
            <a:r>
              <a:rPr lang="en-IN" i="1" dirty="0" err="1" smtClean="0"/>
              <a:t>Muralidhar</a:t>
            </a:r>
            <a:r>
              <a:rPr lang="en-IN" i="1" dirty="0" smtClean="0"/>
              <a:t> </a:t>
            </a:r>
            <a:r>
              <a:rPr lang="en-IN" i="1" dirty="0" err="1" smtClean="0"/>
              <a:t>Nagalla</a:t>
            </a:r>
            <a:r>
              <a:rPr lang="en-IN" i="1" dirty="0" smtClean="0"/>
              <a:t> - 13-1-5-071</a:t>
            </a:r>
          </a:p>
          <a:p>
            <a:pPr algn="r"/>
            <a:r>
              <a:rPr lang="en-IN" i="1" dirty="0" err="1" smtClean="0"/>
              <a:t>Anand</a:t>
            </a:r>
            <a:r>
              <a:rPr lang="en-IN" i="1" dirty="0" smtClean="0"/>
              <a:t> Kumar - 13-1-5-086</a:t>
            </a:r>
          </a:p>
          <a:p>
            <a:pPr algn="r"/>
            <a:endParaRPr lang="en-IN" dirty="0" smtClean="0"/>
          </a:p>
          <a:p>
            <a:pPr algn="r"/>
            <a:r>
              <a:rPr lang="en-IN" dirty="0" smtClean="0"/>
              <a:t>Under the esteemed guidance of </a:t>
            </a:r>
          </a:p>
          <a:p>
            <a:pPr algn="r"/>
            <a:r>
              <a:rPr lang="en-IN" b="1" dirty="0" err="1" smtClean="0"/>
              <a:t>Dr.</a:t>
            </a:r>
            <a:r>
              <a:rPr lang="en-IN" b="1" dirty="0" smtClean="0"/>
              <a:t> </a:t>
            </a:r>
            <a:r>
              <a:rPr lang="en-IN" b="1" dirty="0" err="1" smtClean="0"/>
              <a:t>Shyamapada</a:t>
            </a:r>
            <a:r>
              <a:rPr lang="en-IN" b="1" dirty="0" smtClean="0"/>
              <a:t> Mukherjee</a:t>
            </a:r>
          </a:p>
          <a:p>
            <a:pPr algn="r"/>
            <a:r>
              <a:rPr lang="en-IN" b="1" dirty="0" smtClean="0"/>
              <a:t>Dept. of Computer Science and Engineering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8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240962" cy="1320800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EXISTING BIOMETRIC TECHNOLOGIES AND COMPARISONS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5" y="1288590"/>
            <a:ext cx="3567877" cy="2203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9" y="3921024"/>
            <a:ext cx="3467573" cy="235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66" y="1491012"/>
            <a:ext cx="2688049" cy="4800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2817807"/>
            <a:ext cx="4219048" cy="2008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3714" y="3521723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Fingerprint scanner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188636" y="6306109"/>
            <a:ext cx="181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Voice recognition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558449" y="6338911"/>
            <a:ext cx="16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Retina scanner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44561" y="4915332"/>
            <a:ext cx="17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Face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3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PALM VEIN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609"/>
            <a:ext cx="8596668" cy="4605754"/>
          </a:xfrm>
        </p:spPr>
        <p:txBody>
          <a:bodyPr>
            <a:noAutofit/>
          </a:bodyPr>
          <a:lstStyle/>
          <a:p>
            <a:r>
              <a:rPr lang="en-IN" sz="2400" dirty="0" smtClean="0"/>
              <a:t>Deoxidized haemoglobin absorbs light at a wavelength of about 760 nm in the near-infrared region. 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When infrared ray image is captured, the deoxidized haemoglobin in the palm veins absorbs this light, and appears as a series of black lines.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r>
              <a:rPr lang="en-IN" sz="2400" dirty="0" smtClean="0"/>
              <a:t>Based on this feature, the region used for authentication is photographed with near-infrared light, and the vein pattern is extracted by image processing and registered.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517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47672"/>
            <a:ext cx="8596668" cy="2880360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/>
              <a:t>ALGORITHMS USED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89690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KEYPOINTS AND 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64"/>
            <a:ext cx="8596668" cy="519379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key-point </a:t>
            </a:r>
            <a:r>
              <a:rPr lang="en-IN" sz="2000" dirty="0"/>
              <a:t>is a point in the image which in general </a:t>
            </a:r>
            <a:r>
              <a:rPr lang="en-IN" sz="2000" dirty="0" smtClean="0"/>
              <a:t>has </a:t>
            </a:r>
            <a:r>
              <a:rPr lang="en-IN" sz="2000" dirty="0"/>
              <a:t>a clear, preferably mathematically </a:t>
            </a:r>
            <a:r>
              <a:rPr lang="en-IN" sz="2000" dirty="0" smtClean="0"/>
              <a:t>well-founded definition and a </a:t>
            </a:r>
            <a:r>
              <a:rPr lang="en-IN" sz="2000" dirty="0"/>
              <a:t>well-defined position in image </a:t>
            </a:r>
            <a:r>
              <a:rPr lang="en-IN" sz="2000" dirty="0" smtClean="0"/>
              <a:t>space.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/>
              <a:t>Feature extraction </a:t>
            </a:r>
            <a:r>
              <a:rPr lang="en-IN" sz="2000" dirty="0" smtClean="0"/>
              <a:t>is a </a:t>
            </a:r>
            <a:r>
              <a:rPr lang="en-IN" sz="2000" dirty="0"/>
              <a:t>type of dimensionality reduction that efficiently represents interesting parts of an image as a compact feature vector. 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/>
              <a:t>Image descriptors are used to compare key-points between two different images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approach is useful when image sizes are large and a reduced feature representation is required to quickly complete tasks such as image matching and retrieval. </a:t>
            </a: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089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48" y="590408"/>
            <a:ext cx="3848295" cy="4853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5024" y="5769864"/>
            <a:ext cx="888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Illustrative figure showing valuable points(key-points) in vein-extracted </a:t>
            </a:r>
            <a:r>
              <a:rPr lang="en-IN" dirty="0" smtClean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61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592"/>
          </a:xfrm>
        </p:spPr>
        <p:txBody>
          <a:bodyPr/>
          <a:lstStyle/>
          <a:p>
            <a:r>
              <a:rPr lang="en-IN" dirty="0"/>
              <a:t>ORB: Oriented FAST and </a:t>
            </a:r>
            <a:r>
              <a:rPr lang="en-IN" dirty="0" smtClean="0"/>
              <a:t>Rotated </a:t>
            </a:r>
            <a:r>
              <a:rPr lang="en-IN" dirty="0"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816"/>
            <a:ext cx="8596668" cy="4505171"/>
          </a:xfrm>
        </p:spPr>
        <p:txBody>
          <a:bodyPr/>
          <a:lstStyle/>
          <a:p>
            <a:r>
              <a:rPr lang="en-IN" dirty="0" smtClean="0"/>
              <a:t>Features from Accelerated Segment Test (FAST) is used for corner detection in images.</a:t>
            </a:r>
          </a:p>
          <a:p>
            <a:r>
              <a:rPr lang="en-IN" dirty="0" smtClean="0"/>
              <a:t>Consider </a:t>
            </a:r>
            <a:r>
              <a:rPr lang="en-IN" dirty="0"/>
              <a:t>a circle of 16 pixels around the pixel under testing. Pixel ρ is a corner if there exists a set of ’n’ contiguous pixels in the </a:t>
            </a:r>
            <a:r>
              <a:rPr lang="en-IN" dirty="0" smtClean="0"/>
              <a:t>circle which </a:t>
            </a:r>
            <a:r>
              <a:rPr lang="en-IN" dirty="0"/>
              <a:t>are all brighter than </a:t>
            </a:r>
            <a:r>
              <a:rPr lang="en-IN" dirty="0" err="1"/>
              <a:t>ß+γ</a:t>
            </a:r>
            <a:r>
              <a:rPr lang="en-IN" dirty="0"/>
              <a:t>, or all darker than ß-γ. </a:t>
            </a:r>
            <a:r>
              <a:rPr lang="en-IN" dirty="0" smtClean="0"/>
              <a:t>Where ß is the intensity of ρ, γ is n appropriate threshold.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4" y="3555677"/>
            <a:ext cx="2856110" cy="28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ORB: Oriented FAST and Rotated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472"/>
            <a:ext cx="8596668" cy="4550891"/>
          </a:xfrm>
        </p:spPr>
        <p:txBody>
          <a:bodyPr>
            <a:noAutofit/>
          </a:bodyPr>
          <a:lstStyle/>
          <a:p>
            <a:r>
              <a:rPr lang="en-IN" sz="2400" dirty="0"/>
              <a:t>ORB uses BRIEF(Binary Robust Independent Elementary Features) </a:t>
            </a:r>
            <a:r>
              <a:rPr lang="en-IN" sz="2400" dirty="0" smtClean="0"/>
              <a:t>descriptors.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dirty="0"/>
              <a:t>smoothened image patch </a:t>
            </a:r>
            <a:r>
              <a:rPr lang="en-IN" sz="2400" dirty="0" smtClean="0"/>
              <a:t>is taken and a </a:t>
            </a:r>
            <a:r>
              <a:rPr lang="en-IN" sz="2400" dirty="0"/>
              <a:t>set of n (</a:t>
            </a:r>
            <a:r>
              <a:rPr lang="en-IN" sz="2400" dirty="0" err="1"/>
              <a:t>x,y</a:t>
            </a:r>
            <a:r>
              <a:rPr lang="en-IN" sz="2400" dirty="0"/>
              <a:t>) location </a:t>
            </a:r>
            <a:r>
              <a:rPr lang="en-IN" sz="2400" dirty="0" smtClean="0"/>
              <a:t>pairs is selected </a:t>
            </a:r>
            <a:r>
              <a:rPr lang="en-IN" sz="2400" dirty="0"/>
              <a:t>in </a:t>
            </a:r>
            <a:r>
              <a:rPr lang="en-IN" sz="2400" dirty="0" smtClean="0"/>
              <a:t>a </a:t>
            </a:r>
            <a:r>
              <a:rPr lang="en-IN" sz="2400" dirty="0"/>
              <a:t>unique way. Then some pixel intensity comparisons are done on these location pairs.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 err="1"/>
              <a:t>eg</a:t>
            </a:r>
            <a:r>
              <a:rPr lang="en-IN" sz="2400" dirty="0"/>
              <a:t>, let first location pairs be p and q. If the intensity of p is less than that of q, then its result is 1, else it is 0. This is applied for all the n location pairs to get a n-dimensional bit-string. </a:t>
            </a:r>
          </a:p>
        </p:txBody>
      </p:sp>
    </p:spTree>
    <p:extLst>
      <p:ext uri="{BB962C8B-B14F-4D97-AF65-F5344CB8AC3E}">
        <p14:creationId xmlns:p14="http://schemas.microsoft.com/office/powerpoint/2010/main" val="302632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ORB: Oriented FAST and Rotated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Using </a:t>
            </a:r>
            <a:r>
              <a:rPr lang="en-IN" sz="2400" dirty="0" smtClean="0"/>
              <a:t>FAST and rotated BRIEF, </a:t>
            </a:r>
            <a:r>
              <a:rPr lang="en-IN" sz="2400" dirty="0"/>
              <a:t>ORB computes the intensity weighted centroid of the patch with located </a:t>
            </a:r>
            <a:r>
              <a:rPr lang="en-IN" sz="2400" dirty="0" smtClean="0"/>
              <a:t>corner (by FAST) </a:t>
            </a:r>
            <a:r>
              <a:rPr lang="en-IN" sz="2400" dirty="0"/>
              <a:t>at </a:t>
            </a:r>
            <a:r>
              <a:rPr lang="en-IN" sz="2400" dirty="0" err="1"/>
              <a:t>center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direction of the vector from this corner point to centroid gives the orientation.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To </a:t>
            </a:r>
            <a:r>
              <a:rPr lang="en-IN" sz="2400" dirty="0"/>
              <a:t>improve the rotation invariance, moments are </a:t>
            </a:r>
            <a:r>
              <a:rPr lang="en-IN" sz="2400" dirty="0" smtClean="0"/>
              <a:t>computed </a:t>
            </a:r>
            <a:r>
              <a:rPr lang="en-IN" sz="2400" dirty="0"/>
              <a:t>which should be in a circular region of radius r, where r is the size of the patch.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38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OTSU’s BINARIZATION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>
            <a:noAutofit/>
          </a:bodyPr>
          <a:lstStyle/>
          <a:p>
            <a:r>
              <a:rPr lang="en-IN" sz="2400" dirty="0"/>
              <a:t>I</a:t>
            </a:r>
            <a:r>
              <a:rPr lang="en-IN" sz="2400" dirty="0" smtClean="0"/>
              <a:t>t </a:t>
            </a:r>
            <a:r>
              <a:rPr lang="en-IN" sz="2400" dirty="0"/>
              <a:t>calculates a threshold value from image histogram for a bimodal </a:t>
            </a:r>
            <a:r>
              <a:rPr lang="en-IN" sz="2400" dirty="0" smtClean="0"/>
              <a:t>image.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The algorithm assumes that the image contains two classes of pixels following bi-modal </a:t>
            </a:r>
            <a:r>
              <a:rPr lang="en-IN" sz="2400" dirty="0" smtClean="0"/>
              <a:t>histogram: </a:t>
            </a:r>
            <a:r>
              <a:rPr lang="en-IN" sz="2400" i="1" dirty="0" smtClean="0"/>
              <a:t>foreground</a:t>
            </a:r>
            <a:r>
              <a:rPr lang="en-IN" sz="2400" dirty="0" smtClean="0"/>
              <a:t> </a:t>
            </a:r>
            <a:r>
              <a:rPr lang="en-IN" sz="2400" dirty="0"/>
              <a:t>pixels and </a:t>
            </a:r>
            <a:r>
              <a:rPr lang="en-IN" sz="2400" i="1" dirty="0"/>
              <a:t>background</a:t>
            </a:r>
            <a:r>
              <a:rPr lang="en-IN" sz="2400" dirty="0"/>
              <a:t> </a:t>
            </a:r>
            <a:r>
              <a:rPr lang="en-IN" sz="2400" dirty="0" smtClean="0"/>
              <a:t>pixels. </a:t>
            </a:r>
          </a:p>
          <a:p>
            <a:endParaRPr lang="en-IN" sz="2400" dirty="0"/>
          </a:p>
          <a:p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optimum threshold separating the two classes </a:t>
            </a:r>
            <a:r>
              <a:rPr lang="en-IN" sz="2400" dirty="0" smtClean="0"/>
              <a:t>is calculated so </a:t>
            </a:r>
            <a:r>
              <a:rPr lang="en-IN" sz="2400" dirty="0"/>
              <a:t>that their combined spread (intra-class variance) is minimal, or equivalently (because the sum of pairwise squared distances is constant), so that their inter-class variance is maximal. </a:t>
            </a:r>
          </a:p>
        </p:txBody>
      </p:sp>
    </p:spTree>
    <p:extLst>
      <p:ext uri="{BB962C8B-B14F-4D97-AF65-F5344CB8AC3E}">
        <p14:creationId xmlns:p14="http://schemas.microsoft.com/office/powerpoint/2010/main" val="260703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22" y="1044218"/>
            <a:ext cx="2781443" cy="349903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957011" y="2512194"/>
            <a:ext cx="471638" cy="37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95" y="1069619"/>
            <a:ext cx="2768742" cy="3473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22" y="5024388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Extracted vein image before </a:t>
            </a:r>
            <a:r>
              <a:rPr lang="en-IN" dirty="0" err="1" smtClean="0"/>
              <a:t>thresholding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66093" y="5024388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OTSU </a:t>
            </a:r>
            <a:r>
              <a:rPr lang="en-IN" dirty="0" err="1" smtClean="0"/>
              <a:t>thresholding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68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512"/>
            <a:ext cx="10515600" cy="436645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To design a vascular pattern based biometric system which performs two purposes of authentication: </a:t>
            </a:r>
            <a:r>
              <a:rPr lang="en-IN" sz="3200" i="1" dirty="0" smtClean="0"/>
              <a:t>verification</a:t>
            </a:r>
            <a:r>
              <a:rPr lang="en-IN" sz="3200" dirty="0" smtClean="0"/>
              <a:t> and </a:t>
            </a:r>
            <a:r>
              <a:rPr lang="en-IN" sz="3200" i="1" dirty="0" smtClean="0"/>
              <a:t>identiﬁcation</a:t>
            </a:r>
            <a:r>
              <a:rPr lang="en-IN" sz="3200" dirty="0" smtClean="0"/>
              <a:t>. 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Our project consists of an </a:t>
            </a:r>
            <a:r>
              <a:rPr lang="en-IN" sz="3200" i="1" dirty="0" smtClean="0"/>
              <a:t>easy to implement</a:t>
            </a:r>
            <a:r>
              <a:rPr lang="en-IN" sz="3200" dirty="0" smtClean="0"/>
              <a:t> device that takes a snapshot of the subject’s veins under a source of infrared radiation at a specific wavelength and uses this unique feature for recognition systems.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566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CLAHE </a:t>
            </a:r>
            <a:r>
              <a:rPr lang="en-IN" dirty="0" smtClean="0"/>
              <a:t>(Contrast Adaptive Limited Histogram Equalization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88689"/>
          </a:xfrm>
        </p:spPr>
        <p:txBody>
          <a:bodyPr>
            <a:normAutofit/>
          </a:bodyPr>
          <a:lstStyle/>
          <a:p>
            <a:r>
              <a:rPr lang="en-IN" dirty="0" smtClean="0"/>
              <a:t>The image </a:t>
            </a:r>
            <a:r>
              <a:rPr lang="en-IN" dirty="0"/>
              <a:t>is divided into small blocks called ”tiles”.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of these </a:t>
            </a:r>
            <a:r>
              <a:rPr lang="en-IN" i="1" dirty="0" smtClean="0"/>
              <a:t>tiles</a:t>
            </a:r>
            <a:r>
              <a:rPr lang="en-IN" dirty="0" smtClean="0"/>
              <a:t> </a:t>
            </a:r>
            <a:r>
              <a:rPr lang="en-IN" dirty="0"/>
              <a:t>are histogram </a:t>
            </a:r>
            <a:r>
              <a:rPr lang="en-IN" dirty="0" smtClean="0"/>
              <a:t>equalized. </a:t>
            </a:r>
            <a:r>
              <a:rPr lang="en-IN" dirty="0"/>
              <a:t>So in a small area, histogram would confine to a small region (unless there is noise). If noise is there, it will be amplified.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avoid this, </a:t>
            </a:r>
            <a:r>
              <a:rPr lang="en-IN" i="1" dirty="0"/>
              <a:t>contrast limiting</a:t>
            </a:r>
            <a:r>
              <a:rPr lang="en-IN" dirty="0"/>
              <a:t> is applied. If any histogram bin is above the specified contrast limit, those pixels are clipped and distributed uniformly to other bins before applying histogram equalization.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After </a:t>
            </a:r>
            <a:r>
              <a:rPr lang="en-IN" dirty="0"/>
              <a:t>equalization, to remove </a:t>
            </a:r>
            <a:r>
              <a:rPr lang="en-IN" dirty="0" smtClean="0"/>
              <a:t>artefacts </a:t>
            </a:r>
            <a:r>
              <a:rPr lang="en-IN" dirty="0"/>
              <a:t>in tile borders, </a:t>
            </a:r>
            <a:r>
              <a:rPr lang="en-IN" i="1" dirty="0"/>
              <a:t>bilinear interpolation</a:t>
            </a:r>
            <a:r>
              <a:rPr lang="en-IN" dirty="0"/>
              <a:t> is </a:t>
            </a:r>
            <a:r>
              <a:rPr lang="en-IN" dirty="0" smtClean="0"/>
              <a:t>applied.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98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30" y="858964"/>
            <a:ext cx="3114675" cy="3914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6152" y="5202936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Extracted vein image showing </a:t>
            </a:r>
          </a:p>
          <a:p>
            <a:pPr algn="ctr"/>
            <a:r>
              <a:rPr lang="en-IN" dirty="0" smtClean="0"/>
              <a:t>Region of Interest 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5257800" y="2377440"/>
            <a:ext cx="5852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46" y="858964"/>
            <a:ext cx="3114675" cy="392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3165" y="5202936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Histogram equalisation </a:t>
            </a:r>
          </a:p>
          <a:p>
            <a:pPr algn="ctr"/>
            <a:r>
              <a:rPr lang="en-IN" dirty="0" smtClean="0"/>
              <a:t>after using CLAHE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4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80295"/>
          </a:xfrm>
        </p:spPr>
        <p:txBody>
          <a:bodyPr>
            <a:normAutofit/>
          </a:bodyPr>
          <a:lstStyle/>
          <a:p>
            <a:r>
              <a:rPr lang="en-IN" sz="2400" dirty="0"/>
              <a:t>Gaussian </a:t>
            </a:r>
            <a:r>
              <a:rPr lang="en-IN" sz="2400" dirty="0" smtClean="0"/>
              <a:t>blur </a:t>
            </a:r>
            <a:r>
              <a:rPr lang="en-IN" sz="2400" dirty="0"/>
              <a:t>or G</a:t>
            </a:r>
            <a:r>
              <a:rPr lang="en-IN" sz="2400" dirty="0" smtClean="0"/>
              <a:t>aussian </a:t>
            </a:r>
            <a:r>
              <a:rPr lang="en-IN" sz="2400" dirty="0"/>
              <a:t>filter is applied in image processing as a smoothening filter.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It </a:t>
            </a:r>
            <a:r>
              <a:rPr lang="en-IN" sz="2400" dirty="0"/>
              <a:t>is the result of blurring an image by a </a:t>
            </a:r>
            <a:r>
              <a:rPr lang="en-IN" sz="2400" dirty="0" smtClean="0"/>
              <a:t>Gaussian function typically </a:t>
            </a:r>
            <a:r>
              <a:rPr lang="en-IN" sz="2400" dirty="0"/>
              <a:t>to reduce image noise and reduce detail. </a:t>
            </a:r>
          </a:p>
        </p:txBody>
      </p:sp>
    </p:spTree>
    <p:extLst>
      <p:ext uri="{BB962C8B-B14F-4D97-AF65-F5344CB8AC3E}">
        <p14:creationId xmlns:p14="http://schemas.microsoft.com/office/powerpoint/2010/main" val="14813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95" y="821266"/>
            <a:ext cx="3114675" cy="387667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113867" y="2463799"/>
            <a:ext cx="541866" cy="40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536079" y="5122333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Extracted vein image </a:t>
            </a:r>
          </a:p>
          <a:p>
            <a:pPr algn="ctr"/>
            <a:r>
              <a:rPr lang="en-IN" dirty="0" smtClean="0"/>
              <a:t>before Gaussian blur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59" y="792691"/>
            <a:ext cx="3105150" cy="3905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1481" y="5122333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Extracted vein image </a:t>
            </a:r>
          </a:p>
          <a:p>
            <a:pPr algn="ctr"/>
            <a:r>
              <a:rPr lang="en-IN" dirty="0" smtClean="0"/>
              <a:t>after Gaussian blur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45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 MATCHER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133"/>
            <a:ext cx="8596668" cy="5080000"/>
          </a:xfrm>
        </p:spPr>
        <p:txBody>
          <a:bodyPr>
            <a:normAutofit/>
          </a:bodyPr>
          <a:lstStyle/>
          <a:p>
            <a:r>
              <a:rPr lang="en-IN" dirty="0"/>
              <a:t>KNN matcher is a subset of brute force </a:t>
            </a:r>
            <a:r>
              <a:rPr lang="en-IN" dirty="0" smtClean="0"/>
              <a:t>matcher</a:t>
            </a:r>
            <a:r>
              <a:rPr lang="en-IN" dirty="0"/>
              <a:t> </a:t>
            </a:r>
            <a:r>
              <a:rPr lang="en-IN" dirty="0" smtClean="0"/>
              <a:t>which </a:t>
            </a:r>
            <a:r>
              <a:rPr lang="en-IN" dirty="0"/>
              <a:t>takes the descriptor of one feature in first set and </a:t>
            </a:r>
            <a:r>
              <a:rPr lang="en-IN" dirty="0" smtClean="0"/>
              <a:t>matches it with </a:t>
            </a:r>
            <a:r>
              <a:rPr lang="en-IN" dirty="0"/>
              <a:t>all other features in second set using some distance </a:t>
            </a:r>
            <a:r>
              <a:rPr lang="en-IN" dirty="0" smtClean="0"/>
              <a:t>calculation and </a:t>
            </a:r>
            <a:r>
              <a:rPr lang="en-IN" dirty="0"/>
              <a:t>the closest one is returned.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brute force matcher, first we have to create the matcher </a:t>
            </a:r>
            <a:r>
              <a:rPr lang="en-IN" dirty="0" smtClean="0"/>
              <a:t>object</a:t>
            </a:r>
            <a:r>
              <a:rPr lang="en-IN" dirty="0"/>
              <a:t>. It takes two optional </a:t>
            </a:r>
            <a:r>
              <a:rPr lang="en-IN" dirty="0" smtClean="0"/>
              <a:t>parameters: </a:t>
            </a:r>
          </a:p>
          <a:p>
            <a:pPr>
              <a:buFont typeface="+mj-lt"/>
              <a:buAutoNum type="arabicPeriod"/>
            </a:pPr>
            <a:r>
              <a:rPr lang="en-IN" i="1" dirty="0"/>
              <a:t>N</a:t>
            </a:r>
            <a:r>
              <a:rPr lang="en-IN" i="1" dirty="0" smtClean="0"/>
              <a:t>ormal type</a:t>
            </a:r>
            <a:r>
              <a:rPr lang="en-IN" dirty="0" smtClean="0"/>
              <a:t>- </a:t>
            </a:r>
            <a:r>
              <a:rPr lang="en-IN" dirty="0"/>
              <a:t>It specifies the distance measurement to be used. For </a:t>
            </a:r>
            <a:r>
              <a:rPr lang="en-IN" dirty="0" smtClean="0"/>
              <a:t>binary string </a:t>
            </a:r>
            <a:r>
              <a:rPr lang="en-IN" dirty="0"/>
              <a:t>based descriptors like BRIEF, </a:t>
            </a:r>
            <a:r>
              <a:rPr lang="en-IN" i="1" dirty="0"/>
              <a:t>hamming distance</a:t>
            </a:r>
            <a:r>
              <a:rPr lang="en-IN" dirty="0"/>
              <a:t> is be used. 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i="1" dirty="0" smtClean="0"/>
              <a:t>A Boolean variable</a:t>
            </a:r>
            <a:r>
              <a:rPr lang="en-IN" dirty="0" smtClean="0"/>
              <a:t>- It is </a:t>
            </a:r>
            <a:r>
              <a:rPr lang="en-IN" dirty="0"/>
              <a:t>false by default. If it is true, matcher returns only those matches with value (</a:t>
            </a:r>
            <a:r>
              <a:rPr lang="en-IN" dirty="0" err="1"/>
              <a:t>i,j</a:t>
            </a:r>
            <a:r>
              <a:rPr lang="en-IN" dirty="0"/>
              <a:t>) such that </a:t>
            </a:r>
            <a:r>
              <a:rPr lang="en-IN" dirty="0" err="1"/>
              <a:t>i-th</a:t>
            </a:r>
            <a:r>
              <a:rPr lang="en-IN" dirty="0"/>
              <a:t> descriptor in set A has j-</a:t>
            </a:r>
            <a:r>
              <a:rPr lang="en-IN" dirty="0" err="1"/>
              <a:t>th</a:t>
            </a:r>
            <a:r>
              <a:rPr lang="en-IN" dirty="0"/>
              <a:t> descriptor in set B as the best match and vice-versa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the optional parameters are created, </a:t>
            </a:r>
            <a:r>
              <a:rPr lang="en-IN" dirty="0" smtClean="0"/>
              <a:t>k </a:t>
            </a:r>
            <a:r>
              <a:rPr lang="en-IN" dirty="0"/>
              <a:t>best </a:t>
            </a:r>
            <a:r>
              <a:rPr lang="en-IN" dirty="0" smtClean="0"/>
              <a:t>matches are returned where </a:t>
            </a:r>
            <a:r>
              <a:rPr lang="en-IN" dirty="0"/>
              <a:t>k is specified by the user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26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1905000"/>
            <a:ext cx="7623002" cy="3581401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SYSTEM </a:t>
            </a:r>
            <a:br>
              <a:rPr lang="en-IN" sz="9600" dirty="0" smtClean="0"/>
            </a:br>
            <a:r>
              <a:rPr lang="en-IN" sz="9600" dirty="0" smtClean="0"/>
              <a:t>DESIGN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49181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5400"/>
            <a:ext cx="8596668" cy="10668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HARDWARE DESIGN</a:t>
            </a:r>
            <a:endParaRPr lang="en-IN" sz="6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97" y="2643399"/>
            <a:ext cx="7036541" cy="2318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00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RASPBERRY PI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067"/>
            <a:ext cx="8596668" cy="5096932"/>
          </a:xfrm>
        </p:spPr>
        <p:txBody>
          <a:bodyPr>
            <a:normAutofit/>
          </a:bodyPr>
          <a:lstStyle/>
          <a:p>
            <a:r>
              <a:rPr lang="en-IN" dirty="0"/>
              <a:t>It is a single board computer </a:t>
            </a:r>
            <a:r>
              <a:rPr lang="en-IN" dirty="0" smtClean="0"/>
              <a:t>which works </a:t>
            </a:r>
            <a:r>
              <a:rPr lang="en-IN" dirty="0"/>
              <a:t>as a central module of the whole embedded image capturing and processing system of our </a:t>
            </a:r>
            <a:r>
              <a:rPr lang="en-IN" dirty="0" smtClean="0"/>
              <a:t>system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An authentication system using raspberry pi is fast enough to run the image scanning algorithms and the data stream can flow smoothly between the camera and the raspberry pi board. </a:t>
            </a:r>
          </a:p>
          <a:p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main parts include: 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Main </a:t>
            </a:r>
            <a:r>
              <a:rPr lang="en-IN" dirty="0"/>
              <a:t>Processing chip (Broadcom BCM2837 </a:t>
            </a:r>
            <a:r>
              <a:rPr lang="en-IN" dirty="0" smtClean="0"/>
              <a:t>SOC)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Memory </a:t>
            </a:r>
            <a:r>
              <a:rPr lang="en-IN" dirty="0"/>
              <a:t>: 2GB 21 5. SYSTEM </a:t>
            </a:r>
            <a:r>
              <a:rPr lang="en-IN" dirty="0" smtClean="0"/>
              <a:t>DESIGN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Internal </a:t>
            </a:r>
            <a:r>
              <a:rPr lang="en-IN" dirty="0"/>
              <a:t>Storage : 32GB • OS : </a:t>
            </a:r>
            <a:r>
              <a:rPr lang="en-IN" dirty="0" err="1"/>
              <a:t>Debian</a:t>
            </a:r>
            <a:r>
              <a:rPr lang="en-IN" dirty="0"/>
              <a:t> 8 </a:t>
            </a:r>
            <a:r>
              <a:rPr lang="en-IN" dirty="0" smtClean="0"/>
              <a:t>Jessie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Power </a:t>
            </a:r>
            <a:r>
              <a:rPr lang="en-IN" dirty="0"/>
              <a:t>supply, HDMI out, Ethernet port, USB Ports and </a:t>
            </a:r>
            <a:r>
              <a:rPr lang="en-IN" dirty="0" smtClean="0"/>
              <a:t>other.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5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</a:t>
            </a:r>
            <a:r>
              <a:rPr lang="en-IN" dirty="0" smtClean="0"/>
              <a:t>CAMERA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V2 Pi </a:t>
            </a:r>
            <a:r>
              <a:rPr lang="en-IN" sz="2400" dirty="0" err="1"/>
              <a:t>NoIR</a:t>
            </a:r>
            <a:r>
              <a:rPr lang="en-IN" sz="2400" dirty="0"/>
              <a:t> has a Sony IMX219 8MP Sensor </a:t>
            </a:r>
          </a:p>
          <a:p>
            <a:endParaRPr lang="en-IN" sz="2400" dirty="0" smtClean="0"/>
          </a:p>
          <a:p>
            <a:r>
              <a:rPr lang="en-IN" sz="2400" dirty="0" smtClean="0"/>
              <a:t>It can </a:t>
            </a:r>
            <a:r>
              <a:rPr lang="en-IN" sz="2400" dirty="0"/>
              <a:t>connect to the Raspberry Pi directly with Camera Serial Interface(CSI).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Pi Cam is used to capture the infrared image of the palm vein pattern of the individual, which can then be processed further. </a:t>
            </a:r>
          </a:p>
        </p:txBody>
      </p:sp>
    </p:spTree>
    <p:extLst>
      <p:ext uri="{BB962C8B-B14F-4D97-AF65-F5344CB8AC3E}">
        <p14:creationId xmlns:p14="http://schemas.microsoft.com/office/powerpoint/2010/main" val="2769257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1494628"/>
            <a:ext cx="5082403" cy="3174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158" y="1905527"/>
            <a:ext cx="4171950" cy="2352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3308" y="5020734"/>
            <a:ext cx="22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Raspberry Pi module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825851" y="5020734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Pi Camera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3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3625"/>
            <a:ext cx="8596668" cy="4477738"/>
          </a:xfrm>
        </p:spPr>
        <p:txBody>
          <a:bodyPr>
            <a:noAutofit/>
          </a:bodyPr>
          <a:lstStyle/>
          <a:p>
            <a:r>
              <a:rPr lang="en-IN" sz="2000" i="1" dirty="0" smtClean="0"/>
              <a:t>AUTHENTICATION</a:t>
            </a:r>
            <a:r>
              <a:rPr lang="en-IN" sz="2000" dirty="0" smtClean="0"/>
              <a:t>: Authentication is a process in which the credentials of an individual are compared to that stored in a database of authorized users’ information. Only if the credentials match, the user is granted authorization for access.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i="1" dirty="0" smtClean="0"/>
              <a:t>BIOMETRICS</a:t>
            </a:r>
            <a:r>
              <a:rPr lang="en-IN" sz="2000" dirty="0" smtClean="0"/>
              <a:t>:  Biometrics refers to methods for recognizing individual people based their on unique physical and behavioural traits.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i="1" dirty="0" smtClean="0"/>
              <a:t>VEIN RECOGNITION</a:t>
            </a:r>
            <a:r>
              <a:rPr lang="en-IN" sz="2000" dirty="0" smtClean="0"/>
              <a:t>:  It is a type of biometrics that can be used to identify individuals based on the vascular patterns in their body. It can be used for PC login, bank ATM identiﬁcation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96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 LEDs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4201"/>
            <a:ext cx="8596668" cy="4187162"/>
          </a:xfrm>
        </p:spPr>
        <p:txBody>
          <a:bodyPr>
            <a:normAutofit/>
          </a:bodyPr>
          <a:lstStyle/>
          <a:p>
            <a:r>
              <a:rPr lang="en-IN" sz="2400" dirty="0"/>
              <a:t>The IR LEDs that are used are of 180mW power output and the range of the radiation is between 750-890nm.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46" y="3014134"/>
            <a:ext cx="3943574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56933"/>
            <a:ext cx="8596668" cy="242993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SOFTWARE </a:t>
            </a:r>
            <a:r>
              <a:rPr lang="en-IN" sz="6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08303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067"/>
            <a:ext cx="8596668" cy="4534295"/>
          </a:xfrm>
        </p:spPr>
        <p:txBody>
          <a:bodyPr>
            <a:normAutofit/>
          </a:bodyPr>
          <a:lstStyle/>
          <a:p>
            <a:r>
              <a:rPr lang="en-IN" sz="2000" dirty="0"/>
              <a:t>It is used for client side </a:t>
            </a:r>
            <a:r>
              <a:rPr lang="en-IN" sz="2000" dirty="0" smtClean="0"/>
              <a:t>interaction (console based</a:t>
            </a:r>
            <a:r>
              <a:rPr lang="en-IN" sz="2000" dirty="0"/>
              <a:t> </a:t>
            </a:r>
            <a:r>
              <a:rPr lang="en-IN" sz="2000" dirty="0" smtClean="0"/>
              <a:t>on </a:t>
            </a:r>
            <a:r>
              <a:rPr lang="en-IN" sz="2000" dirty="0"/>
              <a:t>the raspberry </a:t>
            </a:r>
            <a:r>
              <a:rPr lang="en-IN" sz="2000" dirty="0" smtClean="0"/>
              <a:t>pi)</a:t>
            </a:r>
          </a:p>
          <a:p>
            <a:endParaRPr lang="en-IN" sz="2000" dirty="0"/>
          </a:p>
          <a:p>
            <a:r>
              <a:rPr lang="en-IN" sz="2000" dirty="0" smtClean="0"/>
              <a:t>The </a:t>
            </a:r>
            <a:r>
              <a:rPr lang="en-IN" sz="2000" dirty="0"/>
              <a:t>user is first prompted </a:t>
            </a:r>
            <a:r>
              <a:rPr lang="en-IN" sz="2000" dirty="0" smtClean="0"/>
              <a:t>to either add </a:t>
            </a:r>
            <a:r>
              <a:rPr lang="en-IN" sz="2000" dirty="0"/>
              <a:t>a new data, login to the system, delete a record or exit.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For adding a new record/login</a:t>
            </a:r>
            <a:r>
              <a:rPr lang="en-IN" sz="2000" dirty="0"/>
              <a:t>, the </a:t>
            </a:r>
            <a:r>
              <a:rPr lang="en-IN" sz="2000" dirty="0" smtClean="0"/>
              <a:t>user </a:t>
            </a:r>
            <a:r>
              <a:rPr lang="en-IN" sz="2000" dirty="0"/>
              <a:t>has to enter their name, roll number and get their vein pattern scanned, which is then </a:t>
            </a:r>
            <a:r>
              <a:rPr lang="en-IN" sz="2000" dirty="0" smtClean="0"/>
              <a:t>stored in database and used </a:t>
            </a:r>
            <a:r>
              <a:rPr lang="en-IN" sz="2000" dirty="0"/>
              <a:t>for authentication.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</a:t>
            </a:r>
            <a:r>
              <a:rPr lang="en-IN" sz="2000" dirty="0"/>
              <a:t>roll number of user is used as an index in the </a:t>
            </a:r>
            <a:r>
              <a:rPr lang="en-IN" sz="2000" dirty="0" smtClean="0"/>
              <a:t>database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902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1" y="1117600"/>
            <a:ext cx="8432766" cy="44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91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64" y="1320800"/>
            <a:ext cx="794328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3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933"/>
            <a:ext cx="8596668" cy="4500429"/>
          </a:xfrm>
        </p:spPr>
        <p:txBody>
          <a:bodyPr/>
          <a:lstStyle/>
          <a:p>
            <a:r>
              <a:rPr lang="en-IN" dirty="0" smtClean="0"/>
              <a:t>The algorithms </a:t>
            </a:r>
            <a:r>
              <a:rPr lang="en-IN" dirty="0"/>
              <a:t>used are coded in python for matching and storing the scanned image</a:t>
            </a:r>
            <a:r>
              <a:rPr lang="en-IN" dirty="0" smtClean="0"/>
              <a:t>. </a:t>
            </a:r>
            <a:r>
              <a:rPr lang="en-IN" dirty="0"/>
              <a:t>We have used </a:t>
            </a:r>
            <a:r>
              <a:rPr lang="en-IN" dirty="0" err="1"/>
              <a:t>OpenCV</a:t>
            </a:r>
            <a:r>
              <a:rPr lang="en-IN" dirty="0"/>
              <a:t> which is an open source computer vision </a:t>
            </a:r>
            <a:r>
              <a:rPr lang="en-IN" dirty="0" smtClean="0"/>
              <a:t>library.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06" y="2543498"/>
            <a:ext cx="6283961" cy="40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067"/>
            <a:ext cx="8596668" cy="4534295"/>
          </a:xfrm>
        </p:spPr>
        <p:txBody>
          <a:bodyPr/>
          <a:lstStyle/>
          <a:p>
            <a:r>
              <a:rPr lang="en-IN" dirty="0"/>
              <a:t>It stores the personal details for the user and descriptors for the palm vein image. </a:t>
            </a:r>
          </a:p>
          <a:p>
            <a:pPr>
              <a:buFont typeface="+mj-lt"/>
              <a:buAutoNum type="arabicPeriod"/>
            </a:pPr>
            <a:r>
              <a:rPr lang="en-IN" i="1" dirty="0" smtClean="0"/>
              <a:t>MongoDB</a:t>
            </a:r>
            <a:r>
              <a:rPr lang="en-IN" dirty="0"/>
              <a:t>: </a:t>
            </a:r>
            <a:r>
              <a:rPr lang="en-IN" dirty="0" smtClean="0"/>
              <a:t>An open-source </a:t>
            </a:r>
            <a:r>
              <a:rPr lang="en-IN" dirty="0"/>
              <a:t>document database and leading NoSQL </a:t>
            </a:r>
            <a:r>
              <a:rPr lang="en-IN" dirty="0" smtClean="0"/>
              <a:t>database.</a:t>
            </a:r>
          </a:p>
          <a:p>
            <a:pPr>
              <a:buFont typeface="+mj-lt"/>
              <a:buAutoNum type="arabicPeriod"/>
            </a:pPr>
            <a:r>
              <a:rPr lang="en-IN" i="1" dirty="0" err="1" smtClean="0"/>
              <a:t>PyMongo</a:t>
            </a:r>
            <a:r>
              <a:rPr lang="en-IN" i="1" dirty="0"/>
              <a:t>:</a:t>
            </a:r>
            <a:r>
              <a:rPr lang="en-IN" dirty="0"/>
              <a:t> A</a:t>
            </a:r>
            <a:r>
              <a:rPr lang="en-IN" dirty="0" smtClean="0"/>
              <a:t> </a:t>
            </a:r>
            <a:r>
              <a:rPr lang="en-IN" dirty="0"/>
              <a:t>python distribution containing tools for working with MongoDB, and is the recommended way to work with MongoDB from Python.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7767503"/>
              </p:ext>
            </p:extLst>
          </p:nvPr>
        </p:nvGraphicFramePr>
        <p:xfrm>
          <a:off x="1955800" y="31750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079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53" y="915141"/>
            <a:ext cx="8552179" cy="50453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57705" y="6189133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Flowchart showing all the functional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27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8" y="2590800"/>
            <a:ext cx="8596668" cy="2353732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RESULTS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034654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4283"/>
              </p:ext>
            </p:extLst>
          </p:nvPr>
        </p:nvGraphicFramePr>
        <p:xfrm>
          <a:off x="1481667" y="922866"/>
          <a:ext cx="7950202" cy="492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468">
                  <a:extLst>
                    <a:ext uri="{9D8B030D-6E8A-4147-A177-3AD203B41FA5}">
                      <a16:colId xmlns:a16="http://schemas.microsoft.com/office/drawing/2014/main" val="371222972"/>
                    </a:ext>
                  </a:extLst>
                </a:gridCol>
                <a:gridCol w="1612791">
                  <a:extLst>
                    <a:ext uri="{9D8B030D-6E8A-4147-A177-3AD203B41FA5}">
                      <a16:colId xmlns:a16="http://schemas.microsoft.com/office/drawing/2014/main" val="774573108"/>
                    </a:ext>
                  </a:extLst>
                </a:gridCol>
                <a:gridCol w="1745940">
                  <a:extLst>
                    <a:ext uri="{9D8B030D-6E8A-4147-A177-3AD203B41FA5}">
                      <a16:colId xmlns:a16="http://schemas.microsoft.com/office/drawing/2014/main" val="4205986658"/>
                    </a:ext>
                  </a:extLst>
                </a:gridCol>
                <a:gridCol w="1559883">
                  <a:extLst>
                    <a:ext uri="{9D8B030D-6E8A-4147-A177-3AD203B41FA5}">
                      <a16:colId xmlns:a16="http://schemas.microsoft.com/office/drawing/2014/main" val="3076819606"/>
                    </a:ext>
                  </a:extLst>
                </a:gridCol>
                <a:gridCol w="1558120">
                  <a:extLst>
                    <a:ext uri="{9D8B030D-6E8A-4147-A177-3AD203B41FA5}">
                      <a16:colId xmlns:a16="http://schemas.microsoft.com/office/drawing/2014/main" val="970455997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SL 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RATIO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THRESHOLD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FAR (%)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FRR (%)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069601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806256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09709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900875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998274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824655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57856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083716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6113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195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73236" y="6129867"/>
            <a:ext cx="526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FRR and FAR calculation using suitable threshold</a:t>
            </a:r>
          </a:p>
        </p:txBody>
      </p:sp>
    </p:spTree>
    <p:extLst>
      <p:ext uri="{BB962C8B-B14F-4D97-AF65-F5344CB8AC3E}">
        <p14:creationId xmlns:p14="http://schemas.microsoft.com/office/powerpoint/2010/main" val="1376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808"/>
            <a:ext cx="10515600" cy="4343400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LITERATURE REVIEW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6993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78932"/>
            <a:ext cx="8596668" cy="1151467"/>
          </a:xfrm>
        </p:spPr>
        <p:txBody>
          <a:bodyPr/>
          <a:lstStyle/>
          <a:p>
            <a:r>
              <a:rPr lang="en-IN" dirty="0" smtClean="0"/>
              <a:t>CONCLUSION AND FUTURE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have implemented an Palm Vein Pattern Authentication System using dorsal vein imaging using the hardware described above and basic console based </a:t>
            </a:r>
            <a:r>
              <a:rPr lang="en-IN" dirty="0" smtClean="0"/>
              <a:t>system.</a:t>
            </a:r>
          </a:p>
          <a:p>
            <a:r>
              <a:rPr lang="en-IN" dirty="0" smtClean="0"/>
              <a:t>As per the tests conducted, we arrived at a FAR of 0% and FRR 20%.</a:t>
            </a:r>
          </a:p>
          <a:p>
            <a:endParaRPr lang="en-IN" dirty="0"/>
          </a:p>
          <a:p>
            <a:r>
              <a:rPr lang="en-IN" dirty="0" smtClean="0"/>
              <a:t>For future works, we plan to implement a GUI based palm vein pattern authentication system which can be used for student attendance in our college.</a:t>
            </a:r>
          </a:p>
          <a:p>
            <a:r>
              <a:rPr lang="en-IN" dirty="0" smtClean="0"/>
              <a:t>We also plan to conduct more extensive surveys and necessary modifications in our algorithms to achieve better results.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764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66" y="2404533"/>
            <a:ext cx="7893935" cy="2031999"/>
          </a:xfrm>
        </p:spPr>
        <p:txBody>
          <a:bodyPr>
            <a:normAutofit/>
          </a:bodyPr>
          <a:lstStyle/>
          <a:p>
            <a:pPr algn="ctr"/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50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BIOMETRICS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504748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Easy but risky access to individual information.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P</a:t>
            </a:r>
            <a:r>
              <a:rPr lang="en-IN" sz="2400" dirty="0" smtClean="0"/>
              <a:t>asswords, personal identiﬁcation numbers (PIN) or identiﬁcation cards are used for personal identiﬁcation. 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Cards can be stolen, and passwords and numbers can be guessed or forgotten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Biometric authentication technology identiﬁes people by their unique biological information, their physical and behavioural traits, which cannot be stolen forgotten, but is inherent in every individual.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054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PALM VEIN BIOMETRICS?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Durable, unique and permanent pattern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Anti-counterfeit: Vascular patterns are present underneath the skin making it almost impossible to forge or copy.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Active liveliness: Vein information disappears with biological tissues losing liveliness.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Traceless technology: The biometric parameter is hidden from general view.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71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18613"/>
              </p:ext>
            </p:extLst>
          </p:nvPr>
        </p:nvGraphicFramePr>
        <p:xfrm>
          <a:off x="2" y="0"/>
          <a:ext cx="12310531" cy="761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98">
                  <a:extLst>
                    <a:ext uri="{9D8B030D-6E8A-4147-A177-3AD203B41FA5}">
                      <a16:colId xmlns:a16="http://schemas.microsoft.com/office/drawing/2014/main" val="3457154890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630330966"/>
                    </a:ext>
                  </a:extLst>
                </a:gridCol>
                <a:gridCol w="3273514">
                  <a:extLst>
                    <a:ext uri="{9D8B030D-6E8A-4147-A177-3AD203B41FA5}">
                      <a16:colId xmlns:a16="http://schemas.microsoft.com/office/drawing/2014/main" val="3399882471"/>
                    </a:ext>
                  </a:extLst>
                </a:gridCol>
                <a:gridCol w="2087415">
                  <a:extLst>
                    <a:ext uri="{9D8B030D-6E8A-4147-A177-3AD203B41FA5}">
                      <a16:colId xmlns:a16="http://schemas.microsoft.com/office/drawing/2014/main" val="2236546816"/>
                    </a:ext>
                  </a:extLst>
                </a:gridCol>
                <a:gridCol w="3960871">
                  <a:extLst>
                    <a:ext uri="{9D8B030D-6E8A-4147-A177-3AD203B41FA5}">
                      <a16:colId xmlns:a16="http://schemas.microsoft.com/office/drawing/2014/main" val="3068825262"/>
                    </a:ext>
                  </a:extLst>
                </a:gridCol>
              </a:tblGrid>
              <a:tr h="89979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SL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TITLE OF PAPER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AUTHORS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YEAR OF PUBLICATION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OVERVIEW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31952"/>
                  </a:ext>
                </a:extLst>
              </a:tr>
              <a:tr h="12693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 Vein Pattern Technology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Fujitsu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2007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 of the first successful implementation and commercialization of Palm vein Pattern Recognition Technology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135971"/>
                  </a:ext>
                </a:extLst>
              </a:tr>
              <a:tr h="15902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 Vein Authentication System: A Review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Ishani Sarkar, Farkhod Alisherov, Tai-hoon Kim, and Debnath Bhattacharyya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Another Implementation of Palm vein pattern technology.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251370"/>
                  </a:ext>
                </a:extLst>
              </a:tr>
              <a:tr h="8887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 vein authentication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Nirmal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 M, Mathew Francis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June 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 vein authentication technology implementation.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66767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Biometric Technology Based on Hand Vein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Sarah Benziane and Abdelkader Benyettou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December 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Authentication system using palm vein pattern recognition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487808"/>
                  </a:ext>
                </a:extLst>
              </a:tr>
              <a:tr h="1955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ORB: an efficient alternative to SIFT or SURF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Ethan Rublee, Vincent Rabaud, Kurt Konolige, Gary Bradski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June </a:t>
                      </a:r>
                      <a:r>
                        <a:rPr lang="en-IN" sz="1800" dirty="0">
                          <a:solidFill>
                            <a:srgbClr val="404040"/>
                          </a:solidFill>
                          <a:effectLst/>
                          <a:latin typeface="Helvetica Neu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open source alternative to SIFT and SURF. Use Oriented FAST and Rotated BRIEF algorithms.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5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86988"/>
              </p:ext>
            </p:extLst>
          </p:nvPr>
        </p:nvGraphicFramePr>
        <p:xfrm>
          <a:off x="0" y="2"/>
          <a:ext cx="12132735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644149451"/>
                    </a:ext>
                  </a:extLst>
                </a:gridCol>
                <a:gridCol w="3430694">
                  <a:extLst>
                    <a:ext uri="{9D8B030D-6E8A-4147-A177-3AD203B41FA5}">
                      <a16:colId xmlns:a16="http://schemas.microsoft.com/office/drawing/2014/main" val="1468868913"/>
                    </a:ext>
                  </a:extLst>
                </a:gridCol>
                <a:gridCol w="2426547">
                  <a:extLst>
                    <a:ext uri="{9D8B030D-6E8A-4147-A177-3AD203B41FA5}">
                      <a16:colId xmlns:a16="http://schemas.microsoft.com/office/drawing/2014/main" val="2413747564"/>
                    </a:ext>
                  </a:extLst>
                </a:gridCol>
                <a:gridCol w="2426547">
                  <a:extLst>
                    <a:ext uri="{9D8B030D-6E8A-4147-A177-3AD203B41FA5}">
                      <a16:colId xmlns:a16="http://schemas.microsoft.com/office/drawing/2014/main" val="529889272"/>
                    </a:ext>
                  </a:extLst>
                </a:gridCol>
                <a:gridCol w="2426547">
                  <a:extLst>
                    <a:ext uri="{9D8B030D-6E8A-4147-A177-3AD203B41FA5}">
                      <a16:colId xmlns:a16="http://schemas.microsoft.com/office/drawing/2014/main" val="3612317059"/>
                    </a:ext>
                  </a:extLst>
                </a:gridCol>
              </a:tblGrid>
              <a:tr h="109561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SL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TITLE OF PAPER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AUTHORS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YEAR OF PUBLICATION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OVERVIEW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17801"/>
                  </a:ext>
                </a:extLst>
              </a:tr>
              <a:tr h="15565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Threshold and </a:t>
                      </a: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binarization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document image analysis using Otsu’s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 Neeraj Bhargava, Anchal kumawat, Dr. Ritu Bhargava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November 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OTSU’s </a:t>
                      </a: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binarization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technique and its advantages over other </a:t>
                      </a: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binarization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techniques.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176380"/>
                  </a:ext>
                </a:extLst>
              </a:tr>
              <a:tr h="146987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Biometrics Authentication Using Raspberry 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L.Arun Kumar, A.Arun Raja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 vein authentication using raspberry pi on the hardware side.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774886"/>
                  </a:ext>
                </a:extLst>
              </a:tr>
              <a:tr h="149075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Security using Palm Vein Recognition Technology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Lakshmi Sudha.K, Neha Bhanushaliv, Pooja Nikam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June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Palm vein authentication technology implementation.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866225"/>
                  </a:ext>
                </a:extLst>
              </a:tr>
              <a:tr h="124522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Finger print matching algorithm using ratios of relational distances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Abhinandan Chandrakesan and Bhavani Thuraisingham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Fingerprint authentication technology implementation.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2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80594"/>
              </p:ext>
            </p:extLst>
          </p:nvPr>
        </p:nvGraphicFramePr>
        <p:xfrm>
          <a:off x="0" y="0"/>
          <a:ext cx="12192000" cy="77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3291850336"/>
                    </a:ext>
                  </a:extLst>
                </a:gridCol>
                <a:gridCol w="3191933">
                  <a:extLst>
                    <a:ext uri="{9D8B030D-6E8A-4147-A177-3AD203B41FA5}">
                      <a16:colId xmlns:a16="http://schemas.microsoft.com/office/drawing/2014/main" val="27134149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416979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5837634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024391971"/>
                    </a:ext>
                  </a:extLst>
                </a:gridCol>
              </a:tblGrid>
              <a:tr h="14262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SL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TITLE OF PAPER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AUTHORS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YEAR OF PUBLICATION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OVERVIEW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35717"/>
                  </a:ext>
                </a:extLst>
              </a:tr>
              <a:tr h="12063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Contrast Limited Adaptive Histogram Equalization for Qualitative Enhancement of Myocardial Perfusion Images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Neethu M.Sasi, V.K.Jayasree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August 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of CLAHE histogram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equalization 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0497178"/>
                  </a:ext>
                </a:extLst>
              </a:tr>
              <a:tr h="12063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Corner Detection using FAST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Edward Rosten and Tom Drummond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Sept. 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corner detection algorithm which detects corner using accelerated segment test.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952731"/>
                  </a:ext>
                </a:extLst>
              </a:tr>
              <a:tr h="12063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 Robust Independent Elementary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Michael, Calonder, Vincent Lepetit, Christoph Strecha, and Pascal Fua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</a:t>
                      </a:r>
                      <a:r>
                        <a:rPr lang="en-IN" sz="1800">
                          <a:solidFill>
                            <a:srgbClr val="404040"/>
                          </a:solidFill>
                          <a:effectLst/>
                          <a:latin typeface="Helvetica Neu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algorithm is used to give descriptors for the extracted features in the form of a binary string. The string can then be used to match various </a:t>
                      </a: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keypoints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747585"/>
                  </a:ext>
                </a:extLst>
              </a:tr>
              <a:tr h="18127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Basics 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University of Aukland, New Zealand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April 2008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blur is used for noise cancellation.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86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54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2111</Words>
  <Application>Microsoft Office PowerPoint</Application>
  <PresentationFormat>Widescreen</PresentationFormat>
  <Paragraphs>293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Helvetica Neue</vt:lpstr>
      <vt:lpstr>Times New Roman</vt:lpstr>
      <vt:lpstr>Trebuchet MS</vt:lpstr>
      <vt:lpstr>Wingdings 3</vt:lpstr>
      <vt:lpstr>Facet</vt:lpstr>
      <vt:lpstr>PALM VEIN PATTERN AUTHENTICATION SYSTEM</vt:lpstr>
      <vt:lpstr>OBJECTIVE</vt:lpstr>
      <vt:lpstr>KEYWORDS</vt:lpstr>
      <vt:lpstr>LITERATURE REVIEW</vt:lpstr>
      <vt:lpstr>NEED FOR BIOMETRICS</vt:lpstr>
      <vt:lpstr>WHY PALM VEIN BIOMETRICS?</vt:lpstr>
      <vt:lpstr>PowerPoint Presentation</vt:lpstr>
      <vt:lpstr>PowerPoint Presentation</vt:lpstr>
      <vt:lpstr>PowerPoint Presentation</vt:lpstr>
      <vt:lpstr>EXISTING BIOMETRIC TECHNOLOGIES AND COMPARISONS</vt:lpstr>
      <vt:lpstr>PALM VEIN PRINCIPLES</vt:lpstr>
      <vt:lpstr>ALGORITHMS USED</vt:lpstr>
      <vt:lpstr>KEYPOINTS AND FEATURE EXTRACTION</vt:lpstr>
      <vt:lpstr>PowerPoint Presentation</vt:lpstr>
      <vt:lpstr>ORB: Oriented FAST and Rotated BRIEF</vt:lpstr>
      <vt:lpstr>ORB: Oriented FAST and Rotated BRIEF</vt:lpstr>
      <vt:lpstr>ORB: Oriented FAST and Rotated BRIEF</vt:lpstr>
      <vt:lpstr>OTSU’s BINARIZATION</vt:lpstr>
      <vt:lpstr>PowerPoint Presentation</vt:lpstr>
      <vt:lpstr>CLAHE (Contrast Adaptive Limited Histogram Equalization)</vt:lpstr>
      <vt:lpstr>PowerPoint Presentation</vt:lpstr>
      <vt:lpstr>GAUSSIAN BLUR</vt:lpstr>
      <vt:lpstr>PowerPoint Presentation</vt:lpstr>
      <vt:lpstr>KNN MATCHER</vt:lpstr>
      <vt:lpstr>SYSTEM  DESIGN</vt:lpstr>
      <vt:lpstr>HARDWARE DESIGN</vt:lpstr>
      <vt:lpstr>RASPBERRY PI MODULE</vt:lpstr>
      <vt:lpstr>RASPBERRY PI CAMERA MODULE</vt:lpstr>
      <vt:lpstr>PowerPoint Presentation</vt:lpstr>
      <vt:lpstr>IR LEDs</vt:lpstr>
      <vt:lpstr>SOFTWARE DESIGN</vt:lpstr>
      <vt:lpstr>USER INTERFACE</vt:lpstr>
      <vt:lpstr>PowerPoint Presentation</vt:lpstr>
      <vt:lpstr>PowerPoint Presentation</vt:lpstr>
      <vt:lpstr>IMAGE PROCESSING</vt:lpstr>
      <vt:lpstr>USER REPOSITORY</vt:lpstr>
      <vt:lpstr>PowerPoint Presentation</vt:lpstr>
      <vt:lpstr>RESULTS</vt:lpstr>
      <vt:lpstr>PowerPoint Presentation</vt:lpstr>
      <vt:lpstr>CONCLUSION AND 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 VEIN PATTERN AUTHENTICATION SYSTEM</dc:title>
  <dc:creator>Abhishek Bhowal</dc:creator>
  <cp:lastModifiedBy>Abhishek Bhowal</cp:lastModifiedBy>
  <cp:revision>28</cp:revision>
  <dcterms:created xsi:type="dcterms:W3CDTF">2017-05-07T17:01:26Z</dcterms:created>
  <dcterms:modified xsi:type="dcterms:W3CDTF">2017-05-08T14:47:05Z</dcterms:modified>
</cp:coreProperties>
</file>