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340F1-C954-47AE-8D1B-B96AB08F6DC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44912D-9CBC-4FB5-B356-CD92A4D82A46}">
      <dgm:prSet/>
      <dgm:spPr/>
      <dgm:t>
        <a:bodyPr/>
        <a:lstStyle/>
        <a:p>
          <a:r>
            <a:rPr lang="en-IN"/>
            <a:t>Fundamentals for data analysis for genomics</a:t>
          </a:r>
          <a:endParaRPr lang="en-US"/>
        </a:p>
      </dgm:t>
    </dgm:pt>
    <dgm:pt modelId="{DA5F9F9E-B9CF-4E59-ADE9-85DEDC5E4EC4}" type="parTrans" cxnId="{810070EA-C9CC-4EBB-B5B6-EB10481742A7}">
      <dgm:prSet/>
      <dgm:spPr/>
      <dgm:t>
        <a:bodyPr/>
        <a:lstStyle/>
        <a:p>
          <a:endParaRPr lang="en-US"/>
        </a:p>
      </dgm:t>
    </dgm:pt>
    <dgm:pt modelId="{A86DF1B1-4E8A-4CCD-921D-57F2D8E920F1}" type="sibTrans" cxnId="{810070EA-C9CC-4EBB-B5B6-EB10481742A7}">
      <dgm:prSet/>
      <dgm:spPr/>
      <dgm:t>
        <a:bodyPr/>
        <a:lstStyle/>
        <a:p>
          <a:endParaRPr lang="en-US"/>
        </a:p>
      </dgm:t>
    </dgm:pt>
    <dgm:pt modelId="{AADBB6E0-7B44-403E-9795-05B3852C301D}">
      <dgm:prSet/>
      <dgm:spPr/>
      <dgm:t>
        <a:bodyPr/>
        <a:lstStyle/>
        <a:p>
          <a:r>
            <a:rPr lang="en-IN"/>
            <a:t>Interdisciplinary audience with backgrounds in physics, biology, medicine, math, computer science or other quantitative fields.</a:t>
          </a:r>
          <a:endParaRPr lang="en-US"/>
        </a:p>
      </dgm:t>
    </dgm:pt>
    <dgm:pt modelId="{6C8BDA33-CCE9-445D-BF4A-DBD07297723F}" type="parTrans" cxnId="{0E3783DF-A266-45CE-B203-0CF8E0643C8C}">
      <dgm:prSet/>
      <dgm:spPr/>
      <dgm:t>
        <a:bodyPr/>
        <a:lstStyle/>
        <a:p>
          <a:endParaRPr lang="en-US"/>
        </a:p>
      </dgm:t>
    </dgm:pt>
    <dgm:pt modelId="{887116F8-17CD-4A0A-91FE-13A0E39915E2}" type="sibTrans" cxnId="{0E3783DF-A266-45CE-B203-0CF8E0643C8C}">
      <dgm:prSet/>
      <dgm:spPr/>
      <dgm:t>
        <a:bodyPr/>
        <a:lstStyle/>
        <a:p>
          <a:endParaRPr lang="en-US"/>
        </a:p>
      </dgm:t>
    </dgm:pt>
    <dgm:pt modelId="{44E5764B-19BD-4C03-BC00-9262302B20C7}">
      <dgm:prSet/>
      <dgm:spPr/>
      <dgm:t>
        <a:bodyPr/>
        <a:lstStyle/>
        <a:p>
          <a:r>
            <a:rPr lang="en-IN"/>
            <a:t>Starting point for computational genomics students and a guide for further data analysis in more specific topics in genomics</a:t>
          </a:r>
          <a:endParaRPr lang="en-US"/>
        </a:p>
      </dgm:t>
    </dgm:pt>
    <dgm:pt modelId="{3ADFBC87-5302-4BB7-A07D-43BFA561C7B9}" type="parTrans" cxnId="{B6415837-1877-4ED8-8E4A-EB28412E9126}">
      <dgm:prSet/>
      <dgm:spPr/>
      <dgm:t>
        <a:bodyPr/>
        <a:lstStyle/>
        <a:p>
          <a:endParaRPr lang="en-US"/>
        </a:p>
      </dgm:t>
    </dgm:pt>
    <dgm:pt modelId="{4B7F0D50-61F5-43D3-A933-8EB54BFAD57D}" type="sibTrans" cxnId="{B6415837-1877-4ED8-8E4A-EB28412E9126}">
      <dgm:prSet/>
      <dgm:spPr/>
      <dgm:t>
        <a:bodyPr/>
        <a:lstStyle/>
        <a:p>
          <a:endParaRPr lang="en-US"/>
        </a:p>
      </dgm:t>
    </dgm:pt>
    <dgm:pt modelId="{AEA17CE1-E1D2-4A30-BB14-466615D98D12}">
      <dgm:prSet/>
      <dgm:spPr/>
      <dgm:t>
        <a:bodyPr/>
        <a:lstStyle/>
        <a:p>
          <a:r>
            <a:rPr lang="en-IN"/>
            <a:t>Cover a large variety of topics from programming to basic genome biology.</a:t>
          </a:r>
          <a:endParaRPr lang="en-US"/>
        </a:p>
      </dgm:t>
    </dgm:pt>
    <dgm:pt modelId="{1B01FA2C-D4A9-4FB2-A510-16204B3B294A}" type="parTrans" cxnId="{56E4ED18-25C4-4EEE-AE4C-68831B00BD67}">
      <dgm:prSet/>
      <dgm:spPr/>
      <dgm:t>
        <a:bodyPr/>
        <a:lstStyle/>
        <a:p>
          <a:endParaRPr lang="en-US"/>
        </a:p>
      </dgm:t>
    </dgm:pt>
    <dgm:pt modelId="{15FDD015-933B-4719-8BD5-DAA93246D12C}" type="sibTrans" cxnId="{56E4ED18-25C4-4EEE-AE4C-68831B00BD67}">
      <dgm:prSet/>
      <dgm:spPr/>
      <dgm:t>
        <a:bodyPr/>
        <a:lstStyle/>
        <a:p>
          <a:endParaRPr lang="en-US"/>
        </a:p>
      </dgm:t>
    </dgm:pt>
    <dgm:pt modelId="{2D4479DD-9387-4268-A76F-F6221933665F}" type="pres">
      <dgm:prSet presAssocID="{584340F1-C954-47AE-8D1B-B96AB08F6DC8}" presName="vert0" presStyleCnt="0">
        <dgm:presLayoutVars>
          <dgm:dir/>
          <dgm:animOne val="branch"/>
          <dgm:animLvl val="lvl"/>
        </dgm:presLayoutVars>
      </dgm:prSet>
      <dgm:spPr/>
    </dgm:pt>
    <dgm:pt modelId="{0F9A368C-032B-4A6D-9363-E0F030E9ED9D}" type="pres">
      <dgm:prSet presAssocID="{0B44912D-9CBC-4FB5-B356-CD92A4D82A46}" presName="thickLine" presStyleLbl="alignNode1" presStyleIdx="0" presStyleCnt="4"/>
      <dgm:spPr/>
    </dgm:pt>
    <dgm:pt modelId="{56DDB207-70BC-4DDF-87F7-DE99E3148AD2}" type="pres">
      <dgm:prSet presAssocID="{0B44912D-9CBC-4FB5-B356-CD92A4D82A46}" presName="horz1" presStyleCnt="0"/>
      <dgm:spPr/>
    </dgm:pt>
    <dgm:pt modelId="{769C09CB-4E63-45C8-9F83-C4F1F82CB613}" type="pres">
      <dgm:prSet presAssocID="{0B44912D-9CBC-4FB5-B356-CD92A4D82A46}" presName="tx1" presStyleLbl="revTx" presStyleIdx="0" presStyleCnt="4"/>
      <dgm:spPr/>
    </dgm:pt>
    <dgm:pt modelId="{A46F615F-1802-47C4-8385-1BDE957BEE91}" type="pres">
      <dgm:prSet presAssocID="{0B44912D-9CBC-4FB5-B356-CD92A4D82A46}" presName="vert1" presStyleCnt="0"/>
      <dgm:spPr/>
    </dgm:pt>
    <dgm:pt modelId="{99444E9D-3D0E-4673-A592-ADE5796AD681}" type="pres">
      <dgm:prSet presAssocID="{AADBB6E0-7B44-403E-9795-05B3852C301D}" presName="thickLine" presStyleLbl="alignNode1" presStyleIdx="1" presStyleCnt="4"/>
      <dgm:spPr/>
    </dgm:pt>
    <dgm:pt modelId="{11D4A6D1-09EE-4241-AEDB-7FD41373F98D}" type="pres">
      <dgm:prSet presAssocID="{AADBB6E0-7B44-403E-9795-05B3852C301D}" presName="horz1" presStyleCnt="0"/>
      <dgm:spPr/>
    </dgm:pt>
    <dgm:pt modelId="{8C6984BA-3DFD-4EC5-A1C4-22C8EA941ECF}" type="pres">
      <dgm:prSet presAssocID="{AADBB6E0-7B44-403E-9795-05B3852C301D}" presName="tx1" presStyleLbl="revTx" presStyleIdx="1" presStyleCnt="4"/>
      <dgm:spPr/>
    </dgm:pt>
    <dgm:pt modelId="{405EEC45-39BE-40DA-8253-DD42F755ECDF}" type="pres">
      <dgm:prSet presAssocID="{AADBB6E0-7B44-403E-9795-05B3852C301D}" presName="vert1" presStyleCnt="0"/>
      <dgm:spPr/>
    </dgm:pt>
    <dgm:pt modelId="{16E1D1DD-B646-4F36-8688-E5ED60977EAD}" type="pres">
      <dgm:prSet presAssocID="{44E5764B-19BD-4C03-BC00-9262302B20C7}" presName="thickLine" presStyleLbl="alignNode1" presStyleIdx="2" presStyleCnt="4"/>
      <dgm:spPr/>
    </dgm:pt>
    <dgm:pt modelId="{691A4764-00BD-4603-8B21-E1A4A72D2324}" type="pres">
      <dgm:prSet presAssocID="{44E5764B-19BD-4C03-BC00-9262302B20C7}" presName="horz1" presStyleCnt="0"/>
      <dgm:spPr/>
    </dgm:pt>
    <dgm:pt modelId="{13F845FB-46AA-4602-87D1-AD23514FA515}" type="pres">
      <dgm:prSet presAssocID="{44E5764B-19BD-4C03-BC00-9262302B20C7}" presName="tx1" presStyleLbl="revTx" presStyleIdx="2" presStyleCnt="4"/>
      <dgm:spPr/>
    </dgm:pt>
    <dgm:pt modelId="{6919BA4C-636C-4964-8CF7-C5965904656F}" type="pres">
      <dgm:prSet presAssocID="{44E5764B-19BD-4C03-BC00-9262302B20C7}" presName="vert1" presStyleCnt="0"/>
      <dgm:spPr/>
    </dgm:pt>
    <dgm:pt modelId="{3F1827DB-F83A-414B-874D-282790721746}" type="pres">
      <dgm:prSet presAssocID="{AEA17CE1-E1D2-4A30-BB14-466615D98D12}" presName="thickLine" presStyleLbl="alignNode1" presStyleIdx="3" presStyleCnt="4"/>
      <dgm:spPr/>
    </dgm:pt>
    <dgm:pt modelId="{C1DC8ED5-00AD-499D-A831-E2828FB744C8}" type="pres">
      <dgm:prSet presAssocID="{AEA17CE1-E1D2-4A30-BB14-466615D98D12}" presName="horz1" presStyleCnt="0"/>
      <dgm:spPr/>
    </dgm:pt>
    <dgm:pt modelId="{AECA6FF4-D50E-44A8-BF2E-CB0C33AFCE1E}" type="pres">
      <dgm:prSet presAssocID="{AEA17CE1-E1D2-4A30-BB14-466615D98D12}" presName="tx1" presStyleLbl="revTx" presStyleIdx="3" presStyleCnt="4"/>
      <dgm:spPr/>
    </dgm:pt>
    <dgm:pt modelId="{3460D5E2-51E8-4BD6-BDC7-C47E49AE191F}" type="pres">
      <dgm:prSet presAssocID="{AEA17CE1-E1D2-4A30-BB14-466615D98D12}" presName="vert1" presStyleCnt="0"/>
      <dgm:spPr/>
    </dgm:pt>
  </dgm:ptLst>
  <dgm:cxnLst>
    <dgm:cxn modelId="{0B713E04-3DC4-4C1A-83E4-D7554FDAAA15}" type="presOf" srcId="{44E5764B-19BD-4C03-BC00-9262302B20C7}" destId="{13F845FB-46AA-4602-87D1-AD23514FA515}" srcOrd="0" destOrd="0" presId="urn:microsoft.com/office/officeart/2008/layout/LinedList"/>
    <dgm:cxn modelId="{56E4ED18-25C4-4EEE-AE4C-68831B00BD67}" srcId="{584340F1-C954-47AE-8D1B-B96AB08F6DC8}" destId="{AEA17CE1-E1D2-4A30-BB14-466615D98D12}" srcOrd="3" destOrd="0" parTransId="{1B01FA2C-D4A9-4FB2-A510-16204B3B294A}" sibTransId="{15FDD015-933B-4719-8BD5-DAA93246D12C}"/>
    <dgm:cxn modelId="{3DD08020-28A2-42D7-AB99-0024935A09DA}" type="presOf" srcId="{AEA17CE1-E1D2-4A30-BB14-466615D98D12}" destId="{AECA6FF4-D50E-44A8-BF2E-CB0C33AFCE1E}" srcOrd="0" destOrd="0" presId="urn:microsoft.com/office/officeart/2008/layout/LinedList"/>
    <dgm:cxn modelId="{B6415837-1877-4ED8-8E4A-EB28412E9126}" srcId="{584340F1-C954-47AE-8D1B-B96AB08F6DC8}" destId="{44E5764B-19BD-4C03-BC00-9262302B20C7}" srcOrd="2" destOrd="0" parTransId="{3ADFBC87-5302-4BB7-A07D-43BFA561C7B9}" sibTransId="{4B7F0D50-61F5-43D3-A933-8EB54BFAD57D}"/>
    <dgm:cxn modelId="{45D76B60-F172-455E-98A7-5A200909F201}" type="presOf" srcId="{AADBB6E0-7B44-403E-9795-05B3852C301D}" destId="{8C6984BA-3DFD-4EC5-A1C4-22C8EA941ECF}" srcOrd="0" destOrd="0" presId="urn:microsoft.com/office/officeart/2008/layout/LinedList"/>
    <dgm:cxn modelId="{1CAD0F86-A14F-4F73-A558-A4405D913D21}" type="presOf" srcId="{0B44912D-9CBC-4FB5-B356-CD92A4D82A46}" destId="{769C09CB-4E63-45C8-9F83-C4F1F82CB613}" srcOrd="0" destOrd="0" presId="urn:microsoft.com/office/officeart/2008/layout/LinedList"/>
    <dgm:cxn modelId="{4E2EDC99-8C8D-4D1A-9430-7FFF82DA0958}" type="presOf" srcId="{584340F1-C954-47AE-8D1B-B96AB08F6DC8}" destId="{2D4479DD-9387-4268-A76F-F6221933665F}" srcOrd="0" destOrd="0" presId="urn:microsoft.com/office/officeart/2008/layout/LinedList"/>
    <dgm:cxn modelId="{0E3783DF-A266-45CE-B203-0CF8E0643C8C}" srcId="{584340F1-C954-47AE-8D1B-B96AB08F6DC8}" destId="{AADBB6E0-7B44-403E-9795-05B3852C301D}" srcOrd="1" destOrd="0" parTransId="{6C8BDA33-CCE9-445D-BF4A-DBD07297723F}" sibTransId="{887116F8-17CD-4A0A-91FE-13A0E39915E2}"/>
    <dgm:cxn modelId="{810070EA-C9CC-4EBB-B5B6-EB10481742A7}" srcId="{584340F1-C954-47AE-8D1B-B96AB08F6DC8}" destId="{0B44912D-9CBC-4FB5-B356-CD92A4D82A46}" srcOrd="0" destOrd="0" parTransId="{DA5F9F9E-B9CF-4E59-ADE9-85DEDC5E4EC4}" sibTransId="{A86DF1B1-4E8A-4CCD-921D-57F2D8E920F1}"/>
    <dgm:cxn modelId="{B9DB4A38-8528-404C-9EEC-D1D6A3F1AE55}" type="presParOf" srcId="{2D4479DD-9387-4268-A76F-F6221933665F}" destId="{0F9A368C-032B-4A6D-9363-E0F030E9ED9D}" srcOrd="0" destOrd="0" presId="urn:microsoft.com/office/officeart/2008/layout/LinedList"/>
    <dgm:cxn modelId="{CDAA4837-6DC9-49BF-A736-68BB99A1DC58}" type="presParOf" srcId="{2D4479DD-9387-4268-A76F-F6221933665F}" destId="{56DDB207-70BC-4DDF-87F7-DE99E3148AD2}" srcOrd="1" destOrd="0" presId="urn:microsoft.com/office/officeart/2008/layout/LinedList"/>
    <dgm:cxn modelId="{963D4CAB-7826-45CB-A128-43030093DCD1}" type="presParOf" srcId="{56DDB207-70BC-4DDF-87F7-DE99E3148AD2}" destId="{769C09CB-4E63-45C8-9F83-C4F1F82CB613}" srcOrd="0" destOrd="0" presId="urn:microsoft.com/office/officeart/2008/layout/LinedList"/>
    <dgm:cxn modelId="{53105DDF-4DFE-4D3C-AC1F-315D7898B037}" type="presParOf" srcId="{56DDB207-70BC-4DDF-87F7-DE99E3148AD2}" destId="{A46F615F-1802-47C4-8385-1BDE957BEE91}" srcOrd="1" destOrd="0" presId="urn:microsoft.com/office/officeart/2008/layout/LinedList"/>
    <dgm:cxn modelId="{9AC8D363-863D-4981-AE38-EC48F0A823F3}" type="presParOf" srcId="{2D4479DD-9387-4268-A76F-F6221933665F}" destId="{99444E9D-3D0E-4673-A592-ADE5796AD681}" srcOrd="2" destOrd="0" presId="urn:microsoft.com/office/officeart/2008/layout/LinedList"/>
    <dgm:cxn modelId="{F8117C44-8185-4C69-8D36-653FF208E393}" type="presParOf" srcId="{2D4479DD-9387-4268-A76F-F6221933665F}" destId="{11D4A6D1-09EE-4241-AEDB-7FD41373F98D}" srcOrd="3" destOrd="0" presId="urn:microsoft.com/office/officeart/2008/layout/LinedList"/>
    <dgm:cxn modelId="{3A95D712-540B-4E01-82CB-5E8B249EBCC9}" type="presParOf" srcId="{11D4A6D1-09EE-4241-AEDB-7FD41373F98D}" destId="{8C6984BA-3DFD-4EC5-A1C4-22C8EA941ECF}" srcOrd="0" destOrd="0" presId="urn:microsoft.com/office/officeart/2008/layout/LinedList"/>
    <dgm:cxn modelId="{5FCB5A59-BED0-4C64-8402-53F5064430A3}" type="presParOf" srcId="{11D4A6D1-09EE-4241-AEDB-7FD41373F98D}" destId="{405EEC45-39BE-40DA-8253-DD42F755ECDF}" srcOrd="1" destOrd="0" presId="urn:microsoft.com/office/officeart/2008/layout/LinedList"/>
    <dgm:cxn modelId="{5608BFDD-5698-4823-922D-C1637C97FE35}" type="presParOf" srcId="{2D4479DD-9387-4268-A76F-F6221933665F}" destId="{16E1D1DD-B646-4F36-8688-E5ED60977EAD}" srcOrd="4" destOrd="0" presId="urn:microsoft.com/office/officeart/2008/layout/LinedList"/>
    <dgm:cxn modelId="{69A057FE-569B-4543-9E7B-F714ACF550CA}" type="presParOf" srcId="{2D4479DD-9387-4268-A76F-F6221933665F}" destId="{691A4764-00BD-4603-8B21-E1A4A72D2324}" srcOrd="5" destOrd="0" presId="urn:microsoft.com/office/officeart/2008/layout/LinedList"/>
    <dgm:cxn modelId="{2097B878-FCAF-4419-A98A-ED84E81977F3}" type="presParOf" srcId="{691A4764-00BD-4603-8B21-E1A4A72D2324}" destId="{13F845FB-46AA-4602-87D1-AD23514FA515}" srcOrd="0" destOrd="0" presId="urn:microsoft.com/office/officeart/2008/layout/LinedList"/>
    <dgm:cxn modelId="{6E638E08-72D4-45D7-BE90-34C126330E23}" type="presParOf" srcId="{691A4764-00BD-4603-8B21-E1A4A72D2324}" destId="{6919BA4C-636C-4964-8CF7-C5965904656F}" srcOrd="1" destOrd="0" presId="urn:microsoft.com/office/officeart/2008/layout/LinedList"/>
    <dgm:cxn modelId="{4C04DB5F-EE95-48BA-8529-F4854191B066}" type="presParOf" srcId="{2D4479DD-9387-4268-A76F-F6221933665F}" destId="{3F1827DB-F83A-414B-874D-282790721746}" srcOrd="6" destOrd="0" presId="urn:microsoft.com/office/officeart/2008/layout/LinedList"/>
    <dgm:cxn modelId="{E6E119DF-58AD-4741-B052-171E21C2EE76}" type="presParOf" srcId="{2D4479DD-9387-4268-A76F-F6221933665F}" destId="{C1DC8ED5-00AD-499D-A831-E2828FB744C8}" srcOrd="7" destOrd="0" presId="urn:microsoft.com/office/officeart/2008/layout/LinedList"/>
    <dgm:cxn modelId="{9338BEE5-0E04-4D13-91E4-647C575A4BFD}" type="presParOf" srcId="{C1DC8ED5-00AD-499D-A831-E2828FB744C8}" destId="{AECA6FF4-D50E-44A8-BF2E-CB0C33AFCE1E}" srcOrd="0" destOrd="0" presId="urn:microsoft.com/office/officeart/2008/layout/LinedList"/>
    <dgm:cxn modelId="{2290D4E1-7AD9-49DB-9029-6D5183949B0C}" type="presParOf" srcId="{C1DC8ED5-00AD-499D-A831-E2828FB744C8}" destId="{3460D5E2-51E8-4BD6-BDC7-C47E49AE19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37DC1-E492-441A-A09D-608439B2909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55F4F9-98E0-44BA-BF3A-6EB43AA9C672}">
      <dgm:prSet/>
      <dgm:spPr/>
      <dgm:t>
        <a:bodyPr/>
        <a:lstStyle/>
        <a:p>
          <a:r>
            <a:rPr lang="en-IN"/>
            <a:t>Biologists and medical scientists who generate the data and are keen on analyzing it themselves.</a:t>
          </a:r>
          <a:endParaRPr lang="en-US"/>
        </a:p>
      </dgm:t>
    </dgm:pt>
    <dgm:pt modelId="{94745E06-C424-44BC-A065-2341A9ABCCE5}" type="parTrans" cxnId="{9D39C709-5B44-4E29-8763-779F6D1DDFD3}">
      <dgm:prSet/>
      <dgm:spPr/>
      <dgm:t>
        <a:bodyPr/>
        <a:lstStyle/>
        <a:p>
          <a:endParaRPr lang="en-US"/>
        </a:p>
      </dgm:t>
    </dgm:pt>
    <dgm:pt modelId="{331F41BD-B92F-4A05-9DEF-0E487BA511FC}" type="sibTrans" cxnId="{9D39C709-5B44-4E29-8763-779F6D1DDFD3}">
      <dgm:prSet/>
      <dgm:spPr/>
      <dgm:t>
        <a:bodyPr/>
        <a:lstStyle/>
        <a:p>
          <a:endParaRPr lang="en-US"/>
        </a:p>
      </dgm:t>
    </dgm:pt>
    <dgm:pt modelId="{3945908F-43EA-4EF7-9589-2052C29E33EB}">
      <dgm:prSet/>
      <dgm:spPr/>
      <dgm:t>
        <a:bodyPr/>
        <a:lstStyle/>
        <a:p>
          <a:r>
            <a:rPr lang="en-IN"/>
            <a:t>Students and researchers who are formally starting to do research on or using computational genomics</a:t>
          </a:r>
          <a:endParaRPr lang="en-US"/>
        </a:p>
      </dgm:t>
    </dgm:pt>
    <dgm:pt modelId="{1E451877-2869-473A-80C6-1A6487104611}" type="parTrans" cxnId="{5EBE8DF3-0B99-420A-9DE3-D28714CEC2C6}">
      <dgm:prSet/>
      <dgm:spPr/>
      <dgm:t>
        <a:bodyPr/>
        <a:lstStyle/>
        <a:p>
          <a:endParaRPr lang="en-US"/>
        </a:p>
      </dgm:t>
    </dgm:pt>
    <dgm:pt modelId="{F05EBFCE-A3DB-4892-B090-8479DD509361}" type="sibTrans" cxnId="{5EBE8DF3-0B99-420A-9DE3-D28714CEC2C6}">
      <dgm:prSet/>
      <dgm:spPr/>
      <dgm:t>
        <a:bodyPr/>
        <a:lstStyle/>
        <a:p>
          <a:endParaRPr lang="en-US"/>
        </a:p>
      </dgm:t>
    </dgm:pt>
    <dgm:pt modelId="{7B58D35A-99C7-4C62-A7B2-25CE83F95AAE}">
      <dgm:prSet/>
      <dgm:spPr/>
      <dgm:t>
        <a:bodyPr/>
        <a:lstStyle/>
        <a:p>
          <a:r>
            <a:rPr lang="en-IN"/>
            <a:t>Beginner-level understanding in a quantitative field, for example, math, stats.</a:t>
          </a:r>
          <a:endParaRPr lang="en-US"/>
        </a:p>
      </dgm:t>
    </dgm:pt>
    <dgm:pt modelId="{CAED77C5-ABA5-40D3-B2C3-767695652248}" type="parTrans" cxnId="{9F458538-E049-4125-896E-DC8ECA4FCF43}">
      <dgm:prSet/>
      <dgm:spPr/>
      <dgm:t>
        <a:bodyPr/>
        <a:lstStyle/>
        <a:p>
          <a:endParaRPr lang="en-US"/>
        </a:p>
      </dgm:t>
    </dgm:pt>
    <dgm:pt modelId="{1CCD6131-B70A-46AB-AB92-4A81A1FDEAA1}" type="sibTrans" cxnId="{9F458538-E049-4125-896E-DC8ECA4FCF43}">
      <dgm:prSet/>
      <dgm:spPr/>
      <dgm:t>
        <a:bodyPr/>
        <a:lstStyle/>
        <a:p>
          <a:endParaRPr lang="en-US"/>
        </a:p>
      </dgm:t>
    </dgm:pt>
    <dgm:pt modelId="{601364A6-CEF1-4807-83F2-3E22611953DC}">
      <dgm:prSet/>
      <dgm:spPr/>
      <dgm:t>
        <a:bodyPr/>
        <a:lstStyle/>
        <a:p>
          <a:r>
            <a:rPr lang="en-IN"/>
            <a:t>Experienced researchers looking for recipes or quick how-to’s to get started in specific data analysis tasks related to computational genomics.</a:t>
          </a:r>
          <a:endParaRPr lang="en-US"/>
        </a:p>
      </dgm:t>
    </dgm:pt>
    <dgm:pt modelId="{8A4BEF87-7915-459C-8BCD-9982EAF9258D}" type="parTrans" cxnId="{DA3D2E95-A855-4A32-A3C6-A6A7A5F1E3C4}">
      <dgm:prSet/>
      <dgm:spPr/>
      <dgm:t>
        <a:bodyPr/>
        <a:lstStyle/>
        <a:p>
          <a:endParaRPr lang="en-US"/>
        </a:p>
      </dgm:t>
    </dgm:pt>
    <dgm:pt modelId="{96A2090B-847D-44EA-A0DD-28ACC471E883}" type="sibTrans" cxnId="{DA3D2E95-A855-4A32-A3C6-A6A7A5F1E3C4}">
      <dgm:prSet/>
      <dgm:spPr/>
      <dgm:t>
        <a:bodyPr/>
        <a:lstStyle/>
        <a:p>
          <a:endParaRPr lang="en-US"/>
        </a:p>
      </dgm:t>
    </dgm:pt>
    <dgm:pt modelId="{7EAE12A3-E78B-4C63-9722-0C4F166241C0}" type="pres">
      <dgm:prSet presAssocID="{3E837DC1-E492-441A-A09D-608439B2909E}" presName="diagram" presStyleCnt="0">
        <dgm:presLayoutVars>
          <dgm:dir/>
          <dgm:resizeHandles val="exact"/>
        </dgm:presLayoutVars>
      </dgm:prSet>
      <dgm:spPr/>
    </dgm:pt>
    <dgm:pt modelId="{F6AB441E-22D7-4DFC-B970-B6ED0F4F9E01}" type="pres">
      <dgm:prSet presAssocID="{CB55F4F9-98E0-44BA-BF3A-6EB43AA9C672}" presName="node" presStyleLbl="node1" presStyleIdx="0" presStyleCnt="4">
        <dgm:presLayoutVars>
          <dgm:bulletEnabled val="1"/>
        </dgm:presLayoutVars>
      </dgm:prSet>
      <dgm:spPr/>
    </dgm:pt>
    <dgm:pt modelId="{496A9AC2-BD2C-4672-AF85-BFE62CD7D4CE}" type="pres">
      <dgm:prSet presAssocID="{331F41BD-B92F-4A05-9DEF-0E487BA511FC}" presName="sibTrans" presStyleCnt="0"/>
      <dgm:spPr/>
    </dgm:pt>
    <dgm:pt modelId="{E8476DFE-9BA3-4417-BC26-17568FEF7C0C}" type="pres">
      <dgm:prSet presAssocID="{3945908F-43EA-4EF7-9589-2052C29E33EB}" presName="node" presStyleLbl="node1" presStyleIdx="1" presStyleCnt="4">
        <dgm:presLayoutVars>
          <dgm:bulletEnabled val="1"/>
        </dgm:presLayoutVars>
      </dgm:prSet>
      <dgm:spPr/>
    </dgm:pt>
    <dgm:pt modelId="{CFFAE650-D779-47A3-9302-A9E4440D1A1E}" type="pres">
      <dgm:prSet presAssocID="{F05EBFCE-A3DB-4892-B090-8479DD509361}" presName="sibTrans" presStyleCnt="0"/>
      <dgm:spPr/>
    </dgm:pt>
    <dgm:pt modelId="{7F2DCC20-252F-4595-92EB-A7C153F4105A}" type="pres">
      <dgm:prSet presAssocID="{7B58D35A-99C7-4C62-A7B2-25CE83F95AAE}" presName="node" presStyleLbl="node1" presStyleIdx="2" presStyleCnt="4">
        <dgm:presLayoutVars>
          <dgm:bulletEnabled val="1"/>
        </dgm:presLayoutVars>
      </dgm:prSet>
      <dgm:spPr/>
    </dgm:pt>
    <dgm:pt modelId="{55F875CD-CEE8-48CC-BC74-32D30E2D9D81}" type="pres">
      <dgm:prSet presAssocID="{1CCD6131-B70A-46AB-AB92-4A81A1FDEAA1}" presName="sibTrans" presStyleCnt="0"/>
      <dgm:spPr/>
    </dgm:pt>
    <dgm:pt modelId="{0B6662F0-BC47-4843-99D8-A84BCE77C48A}" type="pres">
      <dgm:prSet presAssocID="{601364A6-CEF1-4807-83F2-3E22611953DC}" presName="node" presStyleLbl="node1" presStyleIdx="3" presStyleCnt="4">
        <dgm:presLayoutVars>
          <dgm:bulletEnabled val="1"/>
        </dgm:presLayoutVars>
      </dgm:prSet>
      <dgm:spPr/>
    </dgm:pt>
  </dgm:ptLst>
  <dgm:cxnLst>
    <dgm:cxn modelId="{9D39C709-5B44-4E29-8763-779F6D1DDFD3}" srcId="{3E837DC1-E492-441A-A09D-608439B2909E}" destId="{CB55F4F9-98E0-44BA-BF3A-6EB43AA9C672}" srcOrd="0" destOrd="0" parTransId="{94745E06-C424-44BC-A065-2341A9ABCCE5}" sibTransId="{331F41BD-B92F-4A05-9DEF-0E487BA511FC}"/>
    <dgm:cxn modelId="{D4450224-74B1-4C5B-8D13-1271D5DF9D21}" type="presOf" srcId="{3E837DC1-E492-441A-A09D-608439B2909E}" destId="{7EAE12A3-E78B-4C63-9722-0C4F166241C0}" srcOrd="0" destOrd="0" presId="urn:microsoft.com/office/officeart/2005/8/layout/default"/>
    <dgm:cxn modelId="{9F458538-E049-4125-896E-DC8ECA4FCF43}" srcId="{3E837DC1-E492-441A-A09D-608439B2909E}" destId="{7B58D35A-99C7-4C62-A7B2-25CE83F95AAE}" srcOrd="2" destOrd="0" parTransId="{CAED77C5-ABA5-40D3-B2C3-767695652248}" sibTransId="{1CCD6131-B70A-46AB-AB92-4A81A1FDEAA1}"/>
    <dgm:cxn modelId="{48D4BC5E-0691-4A6D-AF99-45093031AEA7}" type="presOf" srcId="{CB55F4F9-98E0-44BA-BF3A-6EB43AA9C672}" destId="{F6AB441E-22D7-4DFC-B970-B6ED0F4F9E01}" srcOrd="0" destOrd="0" presId="urn:microsoft.com/office/officeart/2005/8/layout/default"/>
    <dgm:cxn modelId="{3A91BC55-3CC2-4787-BFA2-B99D4FBB3D0F}" type="presOf" srcId="{601364A6-CEF1-4807-83F2-3E22611953DC}" destId="{0B6662F0-BC47-4843-99D8-A84BCE77C48A}" srcOrd="0" destOrd="0" presId="urn:microsoft.com/office/officeart/2005/8/layout/default"/>
    <dgm:cxn modelId="{DA3D2E95-A855-4A32-A3C6-A6A7A5F1E3C4}" srcId="{3E837DC1-E492-441A-A09D-608439B2909E}" destId="{601364A6-CEF1-4807-83F2-3E22611953DC}" srcOrd="3" destOrd="0" parTransId="{8A4BEF87-7915-459C-8BCD-9982EAF9258D}" sibTransId="{96A2090B-847D-44EA-A0DD-28ACC471E883}"/>
    <dgm:cxn modelId="{36F6DBB1-0168-4B3D-816E-ACC063125EC0}" type="presOf" srcId="{3945908F-43EA-4EF7-9589-2052C29E33EB}" destId="{E8476DFE-9BA3-4417-BC26-17568FEF7C0C}" srcOrd="0" destOrd="0" presId="urn:microsoft.com/office/officeart/2005/8/layout/default"/>
    <dgm:cxn modelId="{5EBE8DF3-0B99-420A-9DE3-D28714CEC2C6}" srcId="{3E837DC1-E492-441A-A09D-608439B2909E}" destId="{3945908F-43EA-4EF7-9589-2052C29E33EB}" srcOrd="1" destOrd="0" parTransId="{1E451877-2869-473A-80C6-1A6487104611}" sibTransId="{F05EBFCE-A3DB-4892-B090-8479DD509361}"/>
    <dgm:cxn modelId="{3E6584F5-89E6-4E8B-9166-7005A848DFCA}" type="presOf" srcId="{7B58D35A-99C7-4C62-A7B2-25CE83F95AAE}" destId="{7F2DCC20-252F-4595-92EB-A7C153F4105A}" srcOrd="0" destOrd="0" presId="urn:microsoft.com/office/officeart/2005/8/layout/default"/>
    <dgm:cxn modelId="{8F115383-C812-4EF6-8D2E-CD394360659A}" type="presParOf" srcId="{7EAE12A3-E78B-4C63-9722-0C4F166241C0}" destId="{F6AB441E-22D7-4DFC-B970-B6ED0F4F9E01}" srcOrd="0" destOrd="0" presId="urn:microsoft.com/office/officeart/2005/8/layout/default"/>
    <dgm:cxn modelId="{EDD013D7-ACBC-4225-BFEE-46DC54B90C48}" type="presParOf" srcId="{7EAE12A3-E78B-4C63-9722-0C4F166241C0}" destId="{496A9AC2-BD2C-4672-AF85-BFE62CD7D4CE}" srcOrd="1" destOrd="0" presId="urn:microsoft.com/office/officeart/2005/8/layout/default"/>
    <dgm:cxn modelId="{1139040C-80EF-49C2-986D-CA8CF604CD4B}" type="presParOf" srcId="{7EAE12A3-E78B-4C63-9722-0C4F166241C0}" destId="{E8476DFE-9BA3-4417-BC26-17568FEF7C0C}" srcOrd="2" destOrd="0" presId="urn:microsoft.com/office/officeart/2005/8/layout/default"/>
    <dgm:cxn modelId="{617A5481-0794-4D56-A404-322EFC510177}" type="presParOf" srcId="{7EAE12A3-E78B-4C63-9722-0C4F166241C0}" destId="{CFFAE650-D779-47A3-9302-A9E4440D1A1E}" srcOrd="3" destOrd="0" presId="urn:microsoft.com/office/officeart/2005/8/layout/default"/>
    <dgm:cxn modelId="{C9161177-65C4-4D8A-ADD7-169A78CA5C8F}" type="presParOf" srcId="{7EAE12A3-E78B-4C63-9722-0C4F166241C0}" destId="{7F2DCC20-252F-4595-92EB-A7C153F4105A}" srcOrd="4" destOrd="0" presId="urn:microsoft.com/office/officeart/2005/8/layout/default"/>
    <dgm:cxn modelId="{9FDE466F-4734-443B-A1F4-BE449A9247D9}" type="presParOf" srcId="{7EAE12A3-E78B-4C63-9722-0C4F166241C0}" destId="{55F875CD-CEE8-48CC-BC74-32D30E2D9D81}" srcOrd="5" destOrd="0" presId="urn:microsoft.com/office/officeart/2005/8/layout/default"/>
    <dgm:cxn modelId="{1EE5C384-F2A2-4F7B-B0C2-47F23A57F4F5}" type="presParOf" srcId="{7EAE12A3-E78B-4C63-9722-0C4F166241C0}" destId="{0B6662F0-BC47-4843-99D8-A84BCE77C48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A368C-032B-4A6D-9363-E0F030E9ED9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C09CB-4E63-45C8-9F83-C4F1F82CB61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Fundamentals for data analysis for genomics</a:t>
          </a:r>
          <a:endParaRPr lang="en-US" sz="2700" kern="1200"/>
        </a:p>
      </dsp:txBody>
      <dsp:txXfrm>
        <a:off x="0" y="0"/>
        <a:ext cx="6900512" cy="1384035"/>
      </dsp:txXfrm>
    </dsp:sp>
    <dsp:sp modelId="{99444E9D-3D0E-4673-A592-ADE5796AD68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984BA-3DFD-4EC5-A1C4-22C8EA941EC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Interdisciplinary audience with backgrounds in physics, biology, medicine, math, computer science or other quantitative fields.</a:t>
          </a:r>
          <a:endParaRPr lang="en-US" sz="2700" kern="1200"/>
        </a:p>
      </dsp:txBody>
      <dsp:txXfrm>
        <a:off x="0" y="1384035"/>
        <a:ext cx="6900512" cy="1384035"/>
      </dsp:txXfrm>
    </dsp:sp>
    <dsp:sp modelId="{16E1D1DD-B646-4F36-8688-E5ED60977EA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45FB-46AA-4602-87D1-AD23514FA51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Starting point for computational genomics students and a guide for further data analysis in more specific topics in genomics</a:t>
          </a:r>
          <a:endParaRPr lang="en-US" sz="2700" kern="1200"/>
        </a:p>
      </dsp:txBody>
      <dsp:txXfrm>
        <a:off x="0" y="2768070"/>
        <a:ext cx="6900512" cy="1384035"/>
      </dsp:txXfrm>
    </dsp:sp>
    <dsp:sp modelId="{3F1827DB-F83A-414B-874D-28279072174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A6FF4-D50E-44A8-BF2E-CB0C33AFCE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Cover a large variety of topics from programming to basic genome biology.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B441E-22D7-4DFC-B970-B6ED0F4F9E01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Biologists and medical scientists who generate the data and are keen on analyzing it themselves.</a:t>
          </a:r>
          <a:endParaRPr lang="en-US" sz="1900" kern="1200"/>
        </a:p>
      </dsp:txBody>
      <dsp:txXfrm>
        <a:off x="402550" y="1992"/>
        <a:ext cx="3034531" cy="1820718"/>
      </dsp:txXfrm>
    </dsp:sp>
    <dsp:sp modelId="{E8476DFE-9BA3-4417-BC26-17568FEF7C0C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Students and researchers who are formally starting to do research on or using computational genomics</a:t>
          </a:r>
          <a:endParaRPr lang="en-US" sz="1900" kern="1200"/>
        </a:p>
      </dsp:txBody>
      <dsp:txXfrm>
        <a:off x="3740534" y="1992"/>
        <a:ext cx="3034531" cy="1820718"/>
      </dsp:txXfrm>
    </dsp:sp>
    <dsp:sp modelId="{7F2DCC20-252F-4595-92EB-A7C153F4105A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Beginner-level understanding in a quantitative field, for example, math, stats.</a:t>
          </a:r>
          <a:endParaRPr lang="en-US" sz="1900" kern="1200"/>
        </a:p>
      </dsp:txBody>
      <dsp:txXfrm>
        <a:off x="7078518" y="1992"/>
        <a:ext cx="3034531" cy="1820718"/>
      </dsp:txXfrm>
    </dsp:sp>
    <dsp:sp modelId="{0B6662F0-BC47-4843-99D8-A84BCE77C48A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Experienced researchers looking for recipes or quick how-to’s to get started in specific data analysis tasks related to computational genomics.</a:t>
          </a:r>
          <a:endParaRPr lang="en-US" sz="1900" kern="1200"/>
        </a:p>
      </dsp:txBody>
      <dsp:txXfrm>
        <a:off x="3740534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4595-2DC6-0A58-2F48-6AF37ACD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C24D-D464-5B03-A14D-71FF9039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2ACF-6B32-B3E0-A170-DFB01A25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7DEE-EB53-FBE1-F22E-B39A8AE3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8EC2-6F5B-E35D-A5A6-F7CDC45D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469F-F7A7-0628-8B9C-67A0020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82D8-2B7A-2433-1CD1-D215FDC0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183A-EAF6-6E49-A200-A0311374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4E28-A375-32DC-E9E8-B7A2CC8F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C780-A199-1CD4-F5FF-8754E72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2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86BD-A201-E652-9315-3C8BB796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7466-BD7D-55D0-C375-AC67461DF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E5DB-1BF8-0833-6B79-4185618A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CFE8-3CF9-15F2-BE5A-A964A70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0D0F-F616-B688-0D89-D82B3CFF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7E39-29B3-EA95-DF9E-4AABF5B6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69AB-15C4-9690-C16E-6C12CE6F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32FB-9179-CE72-6F8F-9F0E48DF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E701-AE09-B330-D226-16B25FB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871A-7184-6B9D-07B9-9F2818EC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4AE4-3EEB-09D2-B251-30B6B8A9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DD11-3333-7C3B-1436-F92E4FB2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B080-E5C6-E5A8-FB1E-008316B5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CD5D-5E35-4324-F8C4-C37B02B7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1689-DD55-97D5-3C84-B9B5F07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A6DC-03A4-A32E-6CAB-2347ADC8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B238-CED8-8C2E-5619-EABB7C7A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924-1C90-2D2C-C827-1B06C7D4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ADAD-5BDA-F928-D012-2DE60CF8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277F5-9ACE-553A-5DB1-373ED832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A6E4-4AF9-B78F-CE09-C5890365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7910-CCA7-9BEE-49FB-5A41A48A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F763-7C1A-F518-8B0F-5FF5358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3B51-72BE-DFFF-F4B6-C2BD6031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598A-B771-F91D-3A73-23366A5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72EBB-08E7-6910-09A3-E828C1B2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8B064-29E1-EA78-5772-EAA831DE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77D94-F189-80FC-2514-8714F378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1D228-2C7D-7DF7-FD97-040187A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6D4F-AF3B-12FE-A0D9-EA75D67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2EDB6-D749-C471-8D67-6FDCB727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05AB9-78D1-442F-0B91-6B4FD01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EA340-548D-6A7F-050B-F5A6ABDA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6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C964F-C8D3-4B31-2A4C-6BB57B5B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7DDF7-7558-2992-94CF-583E1460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EADE1-1B65-FF16-AB91-B5B6F12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1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0160-C53E-5CDC-328A-5E107D4E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FE32-9A92-0B32-95D2-3627BE41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B1D4-24EB-DA2E-3964-FDDF9D74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406C7-2C41-40D7-168A-92CB8756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53F0E-9638-C683-CEC3-C2942C9E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3165-28E0-6CA9-A000-EB3B307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9C07-062C-61D3-03B6-EEA4C736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6EB75-667F-357D-E09A-DD077C261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BF67-DD71-F170-4BB8-3CE28D91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C109A-B771-7E4C-FF37-70ECF779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DAEE-0D33-D384-1298-678939D2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99AFA-8E9A-439C-3F29-1AE16769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F3A55-27AF-36EB-B589-6BD0B72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8F1-3B56-D07C-AF52-43BE14C8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072E-25A0-B191-6A31-EB6941AD7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CBE8-5C2C-41C5-BD6B-8B3E7A55E11A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852E-9097-3368-182D-258689FBB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0C81-6946-BEB3-B079-F17BAC82A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61A7-38C8-4D8C-A44C-BD04F942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genomr/compGenomR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546C-536C-6FFC-45C2-FFE23293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5000" dirty="0"/>
              <a:t>Computational Genomics Data Analysis with  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4FB26-E5C3-26F2-5A49-3DD1C3E90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183" y="4694622"/>
            <a:ext cx="1749726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3200" b="1" dirty="0">
                <a:solidFill>
                  <a:schemeClr val="accent2"/>
                </a:solidFill>
              </a:rPr>
              <a:t>Part4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E791-8B28-F99E-DAA5-EB24B6540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19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A46F8-6320-6215-B774-45C8BB6B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General info Book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8A785-539A-1E96-A8F1-7DF0101F7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7670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1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C1A9A-321C-AEC3-B61F-936DEF81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Book is for?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8EC07-A440-E418-3532-2F2CCA6A0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3420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16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B483-0CC4-75E8-6891-A4BB1F79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8FEE-95E1-ABC3-6002-B5AF3B47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527538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 Introduction to </a:t>
            </a:r>
            <a:r>
              <a:rPr lang="en-IN" b="1" dirty="0"/>
              <a:t>Genomics</a:t>
            </a:r>
          </a:p>
          <a:p>
            <a:r>
              <a:rPr lang="en-IN" dirty="0"/>
              <a:t>2 Introduction to R for Genomic </a:t>
            </a:r>
            <a:r>
              <a:rPr lang="en-IN" b="1" dirty="0"/>
              <a:t>Data Analysis</a:t>
            </a:r>
          </a:p>
          <a:p>
            <a:r>
              <a:rPr lang="en-IN" dirty="0"/>
              <a:t>3 </a:t>
            </a:r>
            <a:r>
              <a:rPr lang="en-IN" b="1" dirty="0"/>
              <a:t>Statistics</a:t>
            </a:r>
            <a:r>
              <a:rPr lang="en-IN" dirty="0"/>
              <a:t> for Genomics</a:t>
            </a:r>
          </a:p>
          <a:p>
            <a:r>
              <a:rPr lang="en-IN" dirty="0"/>
              <a:t>4 </a:t>
            </a:r>
            <a:r>
              <a:rPr lang="en-IN" b="1" dirty="0"/>
              <a:t>Exploratory Data Analysis</a:t>
            </a:r>
            <a:r>
              <a:rPr lang="en-IN" dirty="0"/>
              <a:t> with Unsupervised Machine Learning</a:t>
            </a:r>
          </a:p>
          <a:p>
            <a:r>
              <a:rPr lang="en-IN" dirty="0"/>
              <a:t>5 </a:t>
            </a:r>
            <a:r>
              <a:rPr lang="en-IN" b="1" dirty="0"/>
              <a:t>Predictive</a:t>
            </a:r>
            <a:r>
              <a:rPr lang="en-IN" dirty="0"/>
              <a:t> Modelling with Supervised Machine Learning</a:t>
            </a:r>
          </a:p>
          <a:p>
            <a:r>
              <a:rPr lang="en-IN" dirty="0"/>
              <a:t>6 Operations on Genomic Intervals and Genome Arithmetic</a:t>
            </a:r>
          </a:p>
          <a:p>
            <a:r>
              <a:rPr lang="en-IN" dirty="0"/>
              <a:t>7 </a:t>
            </a:r>
            <a:r>
              <a:rPr lang="en-IN" b="1" dirty="0"/>
              <a:t>Quality</a:t>
            </a:r>
            <a:r>
              <a:rPr lang="en-IN" dirty="0"/>
              <a:t> Check, </a:t>
            </a:r>
            <a:r>
              <a:rPr lang="en-IN" b="1" dirty="0"/>
              <a:t>Processing</a:t>
            </a:r>
            <a:r>
              <a:rPr lang="en-IN" dirty="0"/>
              <a:t> and </a:t>
            </a:r>
            <a:r>
              <a:rPr lang="en-IN" b="1" dirty="0"/>
              <a:t>Alignment</a:t>
            </a:r>
            <a:r>
              <a:rPr lang="en-IN" dirty="0"/>
              <a:t> of High-throughput </a:t>
            </a:r>
            <a:r>
              <a:rPr lang="en-IN" b="1" dirty="0"/>
              <a:t>Sequencing</a:t>
            </a:r>
            <a:r>
              <a:rPr lang="en-IN" dirty="0"/>
              <a:t> Reads</a:t>
            </a:r>
          </a:p>
          <a:p>
            <a:r>
              <a:rPr lang="en-IN" dirty="0"/>
              <a:t>8 </a:t>
            </a:r>
            <a:r>
              <a:rPr lang="en-IN" b="1" dirty="0"/>
              <a:t>RNA-</a:t>
            </a:r>
            <a:r>
              <a:rPr lang="en-IN" b="1" dirty="0" err="1"/>
              <a:t>seq</a:t>
            </a:r>
            <a:r>
              <a:rPr lang="en-IN" dirty="0"/>
              <a:t> Analysis</a:t>
            </a:r>
          </a:p>
          <a:p>
            <a:r>
              <a:rPr lang="en-IN" dirty="0"/>
              <a:t>9 </a:t>
            </a:r>
            <a:r>
              <a:rPr lang="en-IN" dirty="0" err="1"/>
              <a:t>ChIP-seq</a:t>
            </a:r>
            <a:r>
              <a:rPr lang="en-IN" dirty="0"/>
              <a:t> analysis</a:t>
            </a:r>
          </a:p>
          <a:p>
            <a:r>
              <a:rPr lang="en-IN" dirty="0"/>
              <a:t>10 DNA methylation analysis using </a:t>
            </a:r>
            <a:r>
              <a:rPr lang="en-IN" dirty="0" err="1"/>
              <a:t>bisulfite</a:t>
            </a:r>
            <a:r>
              <a:rPr lang="en-IN" dirty="0"/>
              <a:t> sequencing data</a:t>
            </a:r>
          </a:p>
          <a:p>
            <a:r>
              <a:rPr lang="en-IN" dirty="0"/>
              <a:t>11 Multi-omics Analysis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77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B3E3-55D7-60FE-DF0D-731AE970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sz="3600"/>
              <a:t>Software info &amp;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7A3A-5869-9BF6-7A2C-58A76283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IN" sz="1800"/>
              <a:t>R Studio</a:t>
            </a:r>
          </a:p>
          <a:p>
            <a:r>
              <a:rPr lang="en-IN" sz="1800"/>
              <a:t>R Cran</a:t>
            </a:r>
          </a:p>
          <a:p>
            <a:r>
              <a:rPr lang="en-IN" sz="1800"/>
              <a:t>Anaconda (R studio Notebook)</a:t>
            </a:r>
          </a:p>
          <a:p>
            <a:pPr marL="0" indent="0">
              <a:buNone/>
            </a:pPr>
            <a:endParaRPr lang="en-IN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1B8EA-5746-CAFD-3035-DA700AC11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" b="-4"/>
          <a:stretch/>
        </p:blipFill>
        <p:spPr>
          <a:xfrm>
            <a:off x="4698608" y="1434904"/>
            <a:ext cx="7493391" cy="542309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BCB13-C11D-1199-3B48-CC090206DAF3}"/>
              </a:ext>
            </a:extLst>
          </p:cNvPr>
          <p:cNvSpPr txBox="1"/>
          <p:nvPr/>
        </p:nvSpPr>
        <p:spPr>
          <a:xfrm>
            <a:off x="6597748" y="773722"/>
            <a:ext cx="419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Packages </a:t>
            </a:r>
          </a:p>
        </p:txBody>
      </p:sp>
    </p:spTree>
    <p:extLst>
      <p:ext uri="{BB962C8B-B14F-4D97-AF65-F5344CB8AC3E}">
        <p14:creationId xmlns:p14="http://schemas.microsoft.com/office/powerpoint/2010/main" val="95663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845-8BC5-F3F6-EEF8-993E558F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IN" sz="54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939C-4E7B-F240-56CA-4C4883E8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858" y="2134340"/>
            <a:ext cx="6663397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compGenomRData    </a:t>
            </a:r>
            <a:r>
              <a:rPr lang="en-IN" sz="2200" b="1" dirty="0">
                <a:sym typeface="Wingdings" panose="05000000000000000000" pitchFamily="2" charset="2"/>
              </a:rPr>
              <a:t>  Complete Genome Packages</a:t>
            </a:r>
            <a:endParaRPr lang="en-IN" sz="2200" b="1" dirty="0"/>
          </a:p>
          <a:p>
            <a:pPr marL="0" indent="0">
              <a:buNone/>
            </a:pPr>
            <a:r>
              <a:rPr lang="en-IN" sz="2200" dirty="0">
                <a:hlinkClick r:id="rId2"/>
              </a:rPr>
              <a:t>github.com/</a:t>
            </a:r>
            <a:r>
              <a:rPr lang="en-IN" sz="2200" dirty="0" err="1">
                <a:hlinkClick r:id="rId2"/>
              </a:rPr>
              <a:t>compgenomr</a:t>
            </a:r>
            <a:r>
              <a:rPr lang="en-IN" sz="2200" dirty="0">
                <a:hlinkClick r:id="rId2"/>
              </a:rPr>
              <a:t>/compGenomRData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 algn="r">
              <a:buNone/>
            </a:pPr>
            <a:r>
              <a:rPr lang="en-IN" sz="2200" dirty="0" err="1"/>
              <a:t>Altuna</a:t>
            </a:r>
            <a:r>
              <a:rPr lang="en-IN" sz="2200" dirty="0"/>
              <a:t> </a:t>
            </a:r>
            <a:r>
              <a:rPr lang="en-IN" sz="2200" dirty="0" err="1"/>
              <a:t>Akalin</a:t>
            </a:r>
            <a:endParaRPr lang="en-IN" sz="2200" dirty="0"/>
          </a:p>
          <a:p>
            <a:pPr marL="0" indent="0" algn="r">
              <a:buNone/>
            </a:pPr>
            <a:r>
              <a:rPr lang="en-IN" sz="2200" dirty="0"/>
              <a:t>bioinformatics scientist</a:t>
            </a:r>
          </a:p>
          <a:p>
            <a:pPr marL="0" indent="0" algn="r">
              <a:buNone/>
            </a:pPr>
            <a:r>
              <a:rPr lang="en-IN" sz="2200" dirty="0"/>
              <a:t>head of Bioinformatics and Omics Data Science</a:t>
            </a:r>
          </a:p>
          <a:p>
            <a:pPr marL="0" indent="0" algn="r">
              <a:buNone/>
            </a:pPr>
            <a:r>
              <a:rPr lang="en-IN" sz="2200" dirty="0"/>
              <a:t>Berlin Institute for Medical Systems Biology</a:t>
            </a:r>
          </a:p>
          <a:p>
            <a:pPr marL="0" indent="0" algn="r">
              <a:buNone/>
            </a:pPr>
            <a:r>
              <a:rPr lang="en-IN" sz="2200" dirty="0"/>
              <a:t>Max Delbrück </a:t>
            </a:r>
            <a:r>
              <a:rPr lang="en-IN" sz="2200" dirty="0" err="1"/>
              <a:t>Center</a:t>
            </a:r>
            <a:r>
              <a:rPr lang="en-IN" sz="2200" dirty="0"/>
              <a:t> in Berlin</a:t>
            </a:r>
          </a:p>
          <a:p>
            <a:pPr marL="0" indent="0" algn="r">
              <a:buNone/>
            </a:pPr>
            <a:r>
              <a:rPr lang="en-IN" sz="2200" dirty="0"/>
              <a:t>Berlin, Germany</a:t>
            </a:r>
          </a:p>
        </p:txBody>
      </p:sp>
    </p:spTree>
    <p:extLst>
      <p:ext uri="{BB962C8B-B14F-4D97-AF65-F5344CB8AC3E}">
        <p14:creationId xmlns:p14="http://schemas.microsoft.com/office/powerpoint/2010/main" val="359653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CF9C4E6-F6DB-F226-CFE9-3CCEAAE6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AD1B-53B5-3410-8BE0-C64C1CB6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000" b="1" dirty="0"/>
              <a:t>Just now started </a:t>
            </a:r>
          </a:p>
        </p:txBody>
      </p:sp>
    </p:spTree>
    <p:extLst>
      <p:ext uri="{BB962C8B-B14F-4D97-AF65-F5344CB8AC3E}">
        <p14:creationId xmlns:p14="http://schemas.microsoft.com/office/powerpoint/2010/main" val="2333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264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Computational Genomics Data Analysis with  R Programming</vt:lpstr>
      <vt:lpstr>General info Book</vt:lpstr>
      <vt:lpstr>Book is for?</vt:lpstr>
      <vt:lpstr>Book Structure</vt:lpstr>
      <vt:lpstr>Software info &amp; Packages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Compuatational Genomics Data with R Programming</dc:title>
  <dc:creator>ABHISHEK BARANDOORU JANAVEJIRAO</dc:creator>
  <cp:lastModifiedBy>ABHISHEK BARANDOORU JANAVEJIRAO</cp:lastModifiedBy>
  <cp:revision>33</cp:revision>
  <dcterms:created xsi:type="dcterms:W3CDTF">2022-07-19T00:23:09Z</dcterms:created>
  <dcterms:modified xsi:type="dcterms:W3CDTF">2022-07-19T15:11:57Z</dcterms:modified>
</cp:coreProperties>
</file>