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4"/>
    <p:sldMasterId id="2147483704" r:id="rId5"/>
    <p:sldMasterId id="2147483705" r:id="rId6"/>
    <p:sldMasterId id="2147483706" r:id="rId7"/>
    <p:sldMasterId id="2147483707" r:id="rId8"/>
  </p:sldMasterIdLst>
  <p:notesMasterIdLst>
    <p:notesMasterId r:id="rId25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</p:sldIdLst>
  <p:sldSz cx="9144000" cy="5143500" type="screen16x9"/>
  <p:notesSz cx="6858000" cy="9144000"/>
  <p:embeddedFontLst>
    <p:embeddedFont>
      <p:font typeface="Average" panose="020B0604020202020204" charset="0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Georgia" panose="02040502050405020303" pitchFamily="18" charset="0"/>
      <p:regular r:id="rId31"/>
      <p:bold r:id="rId32"/>
      <p:italic r:id="rId33"/>
      <p:boldItalic r:id="rId34"/>
    </p:embeddedFont>
    <p:embeddedFont>
      <p:font typeface="Raleway" pitchFamily="2" charset="0"/>
      <p:regular r:id="rId35"/>
      <p:bold r:id="rId36"/>
      <p:italic r:id="rId37"/>
      <p:boldItalic r:id="rId38"/>
    </p:embeddedFont>
    <p:embeddedFont>
      <p:font typeface="Roboto Mono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393AE7-B48A-4824-A7FE-CDF4AEB7CFE4}" v="4" dt="2020-12-18T15:03:23.5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microsoft.com/office/2016/11/relationships/changesInfo" Target="changesInfos/changesInfo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font" Target="fonts/font4.fntdata"/><Relationship Id="rId41" Type="http://schemas.openxmlformats.org/officeDocument/2006/relationships/font" Target="fonts/font16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font" Target="fonts/font6.fntdata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DI NARDO" userId="S::anna.dinardo2@studenti.unina.it::ee3f994e-93d2-4f86-bf92-4d9862131c94" providerId="AD" clId="Web-{6B393AE7-B48A-4824-A7FE-CDF4AEB7CFE4}"/>
    <pc:docChg chg="modSld">
      <pc:chgData name="ANNA DI NARDO" userId="S::anna.dinardo2@studenti.unina.it::ee3f994e-93d2-4f86-bf92-4d9862131c94" providerId="AD" clId="Web-{6B393AE7-B48A-4824-A7FE-CDF4AEB7CFE4}" dt="2020-12-18T15:03:23.548" v="3" actId="1076"/>
      <pc:docMkLst>
        <pc:docMk/>
      </pc:docMkLst>
      <pc:sldChg chg="modSp">
        <pc:chgData name="ANNA DI NARDO" userId="S::anna.dinardo2@studenti.unina.it::ee3f994e-93d2-4f86-bf92-4d9862131c94" providerId="AD" clId="Web-{6B393AE7-B48A-4824-A7FE-CDF4AEB7CFE4}" dt="2020-12-18T15:03:23.548" v="3" actId="1076"/>
        <pc:sldMkLst>
          <pc:docMk/>
          <pc:sldMk cId="0" sldId="257"/>
        </pc:sldMkLst>
        <pc:picChg chg="mod">
          <ac:chgData name="ANNA DI NARDO" userId="S::anna.dinardo2@studenti.unina.it::ee3f994e-93d2-4f86-bf92-4d9862131c94" providerId="AD" clId="Web-{6B393AE7-B48A-4824-A7FE-CDF4AEB7CFE4}" dt="2020-12-18T15:03:23.548" v="3" actId="1076"/>
          <ac:picMkLst>
            <pc:docMk/>
            <pc:sldMk cId="0" sldId="257"/>
            <ac:picMk id="332" creationId="{00000000-0000-0000-0000-000000000000}"/>
          </ac:picMkLst>
        </pc:picChg>
      </pc:sldChg>
      <pc:sldChg chg="modSp">
        <pc:chgData name="ANNA DI NARDO" userId="S::anna.dinardo2@studenti.unina.it::ee3f994e-93d2-4f86-bf92-4d9862131c94" providerId="AD" clId="Web-{6B393AE7-B48A-4824-A7FE-CDF4AEB7CFE4}" dt="2020-12-18T14:56:45.695" v="0" actId="14100"/>
        <pc:sldMkLst>
          <pc:docMk/>
          <pc:sldMk cId="0" sldId="259"/>
        </pc:sldMkLst>
        <pc:spChg chg="mod">
          <ac:chgData name="ANNA DI NARDO" userId="S::anna.dinardo2@studenti.unina.it::ee3f994e-93d2-4f86-bf92-4d9862131c94" providerId="AD" clId="Web-{6B393AE7-B48A-4824-A7FE-CDF4AEB7CFE4}" dt="2020-12-18T14:56:45.695" v="0" actId="14100"/>
          <ac:spMkLst>
            <pc:docMk/>
            <pc:sldMk cId="0" sldId="259"/>
            <ac:spMk id="349" creationId="{00000000-0000-0000-0000-000000000000}"/>
          </ac:spMkLst>
        </pc:spChg>
      </pc:sldChg>
      <pc:sldChg chg="modSp">
        <pc:chgData name="ANNA DI NARDO" userId="S::anna.dinardo2@studenti.unina.it::ee3f994e-93d2-4f86-bf92-4d9862131c94" providerId="AD" clId="Web-{6B393AE7-B48A-4824-A7FE-CDF4AEB7CFE4}" dt="2020-12-18T14:56:57.445" v="1" actId="14100"/>
        <pc:sldMkLst>
          <pc:docMk/>
          <pc:sldMk cId="0" sldId="262"/>
        </pc:sldMkLst>
        <pc:spChg chg="mod">
          <ac:chgData name="ANNA DI NARDO" userId="S::anna.dinardo2@studenti.unina.it::ee3f994e-93d2-4f86-bf92-4d9862131c94" providerId="AD" clId="Web-{6B393AE7-B48A-4824-A7FE-CDF4AEB7CFE4}" dt="2020-12-18T14:56:57.445" v="1" actId="14100"/>
          <ac:spMkLst>
            <pc:docMk/>
            <pc:sldMk cId="0" sldId="262"/>
            <ac:spMk id="38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b1c23e78a9_7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b1c23e78a9_7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b1c23e78a9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b1c23e78a9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b1bc130b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b1bc130b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7895735e9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7895735e9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78957317a2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78957317a2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a93cb1e523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2" name="Google Shape;432;ga93cb1e523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a93cb1e523_8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3" name="Google Shape;463;ga93cb1e523_8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a93cb1e5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a93cb1e5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b1c23e78a9_6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b1c23e78a9_6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b1cb835d73_3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b1cb835d73_3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b1cb835d73_3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b1cb835d73_3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b1cb835d73_3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gb1cb835d73_3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b1cb835d73_3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gb1cb835d73_3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8957367cf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g78957367cf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8957367cf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g78957367cf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78957367cf_1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78957367cf_1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3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77" name="Google Shape;177;p3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5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3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9" name="Google Shape;209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9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40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4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41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8" name="Google Shape;228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2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34" name="Google Shape;234;p42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35" name="Google Shape;235;p42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36" name="Google Shape;236;p42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37" name="Google Shape;237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4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4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4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4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4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45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252" name="Google Shape;252;p45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53" name="Google Shape;253;p4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4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4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6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46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9" name="Google Shape;259;p46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60" name="Google Shape;260;p4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4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4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47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6" name="Google Shape;266;p4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4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4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8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48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72" name="Google Shape;272;p4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4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1" name="Google Shape;281;p5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2" name="Google Shape;282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5" name="Google Shape;285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9" name="Google Shape;289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3" name="Google Shape;293;p5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4" name="Google Shape;294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0" name="Google Shape;300;p5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1" name="Google Shape;301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4" name="Google Shape;304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5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8" name="Google Shape;308;p5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9" name="Google Shape;309;p5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0" name="Google Shape;310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13" name="Google Shape;313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6" name="Google Shape;316;p5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7" name="Google Shape;317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" name="Google Shape;202;p3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Google Shape;20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Google Shape;20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" name="Google Shape;277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8" name="Google Shape;278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1"/>
          <p:cNvSpPr txBox="1">
            <a:spLocks noGrp="1"/>
          </p:cNvSpPr>
          <p:nvPr>
            <p:ph type="ctrTitle"/>
          </p:nvPr>
        </p:nvSpPr>
        <p:spPr>
          <a:xfrm>
            <a:off x="857725" y="171475"/>
            <a:ext cx="7976400" cy="1328400"/>
          </a:xfrm>
          <a:prstGeom prst="rect">
            <a:avLst/>
          </a:prstGeom>
          <a:solidFill>
            <a:srgbClr val="F6B26B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4900" b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Data Acquisition</a:t>
            </a:r>
            <a:endParaRPr sz="4900" b="1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5" name="Google Shape;325;p61"/>
          <p:cNvSpPr txBox="1"/>
          <p:nvPr/>
        </p:nvSpPr>
        <p:spPr>
          <a:xfrm>
            <a:off x="5251950" y="2571750"/>
            <a:ext cx="3113100" cy="20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26" name="Google Shape;32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1105" y="1817017"/>
            <a:ext cx="3315000" cy="306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0"/>
          <p:cNvSpPr txBox="1">
            <a:spLocks noGrp="1"/>
          </p:cNvSpPr>
          <p:nvPr>
            <p:ph type="ctrTitle"/>
          </p:nvPr>
        </p:nvSpPr>
        <p:spPr>
          <a:xfrm>
            <a:off x="1143000" y="110501"/>
            <a:ext cx="6858000" cy="2522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from T</a:t>
            </a:r>
            <a:endParaRPr/>
          </a:p>
        </p:txBody>
      </p:sp>
      <p:sp>
        <p:nvSpPr>
          <p:cNvPr id="399" name="Google Shape;399;p70"/>
          <p:cNvSpPr txBox="1">
            <a:spLocks noGrp="1"/>
          </p:cNvSpPr>
          <p:nvPr>
            <p:ph type="subTitle" idx="1"/>
          </p:nvPr>
        </p:nvSpPr>
        <p:spPr>
          <a:xfrm>
            <a:off x="396300" y="2438875"/>
            <a:ext cx="7358100" cy="1883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it">
                <a:latin typeface="Raleway"/>
                <a:ea typeface="Raleway"/>
                <a:cs typeface="Raleway"/>
                <a:sym typeface="Raleway"/>
              </a:rPr>
              <a:t>Twitter is one of the major places where we express our sentiments about a specific topic or a concept.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it">
                <a:latin typeface="Raleway"/>
                <a:ea typeface="Raleway"/>
                <a:cs typeface="Raleway"/>
                <a:sym typeface="Raleway"/>
              </a:rPr>
              <a:t>Why?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it">
                <a:latin typeface="Raleway"/>
                <a:ea typeface="Raleway"/>
                <a:cs typeface="Raleway"/>
                <a:sym typeface="Raleway"/>
              </a:rPr>
              <a:t>Gathering data from tweets is important for sentiment analysis for next steps in ML groups.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0" name="Google Shape;400;p70"/>
          <p:cNvSpPr txBox="1"/>
          <p:nvPr/>
        </p:nvSpPr>
        <p:spPr>
          <a:xfrm>
            <a:off x="149700" y="939550"/>
            <a:ext cx="76047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 b="1" i="1">
                <a:latin typeface="Average"/>
                <a:ea typeface="Average"/>
                <a:cs typeface="Average"/>
                <a:sym typeface="Average"/>
              </a:rPr>
              <a:t>GATHER DATA FROM TWITTER</a:t>
            </a:r>
            <a:endParaRPr sz="2000" b="1" i="1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401" name="Google Shape;40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9650" y="697025"/>
            <a:ext cx="1741850" cy="17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1"/>
          <p:cNvSpPr txBox="1">
            <a:spLocks noGrp="1"/>
          </p:cNvSpPr>
          <p:nvPr>
            <p:ph type="ctrTitle"/>
          </p:nvPr>
        </p:nvSpPr>
        <p:spPr>
          <a:xfrm>
            <a:off x="676750" y="1687350"/>
            <a:ext cx="6858000" cy="25068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it" sz="1700" b="1">
                <a:solidFill>
                  <a:srgbClr val="3C3C3B"/>
                </a:solidFill>
                <a:latin typeface="Courier New"/>
                <a:ea typeface="Courier New"/>
                <a:cs typeface="Courier New"/>
                <a:sym typeface="Courier New"/>
              </a:rPr>
              <a:t>Steps that we have done:</a:t>
            </a:r>
            <a:endParaRPr sz="1700" b="1">
              <a:solidFill>
                <a:srgbClr val="3C3C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6550" algn="l" rtl="0"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  <a:buClr>
                <a:srgbClr val="3C3C3B"/>
              </a:buClr>
              <a:buSzPts val="1700"/>
              <a:buFont typeface="Courier New"/>
              <a:buAutoNum type="arabicPeriod"/>
            </a:pPr>
            <a:r>
              <a:rPr lang="it" sz="1700" b="1">
                <a:solidFill>
                  <a:srgbClr val="3C3C3B"/>
                </a:solidFill>
                <a:latin typeface="Courier New"/>
                <a:ea typeface="Courier New"/>
                <a:cs typeface="Courier New"/>
                <a:sym typeface="Courier New"/>
              </a:rPr>
              <a:t>Set up Twitter Development Account &amp; library Tweepy for python</a:t>
            </a:r>
            <a:endParaRPr sz="1700" b="1">
              <a:solidFill>
                <a:srgbClr val="3C3C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65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1700"/>
              <a:buFont typeface="Courier New"/>
              <a:buAutoNum type="arabicPeriod"/>
            </a:pPr>
            <a:r>
              <a:rPr lang="it" sz="1700" b="1">
                <a:solidFill>
                  <a:srgbClr val="3C3C3B"/>
                </a:solidFill>
                <a:latin typeface="Courier New"/>
                <a:ea typeface="Courier New"/>
                <a:cs typeface="Courier New"/>
                <a:sym typeface="Courier New"/>
              </a:rPr>
              <a:t>Accessed  appropriate tweets via hashtags, using a code to import information in  csv format, filtering by language and choosing the amount of tweets to import </a:t>
            </a:r>
            <a:endParaRPr/>
          </a:p>
        </p:txBody>
      </p:sp>
      <p:pic>
        <p:nvPicPr>
          <p:cNvPr id="407" name="Google Shape;40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57394">
            <a:off x="6761550" y="81399"/>
            <a:ext cx="2299176" cy="17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900" y="1203700"/>
            <a:ext cx="6431100" cy="16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72"/>
          <p:cNvSpPr txBox="1"/>
          <p:nvPr/>
        </p:nvSpPr>
        <p:spPr>
          <a:xfrm>
            <a:off x="393900" y="494850"/>
            <a:ext cx="83562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 b="1">
                <a:solidFill>
                  <a:srgbClr val="351C75"/>
                </a:solidFill>
                <a:latin typeface="Average"/>
                <a:ea typeface="Average"/>
                <a:cs typeface="Average"/>
                <a:sym typeface="Average"/>
              </a:rPr>
              <a:t>DATA SET OF TWEETS STORED IN  DATABASE MONGODB</a:t>
            </a:r>
            <a:endParaRPr sz="2100" b="1">
              <a:solidFill>
                <a:srgbClr val="351C7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14" name="Google Shape;414;p72"/>
          <p:cNvSpPr txBox="1"/>
          <p:nvPr/>
        </p:nvSpPr>
        <p:spPr>
          <a:xfrm>
            <a:off x="60275" y="1737925"/>
            <a:ext cx="2421000" cy="15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72"/>
          <p:cNvSpPr txBox="1"/>
          <p:nvPr/>
        </p:nvSpPr>
        <p:spPr>
          <a:xfrm>
            <a:off x="243200" y="4267400"/>
            <a:ext cx="6999600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it" sz="1600">
                <a:latin typeface="Calibri"/>
                <a:ea typeface="Calibri"/>
                <a:cs typeface="Calibri"/>
                <a:sym typeface="Calibri"/>
              </a:rPr>
              <a:t>Imported more than 3000 tweets into database to form a full dataset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it" sz="1600">
                <a:latin typeface="Calibri"/>
                <a:ea typeface="Calibri"/>
                <a:cs typeface="Calibri"/>
                <a:sym typeface="Calibri"/>
              </a:rPr>
              <a:t>Used hashtags: #love #economia #travel #politica #news #covid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6" name="Google Shape;416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7608" y="2632025"/>
            <a:ext cx="3565792" cy="1528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17" name="Google Shape;417;p72"/>
          <p:cNvSpPr/>
          <p:nvPr/>
        </p:nvSpPr>
        <p:spPr>
          <a:xfrm>
            <a:off x="5002850" y="3365400"/>
            <a:ext cx="703200" cy="251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72"/>
          <p:cNvSpPr/>
          <p:nvPr/>
        </p:nvSpPr>
        <p:spPr>
          <a:xfrm>
            <a:off x="4220400" y="3370350"/>
            <a:ext cx="703200" cy="24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USER</a:t>
            </a:r>
            <a:endParaRPr/>
          </a:p>
        </p:txBody>
      </p:sp>
      <p:cxnSp>
        <p:nvCxnSpPr>
          <p:cNvPr id="419" name="Google Shape;419;p72"/>
          <p:cNvCxnSpPr/>
          <p:nvPr/>
        </p:nvCxnSpPr>
        <p:spPr>
          <a:xfrm>
            <a:off x="6037575" y="2883175"/>
            <a:ext cx="32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0" name="Google Shape;420;p72"/>
          <p:cNvCxnSpPr/>
          <p:nvPr/>
        </p:nvCxnSpPr>
        <p:spPr>
          <a:xfrm>
            <a:off x="7021675" y="3938000"/>
            <a:ext cx="30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1" name="Google Shape;421;p72"/>
          <p:cNvSpPr/>
          <p:nvPr/>
        </p:nvSpPr>
        <p:spPr>
          <a:xfrm>
            <a:off x="5044750" y="3611550"/>
            <a:ext cx="703200" cy="251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72"/>
          <p:cNvSpPr/>
          <p:nvPr/>
        </p:nvSpPr>
        <p:spPr>
          <a:xfrm>
            <a:off x="3817450" y="3649200"/>
            <a:ext cx="1106100" cy="28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tweet body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3"/>
          <p:cNvSpPr txBox="1">
            <a:spLocks noGrp="1"/>
          </p:cNvSpPr>
          <p:nvPr>
            <p:ph type="ctrTitle"/>
          </p:nvPr>
        </p:nvSpPr>
        <p:spPr>
          <a:xfrm>
            <a:off x="478075" y="233825"/>
            <a:ext cx="7889100" cy="1193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100">
                <a:latin typeface="Raleway"/>
                <a:ea typeface="Raleway"/>
                <a:cs typeface="Raleway"/>
                <a:sym typeface="Raleway"/>
              </a:rPr>
              <a:t>Why did we choose a NoSQL database?</a:t>
            </a:r>
            <a:endParaRPr sz="41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8" name="Google Shape;428;p73"/>
          <p:cNvSpPr txBox="1">
            <a:spLocks noGrp="1"/>
          </p:cNvSpPr>
          <p:nvPr>
            <p:ph type="subTitle" idx="1"/>
          </p:nvPr>
        </p:nvSpPr>
        <p:spPr>
          <a:xfrm>
            <a:off x="5150900" y="1624250"/>
            <a:ext cx="3629700" cy="4070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it">
                <a:latin typeface="Raleway"/>
                <a:ea typeface="Raleway"/>
                <a:cs typeface="Raleway"/>
                <a:sym typeface="Raleway"/>
              </a:rPr>
              <a:t>Data storage varies with database type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it">
                <a:latin typeface="Raleway"/>
                <a:ea typeface="Raleway"/>
                <a:cs typeface="Raleway"/>
                <a:sym typeface="Raleway"/>
              </a:rPr>
              <a:t>Dynamic storage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it">
                <a:latin typeface="Raleway"/>
                <a:ea typeface="Raleway"/>
                <a:cs typeface="Raleway"/>
                <a:sym typeface="Raleway"/>
              </a:rPr>
              <a:t>Dissimilar data can be stored together differently from SQL databases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it">
                <a:latin typeface="Raleway"/>
                <a:ea typeface="Raleway"/>
                <a:cs typeface="Raleway"/>
                <a:sym typeface="Raleway"/>
              </a:rPr>
              <a:t>Suitable for structured, semi-structured as well as unstructured data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9" name="Google Shape;429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321" y="1979725"/>
            <a:ext cx="4101125" cy="23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4"/>
          <p:cNvSpPr txBox="1">
            <a:spLocks noGrp="1"/>
          </p:cNvSpPr>
          <p:nvPr>
            <p:ph type="title"/>
          </p:nvPr>
        </p:nvSpPr>
        <p:spPr>
          <a:xfrm>
            <a:off x="1800528" y="0"/>
            <a:ext cx="5251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lang="it" sz="1100" b="1">
                <a:solidFill>
                  <a:srgbClr val="000000"/>
                </a:solidFill>
              </a:rPr>
              <a:t>        </a:t>
            </a:r>
            <a:r>
              <a:rPr lang="it" sz="17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   WHY MONGODB?</a:t>
            </a:r>
            <a:endParaRPr sz="17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35" name="Google Shape;435;p74"/>
          <p:cNvPicPr preferRelativeResize="0"/>
          <p:nvPr/>
        </p:nvPicPr>
        <p:blipFill rotWithShape="1">
          <a:blip r:embed="rId3">
            <a:alphaModFix/>
          </a:blip>
          <a:srcRect l="14187" r="14151" b="-4"/>
          <a:stretch/>
        </p:blipFill>
        <p:spPr>
          <a:xfrm>
            <a:off x="218365" y="867648"/>
            <a:ext cx="3628531" cy="3797804"/>
          </a:xfrm>
          <a:custGeom>
            <a:avLst/>
            <a:gdLst/>
            <a:ahLst/>
            <a:cxnLst/>
            <a:rect l="l" t="t" r="r" b="b"/>
            <a:pathLst>
              <a:path w="4838041" h="5063738" extrusionOk="0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ln>
            <a:noFill/>
          </a:ln>
        </p:spPr>
      </p:pic>
      <p:grpSp>
        <p:nvGrpSpPr>
          <p:cNvPr id="436" name="Google Shape;436;p74"/>
          <p:cNvGrpSpPr/>
          <p:nvPr/>
        </p:nvGrpSpPr>
        <p:grpSpPr>
          <a:xfrm>
            <a:off x="4138671" y="713320"/>
            <a:ext cx="3979082" cy="4106467"/>
            <a:chOff x="244479" y="43863"/>
            <a:chExt cx="5305443" cy="5475289"/>
          </a:xfrm>
        </p:grpSpPr>
        <p:sp>
          <p:nvSpPr>
            <p:cNvPr id="437" name="Google Shape;437;p74"/>
            <p:cNvSpPr/>
            <p:nvPr/>
          </p:nvSpPr>
          <p:spPr>
            <a:xfrm>
              <a:off x="244479" y="517610"/>
              <a:ext cx="733021" cy="674743"/>
            </a:xfrm>
            <a:prstGeom prst="ellipse">
              <a:avLst/>
            </a:prstGeom>
            <a:solidFill>
              <a:srgbClr val="CCD3EA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74"/>
            <p:cNvSpPr/>
            <p:nvPr/>
          </p:nvSpPr>
          <p:spPr>
            <a:xfrm>
              <a:off x="407931" y="623856"/>
              <a:ext cx="406117" cy="46225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74"/>
            <p:cNvSpPr/>
            <p:nvPr/>
          </p:nvSpPr>
          <p:spPr>
            <a:xfrm>
              <a:off x="1111135" y="43863"/>
              <a:ext cx="1650478" cy="16222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74"/>
            <p:cNvSpPr txBox="1"/>
            <p:nvPr/>
          </p:nvSpPr>
          <p:spPr>
            <a:xfrm>
              <a:off x="1111135" y="43863"/>
              <a:ext cx="1650478" cy="16222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it" sz="1100" b="0" i="0" u="none" strike="noStrike" cap="none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MongoDB is a noSql database which gives you scalability and flexibility </a:t>
              </a:r>
              <a:endParaRPr sz="1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441" name="Google Shape;441;p74"/>
            <p:cNvSpPr/>
            <p:nvPr/>
          </p:nvSpPr>
          <p:spPr>
            <a:xfrm>
              <a:off x="3049197" y="517610"/>
              <a:ext cx="700203" cy="674743"/>
            </a:xfrm>
            <a:prstGeom prst="ellipse">
              <a:avLst/>
            </a:prstGeom>
            <a:solidFill>
              <a:srgbClr val="CCD3EA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74"/>
            <p:cNvSpPr/>
            <p:nvPr/>
          </p:nvSpPr>
          <p:spPr>
            <a:xfrm>
              <a:off x="3196240" y="677019"/>
              <a:ext cx="406117" cy="35592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74"/>
            <p:cNvSpPr/>
            <p:nvPr/>
          </p:nvSpPr>
          <p:spPr>
            <a:xfrm>
              <a:off x="3899444" y="504881"/>
              <a:ext cx="1650478" cy="7002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74"/>
            <p:cNvSpPr txBox="1"/>
            <p:nvPr/>
          </p:nvSpPr>
          <p:spPr>
            <a:xfrm>
              <a:off x="3899444" y="504881"/>
              <a:ext cx="1650478" cy="7002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it" sz="1100" b="0" i="0" u="none" strike="noStrike" cap="none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Very simple to use, MongoDB also supports JSON file</a:t>
              </a:r>
              <a:r>
                <a:rPr lang="it" sz="1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74"/>
            <p:cNvSpPr/>
            <p:nvPr/>
          </p:nvSpPr>
          <p:spPr>
            <a:xfrm>
              <a:off x="244479" y="2611814"/>
              <a:ext cx="700203" cy="792909"/>
            </a:xfrm>
            <a:prstGeom prst="ellipse">
              <a:avLst/>
            </a:prstGeom>
            <a:solidFill>
              <a:srgbClr val="CCD3EA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74"/>
            <p:cNvSpPr/>
            <p:nvPr/>
          </p:nvSpPr>
          <p:spPr>
            <a:xfrm>
              <a:off x="391522" y="2690366"/>
              <a:ext cx="406200" cy="6357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74"/>
            <p:cNvSpPr/>
            <p:nvPr/>
          </p:nvSpPr>
          <p:spPr>
            <a:xfrm>
              <a:off x="1094726" y="2658167"/>
              <a:ext cx="1650478" cy="7002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74"/>
            <p:cNvSpPr txBox="1"/>
            <p:nvPr/>
          </p:nvSpPr>
          <p:spPr>
            <a:xfrm>
              <a:off x="1094726" y="2658167"/>
              <a:ext cx="1650478" cy="7002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it" sz="1100" b="0" i="0" u="none" strike="noStrike" cap="none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Support of MongoDB ATLAS, a multi-cloud database server that helps you to access faster</a:t>
              </a:r>
              <a:endParaRPr sz="1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449" name="Google Shape;449;p74"/>
            <p:cNvSpPr/>
            <p:nvPr/>
          </p:nvSpPr>
          <p:spPr>
            <a:xfrm>
              <a:off x="3032788" y="2658167"/>
              <a:ext cx="700203" cy="700203"/>
            </a:xfrm>
            <a:prstGeom prst="ellipse">
              <a:avLst/>
            </a:prstGeom>
            <a:solidFill>
              <a:srgbClr val="CCD3EA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74"/>
            <p:cNvSpPr/>
            <p:nvPr/>
          </p:nvSpPr>
          <p:spPr>
            <a:xfrm>
              <a:off x="3179831" y="2805210"/>
              <a:ext cx="406117" cy="40611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74"/>
            <p:cNvSpPr/>
            <p:nvPr/>
          </p:nvSpPr>
          <p:spPr>
            <a:xfrm>
              <a:off x="3883035" y="2658167"/>
              <a:ext cx="1650478" cy="7002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74"/>
            <p:cNvSpPr txBox="1"/>
            <p:nvPr/>
          </p:nvSpPr>
          <p:spPr>
            <a:xfrm>
              <a:off x="3883035" y="2658167"/>
              <a:ext cx="1650478" cy="7002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it" sz="1100" b="0" i="0" u="none" strike="noStrike" cap="none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Great API for Python</a:t>
              </a:r>
              <a:endParaRPr sz="1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453" name="Google Shape;453;p74"/>
            <p:cNvSpPr/>
            <p:nvPr/>
          </p:nvSpPr>
          <p:spPr>
            <a:xfrm>
              <a:off x="244479" y="4584693"/>
              <a:ext cx="700203" cy="700203"/>
            </a:xfrm>
            <a:prstGeom prst="ellipse">
              <a:avLst/>
            </a:prstGeom>
            <a:solidFill>
              <a:srgbClr val="CCD3EA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74"/>
            <p:cNvSpPr/>
            <p:nvPr/>
          </p:nvSpPr>
          <p:spPr>
            <a:xfrm>
              <a:off x="391522" y="4731736"/>
              <a:ext cx="406117" cy="406117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74"/>
            <p:cNvSpPr/>
            <p:nvPr/>
          </p:nvSpPr>
          <p:spPr>
            <a:xfrm>
              <a:off x="1094726" y="4350437"/>
              <a:ext cx="1650478" cy="11687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74"/>
            <p:cNvSpPr txBox="1"/>
            <p:nvPr/>
          </p:nvSpPr>
          <p:spPr>
            <a:xfrm>
              <a:off x="1094726" y="4350437"/>
              <a:ext cx="1650478" cy="11687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it" sz="1100" b="0" i="0" u="none" strike="noStrike" cap="none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Great reliability</a:t>
              </a:r>
              <a:endParaRPr sz="1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457" name="Google Shape;457;p74"/>
            <p:cNvSpPr/>
            <p:nvPr/>
          </p:nvSpPr>
          <p:spPr>
            <a:xfrm>
              <a:off x="3032788" y="4584693"/>
              <a:ext cx="700203" cy="700203"/>
            </a:xfrm>
            <a:prstGeom prst="ellipse">
              <a:avLst/>
            </a:prstGeom>
            <a:solidFill>
              <a:srgbClr val="CCD3EA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74"/>
            <p:cNvSpPr/>
            <p:nvPr/>
          </p:nvSpPr>
          <p:spPr>
            <a:xfrm>
              <a:off x="3179831" y="4731736"/>
              <a:ext cx="406117" cy="406117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74"/>
            <p:cNvSpPr/>
            <p:nvPr/>
          </p:nvSpPr>
          <p:spPr>
            <a:xfrm>
              <a:off x="3883035" y="4584693"/>
              <a:ext cx="1650478" cy="7002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74"/>
            <p:cNvSpPr txBox="1"/>
            <p:nvPr/>
          </p:nvSpPr>
          <p:spPr>
            <a:xfrm>
              <a:off x="3883035" y="4584693"/>
              <a:ext cx="1650478" cy="7002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lang="it" sz="1000" b="0" i="0" u="none" strike="noStrike" cap="none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Made up of multiple connections</a:t>
              </a:r>
              <a:endParaRPr sz="1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5"/>
          <p:cNvSpPr txBox="1"/>
          <p:nvPr/>
        </p:nvSpPr>
        <p:spPr>
          <a:xfrm>
            <a:off x="251850" y="112775"/>
            <a:ext cx="27297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it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pymongo import MongoClient</a:t>
            </a:r>
            <a:endParaRPr sz="9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it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client = MongoClient(&lt;accessData&gt;)</a:t>
            </a:r>
            <a:endParaRPr sz="9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it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db = client[&lt;dbName&gt;]</a:t>
            </a:r>
            <a:endParaRPr sz="9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it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table = db[&lt;tableName&gt;]</a:t>
            </a:r>
            <a:endParaRPr sz="9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it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table.insert_one(data)</a:t>
            </a:r>
            <a:endParaRPr sz="9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6" name="Google Shape;466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0913" y="1135787"/>
            <a:ext cx="1476375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75"/>
          <p:cNvSpPr txBox="1"/>
          <p:nvPr/>
        </p:nvSpPr>
        <p:spPr>
          <a:xfrm>
            <a:off x="1244850" y="4214050"/>
            <a:ext cx="6654300" cy="10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it" sz="14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All articles are stored in ‘datascience’ db and automatically labelled</a:t>
            </a:r>
            <a:endParaRPr sz="14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it" sz="14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Articles are divided by category in different ‘collections’</a:t>
            </a:r>
            <a:endParaRPr sz="14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68" name="Google Shape;468;p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1075" y="112775"/>
            <a:ext cx="6178277" cy="3961974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75"/>
          <p:cNvSpPr/>
          <p:nvPr/>
        </p:nvSpPr>
        <p:spPr>
          <a:xfrm>
            <a:off x="5582825" y="789950"/>
            <a:ext cx="1853700" cy="7905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75"/>
          <p:cNvSpPr txBox="1"/>
          <p:nvPr/>
        </p:nvSpPr>
        <p:spPr>
          <a:xfrm>
            <a:off x="5727425" y="763250"/>
            <a:ext cx="1564500" cy="5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"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Articles stored in json format</a:t>
            </a:r>
            <a:endParaRPr sz="12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1" name="Google Shape;471;p75"/>
          <p:cNvSpPr/>
          <p:nvPr/>
        </p:nvSpPr>
        <p:spPr>
          <a:xfrm>
            <a:off x="2577150" y="1717200"/>
            <a:ext cx="1853700" cy="589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75"/>
          <p:cNvSpPr txBox="1"/>
          <p:nvPr/>
        </p:nvSpPr>
        <p:spPr>
          <a:xfrm>
            <a:off x="2544900" y="1743900"/>
            <a:ext cx="19182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"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List of all collections</a:t>
            </a:r>
            <a:endParaRPr sz="12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3" name="Google Shape;473;p75"/>
          <p:cNvSpPr/>
          <p:nvPr/>
        </p:nvSpPr>
        <p:spPr>
          <a:xfrm>
            <a:off x="1312050" y="940250"/>
            <a:ext cx="1918200" cy="640200"/>
          </a:xfrm>
          <a:prstGeom prst="bentArrow">
            <a:avLst>
              <a:gd name="adj1" fmla="val 25000"/>
              <a:gd name="adj2" fmla="val 25734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75"/>
          <p:cNvSpPr/>
          <p:nvPr/>
        </p:nvSpPr>
        <p:spPr>
          <a:xfrm>
            <a:off x="167850" y="2306400"/>
            <a:ext cx="2482500" cy="79050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75"/>
          <p:cNvSpPr txBox="1"/>
          <p:nvPr/>
        </p:nvSpPr>
        <p:spPr>
          <a:xfrm>
            <a:off x="251850" y="2571738"/>
            <a:ext cx="23145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"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Python dictionary stored in ‘data’ variable</a:t>
            </a:r>
            <a:endParaRPr sz="12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6"/>
          <p:cNvSpPr txBox="1"/>
          <p:nvPr/>
        </p:nvSpPr>
        <p:spPr>
          <a:xfrm>
            <a:off x="1074925" y="2019225"/>
            <a:ext cx="7624800" cy="21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800" b="1">
                <a:solidFill>
                  <a:srgbClr val="741B47"/>
                </a:solidFill>
                <a:latin typeface="Average"/>
                <a:ea typeface="Average"/>
                <a:cs typeface="Average"/>
                <a:sym typeface="Average"/>
              </a:rPr>
              <a:t>THANK YOU FOR YOUR ATTENTION!</a:t>
            </a:r>
            <a:endParaRPr sz="1800" b="1">
              <a:solidFill>
                <a:srgbClr val="741B47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2" name="Google Shape;33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388" y="807251"/>
            <a:ext cx="7589223" cy="18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62"/>
          <p:cNvSpPr txBox="1"/>
          <p:nvPr/>
        </p:nvSpPr>
        <p:spPr>
          <a:xfrm>
            <a:off x="304800" y="3033725"/>
            <a:ext cx="8839200" cy="17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 b="1">
                <a:latin typeface="Calibri"/>
                <a:ea typeface="Calibri"/>
                <a:cs typeface="Calibri"/>
                <a:sym typeface="Calibri"/>
              </a:rPr>
              <a:t>Selenium</a:t>
            </a:r>
            <a:r>
              <a:rPr lang="it" sz="2500">
                <a:latin typeface="Calibri"/>
                <a:ea typeface="Calibri"/>
                <a:cs typeface="Calibri"/>
                <a:sym typeface="Calibri"/>
              </a:rPr>
              <a:t> is a portable framework for testing web applications.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Calibri"/>
                <a:ea typeface="Calibri"/>
                <a:cs typeface="Calibri"/>
                <a:sym typeface="Calibri"/>
              </a:rPr>
              <a:t>It can be used with many programming languages, including C#,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Calibri"/>
                <a:ea typeface="Calibri"/>
                <a:cs typeface="Calibri"/>
                <a:sym typeface="Calibri"/>
              </a:rPr>
              <a:t>Java and Python.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Calibri"/>
                <a:ea typeface="Calibri"/>
                <a:cs typeface="Calibri"/>
                <a:sym typeface="Calibri"/>
              </a:rPr>
              <a:t>It’s compatible with most web browsers.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3"/>
          <p:cNvSpPr txBox="1"/>
          <p:nvPr/>
        </p:nvSpPr>
        <p:spPr>
          <a:xfrm>
            <a:off x="2937326" y="103800"/>
            <a:ext cx="39849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1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Scraping</a:t>
            </a:r>
            <a:endParaRPr sz="41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63"/>
          <p:cNvSpPr txBox="1"/>
          <p:nvPr/>
        </p:nvSpPr>
        <p:spPr>
          <a:xfrm>
            <a:off x="372008" y="3984436"/>
            <a:ext cx="3566025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Fetching a Web page</a:t>
            </a:r>
            <a:endParaRPr sz="2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63"/>
          <p:cNvSpPr txBox="1"/>
          <p:nvPr/>
        </p:nvSpPr>
        <p:spPr>
          <a:xfrm>
            <a:off x="5652172" y="3958907"/>
            <a:ext cx="3171542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Extracting from it</a:t>
            </a:r>
            <a:endParaRPr sz="2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41" name="Google Shape;341;p63"/>
          <p:cNvCxnSpPr/>
          <p:nvPr/>
        </p:nvCxnSpPr>
        <p:spPr>
          <a:xfrm>
            <a:off x="4232736" y="4226810"/>
            <a:ext cx="1130840" cy="0"/>
          </a:xfrm>
          <a:prstGeom prst="straightConnector1">
            <a:avLst/>
          </a:prstGeom>
          <a:noFill/>
          <a:ln w="412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342" name="Google Shape;342;p63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4834" y="1260226"/>
            <a:ext cx="6434332" cy="2283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7" name="Google Shape;347;p64"/>
          <p:cNvCxnSpPr/>
          <p:nvPr/>
        </p:nvCxnSpPr>
        <p:spPr>
          <a:xfrm>
            <a:off x="2238749" y="1015918"/>
            <a:ext cx="0" cy="10476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48" name="Google Shape;348;p64"/>
          <p:cNvSpPr txBox="1"/>
          <p:nvPr/>
        </p:nvSpPr>
        <p:spPr>
          <a:xfrm>
            <a:off x="1190481" y="2869677"/>
            <a:ext cx="2096536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driver.get(URL)</a:t>
            </a:r>
            <a:endParaRPr sz="24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64"/>
          <p:cNvSpPr txBox="1"/>
          <p:nvPr/>
        </p:nvSpPr>
        <p:spPr>
          <a:xfrm>
            <a:off x="372060" y="2247309"/>
            <a:ext cx="40764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driver = webdriver.Chrome()</a:t>
            </a:r>
            <a:endParaRPr sz="24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64"/>
          <p:cNvSpPr txBox="1"/>
          <p:nvPr/>
        </p:nvSpPr>
        <p:spPr>
          <a:xfrm>
            <a:off x="265396" y="444732"/>
            <a:ext cx="3946706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Fetching a Web page</a:t>
            </a:r>
            <a:endParaRPr sz="3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1" name="Google Shape;351;p64" descr="Graphical user interface, websit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9799" y="60554"/>
            <a:ext cx="4544477" cy="4949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64" descr="A picture containing circ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1371" y="3315263"/>
            <a:ext cx="3414754" cy="1705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5"/>
          <p:cNvSpPr txBox="1"/>
          <p:nvPr/>
        </p:nvSpPr>
        <p:spPr>
          <a:xfrm>
            <a:off x="214739" y="135584"/>
            <a:ext cx="3099647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Extracting data</a:t>
            </a:r>
            <a:endParaRPr sz="3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8" name="Google Shape;358;p65" descr="Graphical user interface, text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700" y="811971"/>
            <a:ext cx="7446600" cy="3990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6"/>
          <p:cNvSpPr txBox="1"/>
          <p:nvPr/>
        </p:nvSpPr>
        <p:spPr>
          <a:xfrm>
            <a:off x="161891" y="64492"/>
            <a:ext cx="5293998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Locating elements from HTML</a:t>
            </a:r>
            <a:endParaRPr sz="3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4" name="Google Shape;364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1784" y="764433"/>
            <a:ext cx="5258256" cy="3257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66" descr="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984" y="2761690"/>
            <a:ext cx="4298622" cy="2381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66" descr="A picture containing text, clock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961" y="1256285"/>
            <a:ext cx="3629633" cy="9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67" descr="A picture containing 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1032" y="625232"/>
            <a:ext cx="4394835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67"/>
          <p:cNvSpPr txBox="1"/>
          <p:nvPr/>
        </p:nvSpPr>
        <p:spPr>
          <a:xfrm>
            <a:off x="3010382" y="0"/>
            <a:ext cx="3088826" cy="76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5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Automation</a:t>
            </a:r>
            <a:endParaRPr sz="45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p67"/>
          <p:cNvSpPr txBox="1"/>
          <p:nvPr/>
        </p:nvSpPr>
        <p:spPr>
          <a:xfrm>
            <a:off x="765777" y="3360439"/>
            <a:ext cx="1258999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 URL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67"/>
          <p:cNvSpPr txBox="1"/>
          <p:nvPr/>
        </p:nvSpPr>
        <p:spPr>
          <a:xfrm>
            <a:off x="3508984" y="3345304"/>
            <a:ext cx="1719461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 data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75" name="Google Shape;375;p67"/>
          <p:cNvCxnSpPr/>
          <p:nvPr/>
        </p:nvCxnSpPr>
        <p:spPr>
          <a:xfrm>
            <a:off x="2249924" y="3579730"/>
            <a:ext cx="1130840" cy="0"/>
          </a:xfrm>
          <a:prstGeom prst="straightConnector1">
            <a:avLst/>
          </a:prstGeom>
          <a:noFill/>
          <a:ln w="412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76" name="Google Shape;376;p67"/>
          <p:cNvCxnSpPr/>
          <p:nvPr/>
        </p:nvCxnSpPr>
        <p:spPr>
          <a:xfrm>
            <a:off x="5489210" y="3578801"/>
            <a:ext cx="1130840" cy="0"/>
          </a:xfrm>
          <a:prstGeom prst="straightConnector1">
            <a:avLst/>
          </a:prstGeom>
          <a:noFill/>
          <a:ln w="412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77" name="Google Shape;377;p67"/>
          <p:cNvSpPr txBox="1"/>
          <p:nvPr/>
        </p:nvSpPr>
        <p:spPr>
          <a:xfrm>
            <a:off x="6836037" y="3289922"/>
            <a:ext cx="1155605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 back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78" name="Google Shape;378;p67"/>
          <p:cNvCxnSpPr/>
          <p:nvPr/>
        </p:nvCxnSpPr>
        <p:spPr>
          <a:xfrm>
            <a:off x="4357584" y="4619810"/>
            <a:ext cx="3097262" cy="0"/>
          </a:xfrm>
          <a:prstGeom prst="straightConnector1">
            <a:avLst/>
          </a:prstGeom>
          <a:noFill/>
          <a:ln w="412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9" name="Google Shape;379;p67"/>
          <p:cNvCxnSpPr/>
          <p:nvPr/>
        </p:nvCxnSpPr>
        <p:spPr>
          <a:xfrm rot="10800000">
            <a:off x="4357584" y="3799022"/>
            <a:ext cx="0" cy="820788"/>
          </a:xfrm>
          <a:prstGeom prst="straightConnector1">
            <a:avLst/>
          </a:prstGeom>
          <a:noFill/>
          <a:ln w="412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80" name="Google Shape;380;p67"/>
          <p:cNvSpPr txBox="1"/>
          <p:nvPr/>
        </p:nvSpPr>
        <p:spPr>
          <a:xfrm>
            <a:off x="5050328" y="4619810"/>
            <a:ext cx="1899800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 next URL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81" name="Google Shape;381;p67"/>
          <p:cNvCxnSpPr/>
          <p:nvPr/>
        </p:nvCxnSpPr>
        <p:spPr>
          <a:xfrm>
            <a:off x="7454846" y="3819237"/>
            <a:ext cx="0" cy="800572"/>
          </a:xfrm>
          <a:prstGeom prst="straightConnector1">
            <a:avLst/>
          </a:prstGeom>
          <a:noFill/>
          <a:ln w="412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2" name="Google Shape;382;p67"/>
          <p:cNvSpPr txBox="1"/>
          <p:nvPr/>
        </p:nvSpPr>
        <p:spPr>
          <a:xfrm>
            <a:off x="798134" y="1362825"/>
            <a:ext cx="2760430" cy="807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WebDriverWait()</a:t>
            </a:r>
            <a:endParaRPr sz="110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driver.back()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68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9696" y="761747"/>
            <a:ext cx="7150085" cy="4303768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68"/>
          <p:cNvSpPr txBox="1"/>
          <p:nvPr/>
        </p:nvSpPr>
        <p:spPr>
          <a:xfrm>
            <a:off x="3604668" y="-49491"/>
            <a:ext cx="1934664" cy="76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5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9060C72741DC4FB5DE60CAFC11EC6C" ma:contentTypeVersion="9" ma:contentTypeDescription="Create a new document." ma:contentTypeScope="" ma:versionID="a44b1a89e520c8035be75f9bdc5ae1f5">
  <xsd:schema xmlns:xsd="http://www.w3.org/2001/XMLSchema" xmlns:xs="http://www.w3.org/2001/XMLSchema" xmlns:p="http://schemas.microsoft.com/office/2006/metadata/properties" xmlns:ns2="4091e064-36cb-424d-9774-8a36deb58439" targetNamespace="http://schemas.microsoft.com/office/2006/metadata/properties" ma:root="true" ma:fieldsID="a576db497e19070694cfbe236f17fe11" ns2:_="">
    <xsd:import namespace="4091e064-36cb-424d-9774-8a36deb584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91e064-36cb-424d-9774-8a36deb584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AF70F1-22F4-4B15-9F6C-3E1815135F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CCAF74-710D-4F1A-9A49-A1D893D741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91e064-36cb-424d-9774-8a36deb584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54E429-3C14-4084-971F-4855BCECFFE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</Words>
  <Application>Microsoft Office PowerPoint</Application>
  <PresentationFormat>On-screen Show (16:9)</PresentationFormat>
  <Paragraphs>58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Roboto Mono</vt:lpstr>
      <vt:lpstr>Calibri</vt:lpstr>
      <vt:lpstr>Raleway</vt:lpstr>
      <vt:lpstr>Average</vt:lpstr>
      <vt:lpstr>Courier New</vt:lpstr>
      <vt:lpstr>Arial</vt:lpstr>
      <vt:lpstr>Georgia</vt:lpstr>
      <vt:lpstr>Times New Roman</vt:lpstr>
      <vt:lpstr>Simple Light</vt:lpstr>
      <vt:lpstr>Office Theme</vt:lpstr>
      <vt:lpstr>Office Theme</vt:lpstr>
      <vt:lpstr>Tema di Office</vt:lpstr>
      <vt:lpstr>Simple Light</vt:lpstr>
      <vt:lpstr>Data Acquisition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from T</vt:lpstr>
      <vt:lpstr>Steps that we have done: Set up Twitter Development Account &amp; library Tweepy for python Accessed  appropriate tweets via hashtags, using a code to import information in  csv format, filtering by language and choosing the amount of tweets to import </vt:lpstr>
      <vt:lpstr>PowerPoint Presentation</vt:lpstr>
      <vt:lpstr>Why did we choose a NoSQL database?</vt:lpstr>
      <vt:lpstr>              WHY MONGODB?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Acquisition</dc:title>
  <cp:lastModifiedBy>ABHISHEK BARANDOORU JANAVEJIRAO</cp:lastModifiedBy>
  <cp:revision>5</cp:revision>
  <dcterms:modified xsi:type="dcterms:W3CDTF">2022-06-28T17:36:03Z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0x010100239060C72741DC4FB5DE60CAFC11EC6C</vt:lpwstr>
  </property>
</Properties>
</file>