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2" r:id="rId15"/>
    <p:sldId id="263" r:id="rId16"/>
    <p:sldId id="264" r:id="rId17"/>
    <p:sldId id="274" r:id="rId18"/>
    <p:sldId id="265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03676A-B821-4C29-866D-6CEEA11423B8}" type="datetimeFigureOut">
              <a:rPr lang="en-US" smtClean="0"/>
              <a:pPr/>
              <a:t>3/18/2021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A8535E9-CD99-40A4-A8D1-E763EF7FB2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676A-B821-4C29-866D-6CEEA11423B8}" type="datetimeFigureOut">
              <a:rPr lang="en-US" smtClean="0"/>
              <a:pPr/>
              <a:t>3/18/2021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5E9-CD99-40A4-A8D1-E763EF7FB2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676A-B821-4C29-866D-6CEEA11423B8}" type="datetimeFigureOut">
              <a:rPr lang="en-US" smtClean="0"/>
              <a:pPr/>
              <a:t>3/18/2021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5E9-CD99-40A4-A8D1-E763EF7FB2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03676A-B821-4C29-866D-6CEEA11423B8}" type="datetimeFigureOut">
              <a:rPr lang="en-US" smtClean="0"/>
              <a:pPr/>
              <a:t>3/18/2021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A8535E9-CD99-40A4-A8D1-E763EF7FB24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03676A-B821-4C29-866D-6CEEA11423B8}" type="datetimeFigureOut">
              <a:rPr lang="en-US" smtClean="0"/>
              <a:pPr/>
              <a:t>3/18/2021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A8535E9-CD99-40A4-A8D1-E763EF7FB2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676A-B821-4C29-866D-6CEEA11423B8}" type="datetimeFigureOut">
              <a:rPr lang="en-US" smtClean="0"/>
              <a:pPr/>
              <a:t>3/18/2021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5E9-CD99-40A4-A8D1-E763EF7FB24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676A-B821-4C29-866D-6CEEA11423B8}" type="datetimeFigureOut">
              <a:rPr lang="en-US" smtClean="0"/>
              <a:pPr/>
              <a:t>3/18/2021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5E9-CD99-40A4-A8D1-E763EF7FB24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03676A-B821-4C29-866D-6CEEA11423B8}" type="datetimeFigureOut">
              <a:rPr lang="en-US" smtClean="0"/>
              <a:pPr/>
              <a:t>3/18/2021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8535E9-CD99-40A4-A8D1-E763EF7FB24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676A-B821-4C29-866D-6CEEA11423B8}" type="datetimeFigureOut">
              <a:rPr lang="en-US" smtClean="0"/>
              <a:pPr/>
              <a:t>3/18/2021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5E9-CD99-40A4-A8D1-E763EF7FB2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03676A-B821-4C29-866D-6CEEA11423B8}" type="datetimeFigureOut">
              <a:rPr lang="en-US" smtClean="0"/>
              <a:pPr/>
              <a:t>3/18/2021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A8535E9-CD99-40A4-A8D1-E763EF7FB24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03676A-B821-4C29-866D-6CEEA11423B8}" type="datetimeFigureOut">
              <a:rPr lang="en-US" smtClean="0"/>
              <a:pPr/>
              <a:t>3/18/2021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8535E9-CD99-40A4-A8D1-E763EF7FB24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03676A-B821-4C29-866D-6CEEA11423B8}" type="datetimeFigureOut">
              <a:rPr lang="en-US" smtClean="0"/>
              <a:pPr/>
              <a:t>3/18/2021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8535E9-CD99-40A4-A8D1-E763EF7FB24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480" y="1000108"/>
            <a:ext cx="7286676" cy="2214578"/>
          </a:xfrm>
        </p:spPr>
        <p:txBody>
          <a:bodyPr>
            <a:normAutofit/>
          </a:bodyPr>
          <a:lstStyle/>
          <a:p>
            <a:pPr algn="ctr"/>
            <a:r>
              <a:rPr lang="en-IN" sz="2400" dirty="0" smtClean="0"/>
              <a:t>MNIST dataset using SVM with Kernel and without Kernel and Comparing with Logistic Regression </a:t>
            </a: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32" y="5286388"/>
            <a:ext cx="6172200" cy="1371600"/>
          </a:xfrm>
        </p:spPr>
        <p:txBody>
          <a:bodyPr/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Presented By:</a:t>
            </a:r>
          </a:p>
          <a:p>
            <a:r>
              <a:rPr lang="en-IN" sz="1200" dirty="0" smtClean="0">
                <a:solidFill>
                  <a:schemeClr val="tx1"/>
                </a:solidFill>
              </a:rPr>
              <a:t>DHANUSH SURESH </a:t>
            </a:r>
            <a:r>
              <a:rPr lang="en-IN" sz="1200" dirty="0" smtClean="0"/>
              <a:t>-  P37000046</a:t>
            </a:r>
          </a:p>
          <a:p>
            <a:r>
              <a:rPr lang="en-IN" sz="1200" dirty="0" smtClean="0">
                <a:solidFill>
                  <a:schemeClr val="tx1"/>
                </a:solidFill>
              </a:rPr>
              <a:t>ABHISHEK BARANDOORU JANAVEJIRAO</a:t>
            </a:r>
            <a:r>
              <a:rPr lang="en-IN" sz="1200" dirty="0" smtClean="0"/>
              <a:t> -  P37000047</a:t>
            </a:r>
          </a:p>
          <a:p>
            <a:r>
              <a:rPr lang="en-IN" sz="1200" dirty="0" smtClean="0">
                <a:solidFill>
                  <a:schemeClr val="tx1"/>
                </a:solidFill>
              </a:rPr>
              <a:t>KAVYA ENDLA </a:t>
            </a:r>
            <a:r>
              <a:rPr lang="en-IN" sz="1200" dirty="0" smtClean="0"/>
              <a:t>-  P37000053</a:t>
            </a:r>
            <a:endParaRPr lang="en-IN" sz="1200" dirty="0"/>
          </a:p>
        </p:txBody>
      </p:sp>
      <p:pic>
        <p:nvPicPr>
          <p:cNvPr id="5" name="Picture 5" descr="C:\Users\Hp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48" y="0"/>
            <a:ext cx="857256" cy="85725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143636" y="21429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FLAMINGO</a:t>
            </a:r>
            <a:endParaRPr lang="en-US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en-IN" sz="3200" dirty="0" smtClean="0"/>
              <a:t>Polynomial SVM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467600" cy="5473844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For degree-d polynomials</a:t>
            </a:r>
          </a:p>
          <a:p>
            <a:pPr marL="0" indent="0">
              <a:buNone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    K(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s-ES" dirty="0" err="1" smtClean="0">
                <a:latin typeface="Times New Roman" pitchFamily="18" charset="0"/>
                <a:cs typeface="Times New Roman" pitchFamily="18" charset="0"/>
              </a:rPr>
              <a:t>xTy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+ c)^d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24" y="1928802"/>
            <a:ext cx="6643734" cy="365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5500702"/>
            <a:ext cx="27527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en-IN" dirty="0" smtClean="0"/>
              <a:t>Gamma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467600" cy="5473844"/>
          </a:xfrm>
        </p:spPr>
        <p:txBody>
          <a:bodyPr/>
          <a:lstStyle/>
          <a:p>
            <a:r>
              <a:rPr lang="en-IN" dirty="0" smtClean="0"/>
              <a:t>Gamma is used when we use the Gaussian RBF kernel</a:t>
            </a:r>
          </a:p>
          <a:p>
            <a:endParaRPr lang="en-IN" dirty="0"/>
          </a:p>
        </p:txBody>
      </p:sp>
      <p:pic>
        <p:nvPicPr>
          <p:cNvPr id="5" name="Picture 4" descr="plot_rbf_paramet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714488"/>
            <a:ext cx="6715172" cy="470062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Radial Basis Function Kernel (RBF)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85794"/>
            <a:ext cx="7467600" cy="5688158"/>
          </a:xfrm>
        </p:spPr>
        <p:txBody>
          <a:bodyPr/>
          <a:lstStyle/>
          <a:p>
            <a:r>
              <a:rPr lang="en-IN" dirty="0" smtClean="0"/>
              <a:t>Accuracy</a:t>
            </a:r>
          </a:p>
          <a:p>
            <a:r>
              <a:rPr lang="en-IN" dirty="0" smtClean="0"/>
              <a:t>Parameters gamma and C of the Radial Basis Function (RBF) kernel SVM.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00" y="2071678"/>
            <a:ext cx="6429420" cy="371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5725478"/>
            <a:ext cx="2071687" cy="1132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en-IN" dirty="0" smtClean="0"/>
              <a:t>Comparing the accuracy within </a:t>
            </a:r>
            <a:r>
              <a:rPr lang="en-IN" dirty="0" err="1" smtClean="0"/>
              <a:t>svm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/>
          <a:lstStyle/>
          <a:p>
            <a:r>
              <a:rPr lang="en-IN" dirty="0" smtClean="0"/>
              <a:t>Without Kernel </a:t>
            </a:r>
            <a:r>
              <a:rPr lang="en-IN" dirty="0" err="1" smtClean="0"/>
              <a:t>i.e</a:t>
            </a:r>
            <a:r>
              <a:rPr lang="en-IN" dirty="0" smtClean="0"/>
              <a:t>, Linear SVM</a:t>
            </a:r>
          </a:p>
          <a:p>
            <a:pPr>
              <a:buNone/>
            </a:pPr>
            <a:r>
              <a:rPr lang="en-IN" dirty="0" smtClean="0"/>
              <a:t>			</a:t>
            </a:r>
            <a:r>
              <a:rPr lang="en-IN" dirty="0" smtClean="0">
                <a:solidFill>
                  <a:srgbClr val="FF0000"/>
                </a:solidFill>
              </a:rPr>
              <a:t>  83%</a:t>
            </a:r>
          </a:p>
          <a:p>
            <a:endParaRPr lang="en-IN" dirty="0" smtClean="0"/>
          </a:p>
          <a:p>
            <a:r>
              <a:rPr lang="en-IN" dirty="0" smtClean="0"/>
              <a:t>With Kernel Polynomial SVM</a:t>
            </a:r>
          </a:p>
          <a:p>
            <a:pPr>
              <a:buNone/>
            </a:pPr>
            <a:r>
              <a:rPr lang="en-IN" dirty="0" smtClean="0"/>
              <a:t>			</a:t>
            </a:r>
            <a:r>
              <a:rPr lang="en-IN" dirty="0" smtClean="0">
                <a:solidFill>
                  <a:srgbClr val="FF0000"/>
                </a:solidFill>
              </a:rPr>
              <a:t>85.59%</a:t>
            </a:r>
          </a:p>
          <a:p>
            <a:endParaRPr lang="en-IN" dirty="0" smtClean="0"/>
          </a:p>
          <a:p>
            <a:r>
              <a:rPr lang="en-IN" dirty="0" smtClean="0"/>
              <a:t>With Kernel RBF SVM</a:t>
            </a:r>
          </a:p>
          <a:p>
            <a:pPr>
              <a:buNone/>
            </a:pPr>
            <a:r>
              <a:rPr lang="en-IN" dirty="0" smtClean="0"/>
              <a:t>			</a:t>
            </a:r>
            <a:r>
              <a:rPr lang="en-IN" dirty="0" smtClean="0">
                <a:solidFill>
                  <a:srgbClr val="FF0000"/>
                </a:solidFill>
              </a:rPr>
              <a:t>86.6%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142984"/>
            <a:ext cx="2462510" cy="12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428868"/>
            <a:ext cx="285345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3786190"/>
            <a:ext cx="228601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571736" y="2000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r>
              <a:rPr lang="en-IN" dirty="0" smtClean="0"/>
              <a:t>Like all regression analyses, logistic regression is a predictive analysis 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Linear Separable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Non Linear Separable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  <p:pic>
        <p:nvPicPr>
          <p:cNvPr id="4" name="Picture 3" descr="linear_vs_nonline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3143248"/>
            <a:ext cx="6753225" cy="28289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8146598" cy="627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Compare Logistic Regression with SVM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35337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2143108" y="2643182"/>
            <a:ext cx="3929090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SVM is the best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3714752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To  Over Come the ERROR in Logistic Regression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214818"/>
            <a:ext cx="221968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58" y="4214818"/>
            <a:ext cx="2228856" cy="2437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/>
          <a:lstStyle/>
          <a:p>
            <a:r>
              <a:rPr lang="en-IN" dirty="0" smtClean="0"/>
              <a:t>For More Datasets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7308509" cy="4283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642910" y="2857496"/>
            <a:ext cx="1571636" cy="92869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MNIST  Dataset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714612" y="1785926"/>
            <a:ext cx="1500198" cy="85725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SVM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643570" y="714356"/>
            <a:ext cx="1500198" cy="6429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Linear SVM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643570" y="1857364"/>
            <a:ext cx="150019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Polynomial SVM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643570" y="3071810"/>
            <a:ext cx="150019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RBF SVM</a:t>
            </a:r>
            <a:endParaRPr lang="en-IN" dirty="0"/>
          </a:p>
        </p:txBody>
      </p:sp>
      <p:cxnSp>
        <p:nvCxnSpPr>
          <p:cNvPr id="9" name="Straight Connector 8"/>
          <p:cNvCxnSpPr>
            <a:endCxn id="4" idx="1"/>
          </p:cNvCxnSpPr>
          <p:nvPr/>
        </p:nvCxnSpPr>
        <p:spPr>
          <a:xfrm flipV="1">
            <a:off x="1714480" y="2214554"/>
            <a:ext cx="1000132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786050" y="4071942"/>
            <a:ext cx="1500198" cy="85725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Logistic Regression</a:t>
            </a:r>
            <a:endParaRPr lang="en-IN" dirty="0"/>
          </a:p>
        </p:txBody>
      </p:sp>
      <p:cxnSp>
        <p:nvCxnSpPr>
          <p:cNvPr id="16" name="Straight Connector 15"/>
          <p:cNvCxnSpPr>
            <a:stCxn id="4" idx="3"/>
            <a:endCxn id="6" idx="1"/>
          </p:cNvCxnSpPr>
          <p:nvPr/>
        </p:nvCxnSpPr>
        <p:spPr>
          <a:xfrm flipV="1">
            <a:off x="4214810" y="2178835"/>
            <a:ext cx="142876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858414" y="2285992"/>
            <a:ext cx="228522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00628" y="1142984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00628" y="3429000"/>
            <a:ext cx="6429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1"/>
          </p:cNvCxnSpPr>
          <p:nvPr/>
        </p:nvCxnSpPr>
        <p:spPr>
          <a:xfrm>
            <a:off x="1785918" y="3714752"/>
            <a:ext cx="1000132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Hp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44" y="2928934"/>
            <a:ext cx="700085" cy="629190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285720" y="5786454"/>
            <a:ext cx="809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Based on this project we proved that SVM (RBF) is more accuracy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Hp\Desktop\6bd2bded700f4ce14189cd4565ac7e3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4105677"/>
            <a:ext cx="1690710" cy="1890307"/>
          </a:xfrm>
          <a:prstGeom prst="rect">
            <a:avLst/>
          </a:prstGeom>
          <a:noFill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428604"/>
            <a:ext cx="1844259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Curved Connector 5"/>
          <p:cNvCxnSpPr/>
          <p:nvPr/>
        </p:nvCxnSpPr>
        <p:spPr>
          <a:xfrm>
            <a:off x="1857356" y="1428736"/>
            <a:ext cx="4857784" cy="41434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3" name="Picture 5" descr="C:\Users\Hp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2428868"/>
            <a:ext cx="1571629" cy="1571629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786182" y="857232"/>
            <a:ext cx="4532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FLAMINGO</a:t>
            </a:r>
            <a:endParaRPr lang="en-U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348" y="5929330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Thank You.....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To demonstrate by predicting the best model</a:t>
            </a:r>
          </a:p>
          <a:p>
            <a:r>
              <a:rPr lang="en-IN" dirty="0" smtClean="0"/>
              <a:t>MNIST dataset is used in the project</a:t>
            </a:r>
          </a:p>
          <a:p>
            <a:r>
              <a:rPr lang="en-IN" dirty="0" smtClean="0"/>
              <a:t>Support Vector Machine</a:t>
            </a:r>
          </a:p>
          <a:p>
            <a:r>
              <a:rPr lang="en-IN" dirty="0" smtClean="0"/>
              <a:t>Logistic Regression</a:t>
            </a:r>
          </a:p>
          <a:p>
            <a:r>
              <a:rPr lang="en-IN" dirty="0" smtClean="0"/>
              <a:t>Python Programming 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3929066"/>
            <a:ext cx="4238628" cy="260675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MNIST DATA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Modified National Institute of Standards and Technology dataset</a:t>
            </a:r>
            <a:r>
              <a:rPr lang="en-IN" b="1" dirty="0" smtClean="0"/>
              <a:t> ( MNIST)</a:t>
            </a:r>
          </a:p>
          <a:p>
            <a:r>
              <a:rPr lang="en-IN" dirty="0" smtClean="0"/>
              <a:t>Handwritten digit recognition </a:t>
            </a:r>
          </a:p>
          <a:p>
            <a:r>
              <a:rPr lang="en-IN" dirty="0" smtClean="0"/>
              <a:t>70,000 dataset (Images)</a:t>
            </a:r>
          </a:p>
          <a:p>
            <a:r>
              <a:rPr lang="en-IN" dirty="0" smtClean="0"/>
              <a:t>Flatten this array into a vector of 28 * 28 = 784 Pixels </a:t>
            </a:r>
          </a:p>
          <a:p>
            <a:endParaRPr lang="en-IN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7356" y="3714752"/>
            <a:ext cx="4687444" cy="2900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en-IN" dirty="0" smtClean="0"/>
              <a:t>Goal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071546"/>
            <a:ext cx="3657600" cy="4572000"/>
          </a:xfrm>
        </p:spPr>
        <p:txBody>
          <a:bodyPr/>
          <a:lstStyle/>
          <a:p>
            <a:r>
              <a:rPr lang="en-IN" dirty="0" smtClean="0"/>
              <a:t>Import the Datasets</a:t>
            </a:r>
          </a:p>
          <a:p>
            <a:r>
              <a:rPr lang="en-IN" dirty="0" smtClean="0"/>
              <a:t>Train a Model</a:t>
            </a:r>
          </a:p>
          <a:p>
            <a:r>
              <a:rPr lang="en-IN" dirty="0" smtClean="0"/>
              <a:t>Look at Images</a:t>
            </a:r>
          </a:p>
          <a:p>
            <a:r>
              <a:rPr lang="en-IN" dirty="0" smtClean="0"/>
              <a:t>Predict what digits they are.</a:t>
            </a:r>
          </a:p>
          <a:p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270248" y="1142984"/>
            <a:ext cx="3657600" cy="5029216"/>
          </a:xfrm>
        </p:spPr>
        <p:txBody>
          <a:bodyPr/>
          <a:lstStyle/>
          <a:p>
            <a:r>
              <a:rPr lang="en-IN" dirty="0" smtClean="0"/>
              <a:t>Each MNIST data point has 2 parts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Image of Hand written digit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Corresponding label</a:t>
            </a:r>
          </a:p>
          <a:p>
            <a:r>
              <a:rPr lang="en-IN" dirty="0" smtClean="0"/>
              <a:t>Permutation randomly</a:t>
            </a:r>
            <a:endParaRPr lang="en-IN" dirty="0"/>
          </a:p>
        </p:txBody>
      </p:sp>
      <p:pic>
        <p:nvPicPr>
          <p:cNvPr id="5" name="Picture 4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4143380"/>
            <a:ext cx="7853390" cy="23050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1"/>
            <a:ext cx="8572560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14348" y="50004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/>
          <a:lstStyle/>
          <a:p>
            <a:r>
              <a:rPr lang="en-IN" dirty="0" smtClean="0"/>
              <a:t>Support Vector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3657600" cy="5029216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Objective </a:t>
            </a:r>
          </a:p>
          <a:p>
            <a:pPr algn="just">
              <a:buNone/>
            </a:pPr>
            <a:r>
              <a:rPr lang="en-IN" dirty="0" smtClean="0"/>
              <a:t>   </a:t>
            </a:r>
            <a:r>
              <a:rPr lang="en-IN" dirty="0" smtClean="0"/>
              <a:t>Is </a:t>
            </a:r>
            <a:r>
              <a:rPr lang="en-IN" dirty="0" smtClean="0"/>
              <a:t>to identify an optimal separating hyperplane which maximizes the margin between different classes of the training </a:t>
            </a:r>
            <a:r>
              <a:rPr lang="en-IN" dirty="0" smtClean="0"/>
              <a:t>data</a:t>
            </a:r>
          </a:p>
          <a:p>
            <a:pPr algn="just">
              <a:buNone/>
            </a:pPr>
            <a:endParaRPr lang="en-IN" dirty="0" smtClean="0"/>
          </a:p>
          <a:p>
            <a:pPr algn="just">
              <a:buFont typeface="Wingdings" pitchFamily="2" charset="2"/>
              <a:buChar char="v"/>
            </a:pPr>
            <a:r>
              <a:rPr lang="en-IN" dirty="0" smtClean="0"/>
              <a:t>Without Kernels </a:t>
            </a:r>
            <a:r>
              <a:rPr lang="en-IN" dirty="0" err="1" smtClean="0"/>
              <a:t>i.e</a:t>
            </a:r>
            <a:r>
              <a:rPr lang="en-IN" dirty="0" smtClean="0"/>
              <a:t> Linear SVM</a:t>
            </a:r>
          </a:p>
          <a:p>
            <a:pPr algn="just">
              <a:buFont typeface="Wingdings" pitchFamily="2" charset="2"/>
              <a:buChar char="v"/>
            </a:pPr>
            <a:endParaRPr lang="en-IN" dirty="0" smtClean="0"/>
          </a:p>
          <a:p>
            <a:pPr algn="just">
              <a:buFont typeface="Wingdings" pitchFamily="2" charset="2"/>
              <a:buChar char="v"/>
            </a:pPr>
            <a:r>
              <a:rPr lang="en-IN" dirty="0" smtClean="0"/>
              <a:t>With Kernels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Polynomial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RBF</a:t>
            </a:r>
          </a:p>
          <a:p>
            <a:pPr algn="just">
              <a:buFont typeface="Wingdings" pitchFamily="2" charset="2"/>
              <a:buChar char="v"/>
            </a:pPr>
            <a:endParaRPr lang="en-IN" dirty="0" smtClean="0"/>
          </a:p>
          <a:p>
            <a:pPr algn="just">
              <a:buFont typeface="Wingdings" pitchFamily="2" charset="2"/>
              <a:buChar char="v"/>
            </a:pPr>
            <a:endParaRPr lang="en-IN" dirty="0"/>
          </a:p>
        </p:txBody>
      </p:sp>
      <p:pic>
        <p:nvPicPr>
          <p:cNvPr id="6" name="Content Placeholder 5" descr="22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714876" y="1071546"/>
            <a:ext cx="3014658" cy="2959242"/>
          </a:xfrm>
        </p:spPr>
      </p:pic>
      <p:sp>
        <p:nvSpPr>
          <p:cNvPr id="7" name="TextBox 6"/>
          <p:cNvSpPr txBox="1"/>
          <p:nvPr/>
        </p:nvSpPr>
        <p:spPr>
          <a:xfrm>
            <a:off x="5000628" y="4643446"/>
            <a:ext cx="2581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Support </a:t>
            </a:r>
            <a:r>
              <a:rPr lang="en-IN" dirty="0" smtClean="0"/>
              <a:t>Vector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Hyper Plane </a:t>
            </a:r>
          </a:p>
          <a:p>
            <a:pPr marL="342900" indent="-342900">
              <a:buAutoNum type="arabicPeriod"/>
            </a:pPr>
            <a:r>
              <a:rPr lang="en-IN" dirty="0" smtClean="0"/>
              <a:t>Marginal Distance 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/>
          <a:lstStyle/>
          <a:p>
            <a:r>
              <a:rPr lang="en-IN" dirty="0" smtClean="0"/>
              <a:t>Linear SVM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467600" cy="525953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IN" dirty="0" smtClean="0"/>
              <a:t>Solving  multiclass classification problems from large data sets</a:t>
            </a:r>
          </a:p>
          <a:p>
            <a:endParaRPr lang="en-IN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IN" dirty="0" smtClean="0"/>
              <a:t>What is K-Fold Cross Validation?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1538" y="3857628"/>
            <a:ext cx="6572296" cy="2714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6512" y="1785926"/>
            <a:ext cx="2171700" cy="21050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501122" cy="463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4857760"/>
            <a:ext cx="296257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/>
          <a:lstStyle/>
          <a:p>
            <a:r>
              <a:rPr lang="en-IN" dirty="0" smtClean="0"/>
              <a:t>C Parameter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C- It is a hypermeter in SVM to control error</a:t>
            </a:r>
          </a:p>
          <a:p>
            <a:pPr marL="0" indent="0">
              <a:buNone/>
            </a:pPr>
            <a:r>
              <a:rPr lang="en-IN" dirty="0" smtClean="0"/>
              <a:t>    Low c means Low error</a:t>
            </a:r>
          </a:p>
          <a:p>
            <a:pPr marL="0" indent="0">
              <a:buNone/>
            </a:pPr>
            <a:r>
              <a:rPr lang="en-IN" dirty="0" smtClean="0"/>
              <a:t>    large c means high error 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96017" y="3286124"/>
            <a:ext cx="5541273" cy="292895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497</TotalTime>
  <Words>305</Words>
  <Application>Microsoft Office PowerPoint</Application>
  <PresentationFormat>On-screen Show (4:3)</PresentationFormat>
  <Paragraphs>82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MNIST dataset using SVM with Kernel and without Kernel and Comparing with Logistic Regression </vt:lpstr>
      <vt:lpstr>INTRODUCTION</vt:lpstr>
      <vt:lpstr>What is MNIST DATA ?</vt:lpstr>
      <vt:lpstr>Goal </vt:lpstr>
      <vt:lpstr>Slide 5</vt:lpstr>
      <vt:lpstr>Support Vector Machine</vt:lpstr>
      <vt:lpstr>Linear SVM</vt:lpstr>
      <vt:lpstr>Slide 8</vt:lpstr>
      <vt:lpstr>C Parameter</vt:lpstr>
      <vt:lpstr>Polynomial SVM</vt:lpstr>
      <vt:lpstr>Gamma</vt:lpstr>
      <vt:lpstr>Radial Basis Function Kernel (RBF)</vt:lpstr>
      <vt:lpstr>Comparing the accuracy within svm</vt:lpstr>
      <vt:lpstr>Logistic regression</vt:lpstr>
      <vt:lpstr>Slide 15</vt:lpstr>
      <vt:lpstr>Compare Logistic Regression with SVM</vt:lpstr>
      <vt:lpstr>For More Datasets</vt:lpstr>
      <vt:lpstr>Conclusion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 dataset using SVM with Kernel and without Kernel and Comparing with Logistic Regression</dc:title>
  <dc:creator>Hp</dc:creator>
  <cp:lastModifiedBy>Hp</cp:lastModifiedBy>
  <cp:revision>35</cp:revision>
  <dcterms:created xsi:type="dcterms:W3CDTF">2021-03-18T12:56:04Z</dcterms:created>
  <dcterms:modified xsi:type="dcterms:W3CDTF">2021-03-19T00:31:25Z</dcterms:modified>
</cp:coreProperties>
</file>