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60" r:id="rId5"/>
    <p:sldId id="262" r:id="rId6"/>
    <p:sldId id="261" r:id="rId7"/>
    <p:sldId id="257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ey, Nic (164)" initials="CN(" lastIdx="1" clrIdx="0">
    <p:extLst>
      <p:ext uri="{19B8F6BF-5375-455C-9EA6-DF929625EA0E}">
        <p15:presenceInfo xmlns:p15="http://schemas.microsoft.com/office/powerpoint/2012/main" userId="S-1-5-21-1195676537-1170379207-2318664563-2659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eiß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99238"/>
            <a:ext cx="1218776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Daimler_Logotype_100_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67" y="838201"/>
            <a:ext cx="48577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334434" y="2420938"/>
            <a:ext cx="1152101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de-DE" sz="1800"/>
          </a:p>
        </p:txBody>
      </p:sp>
      <p:sp>
        <p:nvSpPr>
          <p:cNvPr id="3257350" name="Rectangle 6"/>
          <p:cNvSpPr>
            <a:spLocks noGrp="1" noChangeAspect="1" noChangeArrowheads="1"/>
          </p:cNvSpPr>
          <p:nvPr>
            <p:ph type="ctrTitle"/>
          </p:nvPr>
        </p:nvSpPr>
        <p:spPr>
          <a:xfrm>
            <a:off x="527051" y="2528888"/>
            <a:ext cx="11156949" cy="428343"/>
          </a:xfrm>
        </p:spPr>
        <p:txBody>
          <a:bodyPr bIns="432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2573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27051" y="2952751"/>
            <a:ext cx="11135783" cy="335597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8117" y="6704013"/>
            <a:ext cx="2844800" cy="1508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fld id="{4DDA17F8-0053-492F-B0ED-D8556D05427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268884" y="6704013"/>
            <a:ext cx="2393949" cy="150812"/>
          </a:xfrm>
        </p:spPr>
        <p:txBody>
          <a:bodyPr/>
          <a:lstStyle>
            <a:lvl1pPr>
              <a:defRPr smtClean="0"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434" y="6308725"/>
            <a:ext cx="11523133" cy="287338"/>
          </a:xfrm>
          <a:solidFill>
            <a:schemeClr val="tx2"/>
          </a:solidFill>
        </p:spPr>
        <p:txBody>
          <a:bodyPr lIns="144000" rIns="144000"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280230" y="730250"/>
            <a:ext cx="384721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7051" y="730250"/>
            <a:ext cx="8151283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8207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543050"/>
            <a:ext cx="5467349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1" y="1543050"/>
            <a:ext cx="5467351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07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14363"/>
            <a:ext cx="4011084" cy="820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546600"/>
            <a:ext cx="7315200" cy="820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543050"/>
            <a:ext cx="111379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2563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052" y="6705600"/>
            <a:ext cx="55668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defRPr sz="900" smtClean="0"/>
            </a:lvl1pPr>
          </a:lstStyle>
          <a:p>
            <a:endParaRPr lang="en-US"/>
          </a:p>
        </p:txBody>
      </p:sp>
      <p:sp>
        <p:nvSpPr>
          <p:cNvPr id="32563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71001" y="6705600"/>
            <a:ext cx="239395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spcAft>
                <a:spcPct val="50000"/>
              </a:spcAft>
              <a:defRPr sz="900" smtClean="0"/>
            </a:lvl1pPr>
          </a:lstStyle>
          <a:p>
            <a:fld id="{9AF32367-258A-4C1B-ADE4-8DEE10989F92}" type="slidenum">
              <a:rPr lang="en-US" smtClean="0"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730250"/>
            <a:ext cx="111379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31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0" name="Picture 7" descr="Daimler_Logotype_042_C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7" y="176213"/>
            <a:ext cx="208068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6332" name="Line 12"/>
          <p:cNvSpPr>
            <a:spLocks noChangeShapeType="1"/>
          </p:cNvSpPr>
          <p:nvPr/>
        </p:nvSpPr>
        <p:spPr bwMode="auto">
          <a:xfrm>
            <a:off x="334434" y="593725"/>
            <a:ext cx="115633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1605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9pPr>
    </p:titleStyle>
    <p:bodyStyle>
      <a:lvl1pPr marL="342900" indent="-342900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1450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2pPr>
      <a:lvl3pPr marL="808038" indent="-179388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3pPr>
      <a:lvl4pPr marL="1262063" indent="-177800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4pPr>
      <a:lvl5pPr marL="16240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0812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5384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29956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4528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UNCC &amp; Daimler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Truck Manufacturing Plant Visualization Challenge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730250"/>
            <a:ext cx="11137900" cy="825803"/>
          </a:xfrm>
        </p:spPr>
        <p:txBody>
          <a:bodyPr/>
          <a:lstStyle/>
          <a:p>
            <a:r>
              <a:rPr lang="en-US" dirty="0" smtClean="0"/>
              <a:t>Data: Tracking 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Short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r>
              <a:rPr lang="en-US" dirty="0" smtClean="0"/>
              <a:t>Table that tracks if a part is not available for installation.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Paint Tracking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r>
              <a:rPr lang="en-US" dirty="0" smtClean="0"/>
              <a:t>Table that tracks paint defects on a cab. </a:t>
            </a:r>
            <a:endParaRPr lang="en-US" dirty="0"/>
          </a:p>
          <a:p>
            <a:pPr lvl="2"/>
            <a:r>
              <a:rPr lang="en-US" dirty="0" smtClean="0"/>
              <a:t>REPAINT_REQ = if the issue requires significant amount of work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964057"/>
            <a:ext cx="6549021" cy="809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68640" y="1556053"/>
            <a:ext cx="383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Short Type Code </a:t>
            </a:r>
          </a:p>
          <a:p>
            <a:pPr lvl="1"/>
            <a:r>
              <a:rPr lang="de-DE" dirty="0" smtClean="0"/>
              <a:t>B=In Building, Not On Truck</a:t>
            </a:r>
          </a:p>
          <a:p>
            <a:pPr lvl="1"/>
            <a:r>
              <a:rPr lang="de-DE" dirty="0" smtClean="0"/>
              <a:t>T=W/Truck </a:t>
            </a:r>
          </a:p>
          <a:p>
            <a:pPr lvl="1"/>
            <a:r>
              <a:rPr lang="de-DE" dirty="0" smtClean="0"/>
              <a:t>O=Offline</a:t>
            </a:r>
          </a:p>
          <a:p>
            <a:pPr lvl="1"/>
            <a:r>
              <a:rPr lang="de-DE" dirty="0" smtClean="0"/>
              <a:t>I= </a:t>
            </a:r>
            <a:r>
              <a:rPr lang="de-DE" dirty="0" err="1" smtClean="0"/>
              <a:t>Installed</a:t>
            </a:r>
            <a:endParaRPr lang="de-DE" dirty="0" smtClean="0"/>
          </a:p>
          <a:p>
            <a:pPr lvl="1"/>
            <a:r>
              <a:rPr lang="de-DE" dirty="0" smtClean="0"/>
              <a:t>E=Not </a:t>
            </a:r>
            <a:r>
              <a:rPr lang="de-DE" dirty="0" err="1" smtClean="0"/>
              <a:t>Received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1" y="4268197"/>
            <a:ext cx="6396368" cy="6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730250"/>
            <a:ext cx="11137900" cy="825803"/>
          </a:xfrm>
        </p:spPr>
        <p:txBody>
          <a:bodyPr/>
          <a:lstStyle/>
          <a:p>
            <a:r>
              <a:rPr lang="en-US" dirty="0" smtClean="0"/>
              <a:t>Data: Location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656686"/>
            <a:ext cx="6195661" cy="9645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91731" y="1143151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opr_name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Chassis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Rear U-Bolt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Top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Upload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M2 Deck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PAINT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 Offline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CIW upload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Upload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Pool 60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Pool 13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Front U-Bolt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Hood Upload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2854" y="5664869"/>
            <a:ext cx="71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STVMS is a data input tool used at the plants. Everything from cries/bugs, </a:t>
            </a:r>
          </a:p>
          <a:p>
            <a:r>
              <a:rPr lang="en-US" dirty="0" smtClean="0"/>
              <a:t>material shortages, to engineering calls utilize STVMS to capture this data.</a:t>
            </a:r>
          </a:p>
        </p:txBody>
      </p:sp>
    </p:spTree>
    <p:extLst>
      <p:ext uri="{BB962C8B-B14F-4D97-AF65-F5344CB8AC3E}">
        <p14:creationId xmlns:p14="http://schemas.microsoft.com/office/powerpoint/2010/main" val="2336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6575" y="834630"/>
            <a:ext cx="3450849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opr_name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Chassis Start (PCH)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Rear U-Bolt (PCH)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Top Station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Upload 2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M2 Deck Start (CIW)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PAINT   (PNT)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 Offline (OFF)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CIW upload (CIW)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Line (FCH)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Upload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 Line (FCH)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Pool 60 Start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Pool 13 Start (ENG)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Front U-Bolt (PCH)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Hood Upload (FCB)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97851"/>
              </p:ext>
            </p:extLst>
          </p:nvPr>
        </p:nvGraphicFramePr>
        <p:xfrm>
          <a:off x="5957019" y="769606"/>
          <a:ext cx="5024409" cy="41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241"/>
                <a:gridCol w="1449238"/>
                <a:gridCol w="1086930"/>
              </a:tblGrid>
              <a:tr h="979308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Abbreviation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Number Code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Pre-paint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Final Cab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Paint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Final Chassis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Cab In 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Offline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PDI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57019" y="5266613"/>
            <a:ext cx="380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 Line is part of PCH</a:t>
            </a:r>
          </a:p>
          <a:p>
            <a:r>
              <a:rPr lang="en-US" dirty="0" smtClean="0"/>
              <a:t>Hood Assembly is part of FCB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Challenge:</a:t>
            </a:r>
          </a:p>
          <a:p>
            <a:pPr lvl="1"/>
            <a:r>
              <a:rPr lang="en-US" sz="2800" dirty="0" smtClean="0"/>
              <a:t>Visualize Real Time Production Metrics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 smtClean="0"/>
              <a:t>Tracking Vehicles down the line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 smtClean="0"/>
              <a:t>Key Performance Indicators of Process</a:t>
            </a:r>
          </a:p>
          <a:p>
            <a:r>
              <a:rPr lang="en-US" sz="2800" dirty="0" smtClean="0"/>
              <a:t>Why:</a:t>
            </a:r>
          </a:p>
          <a:p>
            <a:pPr lvl="1"/>
            <a:r>
              <a:rPr lang="en-US" sz="2800" dirty="0" smtClean="0"/>
              <a:t>Faster Informed Decision Making </a:t>
            </a:r>
          </a:p>
          <a:p>
            <a:pPr lvl="1"/>
            <a:r>
              <a:rPr lang="en-US" sz="2800" dirty="0" smtClean="0"/>
              <a:t>Know where to focus 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Below are some questions to help paint the view of what each role might be looking for in a tool that you are to make.</a:t>
            </a:r>
          </a:p>
          <a:p>
            <a:r>
              <a:rPr lang="en-US" dirty="0" smtClean="0"/>
              <a:t>Supervisor: (More local view specific to their area of responsibility)</a:t>
            </a:r>
          </a:p>
          <a:p>
            <a:pPr lvl="2"/>
            <a:r>
              <a:rPr lang="en-US" dirty="0" smtClean="0"/>
              <a:t>How is my shift operating? Are there shortages that I need to be aware of?</a:t>
            </a:r>
          </a:p>
          <a:p>
            <a:r>
              <a:rPr lang="en-US" dirty="0" smtClean="0"/>
              <a:t>Manager:</a:t>
            </a:r>
          </a:p>
          <a:p>
            <a:pPr lvl="2"/>
            <a:r>
              <a:rPr lang="en-US" dirty="0" smtClean="0"/>
              <a:t>How is my department performing over all? Is there a specific shift that is having challenges in shortages or cries? How many trucks has my department completed in the past hour?</a:t>
            </a:r>
          </a:p>
          <a:p>
            <a:r>
              <a:rPr lang="en-US" dirty="0" smtClean="0"/>
              <a:t>Plant Director:</a:t>
            </a:r>
          </a:p>
          <a:p>
            <a:pPr lvl="2"/>
            <a:r>
              <a:rPr lang="en-US" dirty="0" smtClean="0"/>
              <a:t>How is the plant performing? Is there a team at the plant that I need to help or send help to? Is there an area in the plant that is experiencing a lot of slow down?</a:t>
            </a:r>
          </a:p>
          <a:p>
            <a:pPr lvl="2"/>
            <a:r>
              <a:rPr lang="en-US" dirty="0" smtClean="0"/>
              <a:t>The plant is moving to 100% direct runs, trucks with no issues. How can a new visualization tool help us </a:t>
            </a:r>
            <a:r>
              <a:rPr lang="en-US" smtClean="0"/>
              <a:t>get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730250"/>
            <a:ext cx="11137900" cy="825803"/>
          </a:xfrm>
        </p:spPr>
        <p:txBody>
          <a:bodyPr/>
          <a:lstStyle/>
          <a:p>
            <a:r>
              <a:rPr lang="en-US" dirty="0" smtClean="0"/>
              <a:t>Current Systems: Inline Direct Run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3" b="14407"/>
          <a:stretch/>
        </p:blipFill>
        <p:spPr>
          <a:xfrm>
            <a:off x="2361402" y="1188719"/>
            <a:ext cx="7469198" cy="5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143151"/>
            <a:ext cx="11287761" cy="55288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051" y="730250"/>
            <a:ext cx="11137900" cy="825803"/>
          </a:xfrm>
        </p:spPr>
        <p:txBody>
          <a:bodyPr/>
          <a:lstStyle/>
          <a:p>
            <a:r>
              <a:rPr lang="en-US" dirty="0" smtClean="0"/>
              <a:t>Assembly Line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730250"/>
            <a:ext cx="11137900" cy="825803"/>
          </a:xfrm>
        </p:spPr>
        <p:txBody>
          <a:bodyPr/>
          <a:lstStyle/>
          <a:p>
            <a:r>
              <a:rPr lang="en-US" dirty="0" smtClean="0"/>
              <a:t>Assembly Line Tracker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5" y="1301510"/>
            <a:ext cx="10851906" cy="3383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180" y="4986068"/>
            <a:ext cx="1023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Zoomed in view of the assembly line tracker.</a:t>
            </a:r>
          </a:p>
          <a:p>
            <a:r>
              <a:rPr lang="en-US" dirty="0" smtClean="0"/>
              <a:t>Challenges with this tool:</a:t>
            </a:r>
          </a:p>
          <a:p>
            <a:r>
              <a:rPr lang="en-US" dirty="0"/>
              <a:t>	</a:t>
            </a:r>
            <a:r>
              <a:rPr lang="en-US" dirty="0" smtClean="0"/>
              <a:t>Have to scroll around the entire screen to get an idea how the plant is operating, if your department is has </a:t>
            </a:r>
            <a:r>
              <a:rPr lang="en-US" dirty="0" err="1" smtClean="0"/>
              <a:t>cris</a:t>
            </a:r>
            <a:r>
              <a:rPr lang="en-US" dirty="0" smtClean="0"/>
              <a:t> that have been found in other departments.</a:t>
            </a:r>
          </a:p>
          <a:p>
            <a:r>
              <a:rPr lang="en-US" dirty="0"/>
              <a:t>	</a:t>
            </a:r>
            <a:r>
              <a:rPr lang="en-US" dirty="0" smtClean="0"/>
              <a:t>Tiny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174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41151" y="1"/>
            <a:ext cx="3450849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opr_name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Chassis Start (PCH)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Rear U-Bolt (PCH)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Top Station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Upload 2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M2 Deck Start (CIW)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PAINT   (PNT)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Enter Offline (OFF)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CIW upload (CIW)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Line (FCH)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Cab Upload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 Line (FCH)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Pool 60 Start (FCB)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Pool 13 Start (ENG)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Front U-Bolt (PCH)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Hood Upload (FCB)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5881" y="3138616"/>
            <a:ext cx="338554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C1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11602994" y="308918"/>
            <a:ext cx="338554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05881" y="3678194"/>
            <a:ext cx="338554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C2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11613291" y="576643"/>
            <a:ext cx="301686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23588" y="833279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B5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1639862" y="1101004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B6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1646274" y="1357816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B1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646274" y="1630558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B3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1646274" y="2097176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B2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646274" y="2330485"/>
            <a:ext cx="388248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C3-A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1646274" y="2563794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B6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46274" y="2797103"/>
            <a:ext cx="386644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C3-B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1646274" y="3030412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B4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646274" y="3263721"/>
            <a:ext cx="295274" cy="215444"/>
          </a:xfrm>
          <a:prstGeom prst="rect">
            <a:avLst/>
          </a:prstGeom>
          <a:solidFill>
            <a:srgbClr val="92D050"/>
          </a:solidFill>
          <a:ln>
            <a:solidFill>
              <a:srgbClr val="D1DC5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E1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646274" y="3497030"/>
            <a:ext cx="301686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C5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646274" y="3730339"/>
            <a:ext cx="301686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C2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1646274" y="3963648"/>
            <a:ext cx="304892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H1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6323" y="1640752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B1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10581" y="2067601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B2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973413" y="3228410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B3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398272" y="3415873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B4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268687" y="3897899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B6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600177" y="3554225"/>
            <a:ext cx="295274" cy="215444"/>
          </a:xfrm>
          <a:prstGeom prst="rect">
            <a:avLst/>
          </a:prstGeom>
          <a:solidFill>
            <a:srgbClr val="92D050"/>
          </a:solidFill>
          <a:ln>
            <a:solidFill>
              <a:srgbClr val="D1DC5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E1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2764" y="3284810"/>
            <a:ext cx="295274" cy="215444"/>
          </a:xfrm>
          <a:prstGeom prst="rect">
            <a:avLst/>
          </a:prstGeom>
          <a:solidFill>
            <a:srgbClr val="FFFF00"/>
          </a:solidFill>
          <a:ln>
            <a:solidFill>
              <a:srgbClr val="3F9AC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B5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5157" y="4423746"/>
            <a:ext cx="388248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C3-A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5157" y="4113343"/>
            <a:ext cx="386644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C3-B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276078" y="3631317"/>
            <a:ext cx="304892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H1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8402489" y="4179092"/>
            <a:ext cx="30168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C4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1623588" y="1862542"/>
            <a:ext cx="301686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C4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878875" y="4531468"/>
            <a:ext cx="301686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C5</a:t>
            </a:r>
            <a:endParaRPr lang="en-US" sz="800" dirty="0"/>
          </a:p>
        </p:txBody>
      </p:sp>
      <p:cxnSp>
        <p:nvCxnSpPr>
          <p:cNvPr id="3" name="Straight Arrow Connector 2"/>
          <p:cNvCxnSpPr>
            <a:stCxn id="15" idx="2"/>
            <a:endCxn id="17" idx="0"/>
          </p:cNvCxnSpPr>
          <p:nvPr/>
        </p:nvCxnSpPr>
        <p:spPr bwMode="auto">
          <a:xfrm>
            <a:off x="3975158" y="3392532"/>
            <a:ext cx="0" cy="28566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7" idx="2"/>
            <a:endCxn id="42" idx="1"/>
          </p:cNvCxnSpPr>
          <p:nvPr/>
        </p:nvCxnSpPr>
        <p:spPr bwMode="auto">
          <a:xfrm>
            <a:off x="3975158" y="3932110"/>
            <a:ext cx="1969999" cy="2889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0" name="Straight Arrow Connector 49"/>
          <p:cNvCxnSpPr>
            <a:endCxn id="41" idx="1"/>
          </p:cNvCxnSpPr>
          <p:nvPr/>
        </p:nvCxnSpPr>
        <p:spPr bwMode="auto">
          <a:xfrm>
            <a:off x="3975158" y="3963648"/>
            <a:ext cx="1969999" cy="5678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" name="Straight Arrow Connector 50"/>
          <p:cNvCxnSpPr>
            <a:stCxn id="41" idx="3"/>
            <a:endCxn id="44" idx="1"/>
          </p:cNvCxnSpPr>
          <p:nvPr/>
        </p:nvCxnSpPr>
        <p:spPr bwMode="auto">
          <a:xfrm>
            <a:off x="6333405" y="4531468"/>
            <a:ext cx="2069084" cy="1567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4" name="Straight Arrow Connector 53"/>
          <p:cNvCxnSpPr>
            <a:stCxn id="42" idx="3"/>
            <a:endCxn id="44" idx="1"/>
          </p:cNvCxnSpPr>
          <p:nvPr/>
        </p:nvCxnSpPr>
        <p:spPr bwMode="auto">
          <a:xfrm>
            <a:off x="6331801" y="4221065"/>
            <a:ext cx="2070688" cy="31197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0" name="Straight Arrow Connector 59"/>
          <p:cNvCxnSpPr>
            <a:stCxn id="33" idx="2"/>
            <a:endCxn id="34" idx="0"/>
          </p:cNvCxnSpPr>
          <p:nvPr/>
        </p:nvCxnSpPr>
        <p:spPr bwMode="auto">
          <a:xfrm>
            <a:off x="6403960" y="1856196"/>
            <a:ext cx="654258" cy="2114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" name="Straight Arrow Connector 63"/>
          <p:cNvCxnSpPr>
            <a:stCxn id="34" idx="2"/>
            <a:endCxn id="35" idx="0"/>
          </p:cNvCxnSpPr>
          <p:nvPr/>
        </p:nvCxnSpPr>
        <p:spPr bwMode="auto">
          <a:xfrm>
            <a:off x="7058218" y="2283045"/>
            <a:ext cx="62832" cy="9453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" name="Straight Arrow Connector 66"/>
          <p:cNvCxnSpPr>
            <a:stCxn id="35" idx="2"/>
            <a:endCxn id="36" idx="3"/>
          </p:cNvCxnSpPr>
          <p:nvPr/>
        </p:nvCxnSpPr>
        <p:spPr bwMode="auto">
          <a:xfrm flipH="1">
            <a:off x="6693546" y="3443854"/>
            <a:ext cx="427504" cy="7974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0" name="Straight Arrow Connector 69"/>
          <p:cNvCxnSpPr>
            <a:stCxn id="36" idx="0"/>
          </p:cNvCxnSpPr>
          <p:nvPr/>
        </p:nvCxnSpPr>
        <p:spPr bwMode="auto">
          <a:xfrm flipH="1" flipV="1">
            <a:off x="6159260" y="3263721"/>
            <a:ext cx="386649" cy="15215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" name="Straight Arrow Connector 72"/>
          <p:cNvCxnSpPr>
            <a:stCxn id="39" idx="2"/>
            <a:endCxn id="37" idx="1"/>
          </p:cNvCxnSpPr>
          <p:nvPr/>
        </p:nvCxnSpPr>
        <p:spPr bwMode="auto">
          <a:xfrm>
            <a:off x="6170401" y="3500254"/>
            <a:ext cx="1098286" cy="50536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6" name="Straight Arrow Connector 75"/>
          <p:cNvCxnSpPr>
            <a:stCxn id="44" idx="3"/>
            <a:endCxn id="46" idx="1"/>
          </p:cNvCxnSpPr>
          <p:nvPr/>
        </p:nvCxnSpPr>
        <p:spPr bwMode="auto">
          <a:xfrm>
            <a:off x="8704175" y="4533035"/>
            <a:ext cx="1174700" cy="1061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917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730250"/>
            <a:ext cx="11137900" cy="825803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has been randomized</a:t>
            </a:r>
          </a:p>
          <a:p>
            <a:r>
              <a:rPr lang="en-US" dirty="0" smtClean="0"/>
              <a:t>Data has been cleaned</a:t>
            </a:r>
          </a:p>
          <a:p>
            <a:r>
              <a:rPr lang="en-US" dirty="0" smtClean="0"/>
              <a:t>This data belongs to Daimler Trucks North America and can not be used for research outside of the UNCC’s Visualization class </a:t>
            </a:r>
            <a:r>
              <a:rPr lang="en-US" dirty="0" smtClean="0"/>
              <a:t>Fall </a:t>
            </a:r>
            <a:r>
              <a:rPr lang="en-US" dirty="0" smtClean="0"/>
              <a:t>Semester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730250"/>
            <a:ext cx="11137900" cy="825803"/>
          </a:xfrm>
        </p:spPr>
        <p:txBody>
          <a:bodyPr/>
          <a:lstStyle/>
          <a:p>
            <a:r>
              <a:rPr lang="en-US" dirty="0" smtClean="0"/>
              <a:t>Data: Tracking 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Cries On The Line</a:t>
            </a:r>
          </a:p>
          <a:p>
            <a:endParaRPr lang="en-US" dirty="0"/>
          </a:p>
          <a:p>
            <a:pPr lvl="2"/>
            <a:r>
              <a:rPr lang="en-US" dirty="0" smtClean="0"/>
              <a:t>QA inputs </a:t>
            </a:r>
            <a:r>
              <a:rPr lang="en-US" dirty="0" err="1" smtClean="0"/>
              <a:t>cri’s</a:t>
            </a:r>
            <a:r>
              <a:rPr lang="en-US" dirty="0" smtClean="0"/>
              <a:t> into STVMS. Based on where the cri is put in </a:t>
            </a:r>
            <a:r>
              <a:rPr lang="en-US" smtClean="0"/>
              <a:t>will determined </a:t>
            </a:r>
            <a:r>
              <a:rPr lang="en-US" dirty="0" smtClean="0"/>
              <a:t>the FOUND_INSP_TEAM.</a:t>
            </a:r>
            <a:br>
              <a:rPr lang="en-US" dirty="0" smtClean="0"/>
            </a:br>
            <a:r>
              <a:rPr lang="en-US" dirty="0" smtClean="0"/>
              <a:t>107 = CIW (1), Shift (0), Area (7). Generally, shift 0 =‘s 1</a:t>
            </a:r>
            <a:r>
              <a:rPr lang="en-US" baseline="30000" dirty="0" smtClean="0"/>
              <a:t>st</a:t>
            </a:r>
            <a:r>
              <a:rPr lang="en-US" dirty="0" smtClean="0"/>
              <a:t> shift.</a:t>
            </a:r>
          </a:p>
          <a:p>
            <a:pPr lvl="2"/>
            <a:r>
              <a:rPr lang="en-US" dirty="0" smtClean="0"/>
              <a:t>ISNP = inspector/QA</a:t>
            </a:r>
          </a:p>
          <a:p>
            <a:pPr lvl="2"/>
            <a:r>
              <a:rPr lang="en-US" dirty="0" smtClean="0"/>
              <a:t>RESP_INSP_TEAM = If QA has identified a cri that belongs to one department, but works in another, a department code will be assigned here.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824037"/>
            <a:ext cx="9860910" cy="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imler AG">
  <a:themeElements>
    <a:clrScheme name="Daimler AG">
      <a:dk1>
        <a:srgbClr val="000000"/>
      </a:dk1>
      <a:lt1>
        <a:srgbClr val="FFFFFF"/>
      </a:lt1>
      <a:dk2>
        <a:srgbClr val="263F6A"/>
      </a:dk2>
      <a:lt2>
        <a:srgbClr val="3F9AC9"/>
      </a:lt2>
      <a:accent1>
        <a:srgbClr val="D2D4D6"/>
      </a:accent1>
      <a:accent2>
        <a:srgbClr val="8D8F92"/>
      </a:accent2>
      <a:accent3>
        <a:srgbClr val="FFFFFF"/>
      </a:accent3>
      <a:accent4>
        <a:srgbClr val="000000"/>
      </a:accent4>
      <a:accent5>
        <a:srgbClr val="D7D5C6"/>
      </a:accent5>
      <a:accent6>
        <a:srgbClr val="959289"/>
      </a:accent6>
      <a:hlink>
        <a:srgbClr val="AFB2B4"/>
      </a:hlink>
      <a:folHlink>
        <a:srgbClr val="DFE0E2"/>
      </a:folHlink>
    </a:clrScheme>
    <a:fontScheme name="Daimler AG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Daimler A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po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poS" pitchFamily="2" charset="0"/>
          </a:defRPr>
        </a:defPPr>
      </a:lstStyle>
    </a:lnDef>
  </a:objectDefaults>
  <a:extraClrSchemeLst/>
  <a:custClrLst>
    <a:custClr name="Daimler Blue">
      <a:srgbClr val="263F6A"/>
    </a:custClr>
    <a:custClr name="Oxford Red">
      <a:srgbClr val="6B0F24"/>
    </a:custClr>
    <a:custClr name="Deep Green">
      <a:srgbClr val="193725"/>
    </a:custClr>
    <a:custClr name="Noble Gray">
      <a:srgbClr val="606061"/>
    </a:custClr>
    <a:custClr name="Lucent Blue">
      <a:srgbClr val="3F9AC9"/>
    </a:custClr>
    <a:custClr name="Lucent Blue + 30 K">
      <a:srgbClr val="2C6B8C"/>
    </a:custClr>
    <a:custClr name="Lucent Blue 70%">
      <a:srgbClr val="78B8D9"/>
    </a:custClr>
    <a:custClr name="Lucent Blue 30%">
      <a:srgbClr val="C5E1EF"/>
    </a:custClr>
    <a:custClr name="Intensive Mauve">
      <a:srgbClr val="AF0837"/>
    </a:custClr>
    <a:custClr name="Intensive Mauve + 30 K">
      <a:srgbClr val="7A0626"/>
    </a:custClr>
    <a:custClr name="Intensive Mauve 70%">
      <a:srgbClr val="C04B5D"/>
    </a:custClr>
    <a:custClr name="Intensive Mauve 30%">
      <a:srgbClr val="DDABB3"/>
    </a:custClr>
    <a:custClr name="Fresh Green">
      <a:srgbClr val="BECD1A"/>
    </a:custClr>
    <a:custClr name="Fresh Green + 30 K">
      <a:srgbClr val="858F12"/>
    </a:custClr>
    <a:custClr name="Fresh Green 70%">
      <a:srgbClr val="D1DC5E"/>
    </a:custClr>
    <a:custClr name="Fresh Green 30%">
      <a:srgbClr val="EBF0BA"/>
    </a:custClr>
    <a:custClr name="Bright Yellow">
      <a:srgbClr val="E3B949"/>
    </a:custClr>
    <a:custClr name="Bright Yellow + 30 K">
      <a:srgbClr val="9E8133"/>
    </a:custClr>
    <a:custClr name="Bright Yellow 70%">
      <a:srgbClr val="EBCE7F"/>
    </a:custClr>
    <a:custClr name="Bright Yellow 30%">
      <a:srgbClr val="F7EAC8"/>
    </a:custClr>
    <a:custClr name="Platinum">
      <a:srgbClr val="D7D5C6"/>
    </a:custClr>
    <a:custClr name="Platinum + 30 K">
      <a:srgbClr val="959289"/>
    </a:custClr>
    <a:custClr name="Platinum 70%">
      <a:srgbClr val="E4E2D5"/>
    </a:custClr>
    <a:custClr name="Platinum 30%">
      <a:srgbClr val="F2F1EC"/>
    </a:custClr>
    <a:custClr name="Titanium">
      <a:srgbClr val="D2D4D6"/>
    </a:custClr>
    <a:custClr name="Titanium + 30 K">
      <a:srgbClr val="8D8F92"/>
    </a:custClr>
    <a:custClr name="Titanium 70%">
      <a:srgbClr val="DFE0E2"/>
    </a:custClr>
    <a:custClr name="Titanium 30%">
      <a:srgbClr val="F0F1F2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Daimler</Template>
  <TotalTime>0</TotalTime>
  <Words>650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CorpoS</vt:lpstr>
      <vt:lpstr>Daimler AG</vt:lpstr>
      <vt:lpstr>UNCC &amp; Daimler Challenge</vt:lpstr>
      <vt:lpstr>Why Are We Here</vt:lpstr>
      <vt:lpstr>Why Are We Here</vt:lpstr>
      <vt:lpstr>Current Systems: Inline Direct Run</vt:lpstr>
      <vt:lpstr>Assembly Line Tracker</vt:lpstr>
      <vt:lpstr>Assembly Line Tracker</vt:lpstr>
      <vt:lpstr>PowerPoint Presentation</vt:lpstr>
      <vt:lpstr>Data</vt:lpstr>
      <vt:lpstr>Data: Tracking Challenges</vt:lpstr>
      <vt:lpstr>Data: Tracking Challenges</vt:lpstr>
      <vt:lpstr>Data: Location</vt:lpstr>
      <vt:lpstr>PowerPoint Presentation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Colley, Nic (164)</dc:creator>
  <cp:lastModifiedBy>Colley, Nic (164)</cp:lastModifiedBy>
  <cp:revision>37</cp:revision>
  <dcterms:created xsi:type="dcterms:W3CDTF">2017-03-13T13:27:43Z</dcterms:created>
  <dcterms:modified xsi:type="dcterms:W3CDTF">2017-10-18T17:37:58Z</dcterms:modified>
</cp:coreProperties>
</file>