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5"/>
  </p:notesMasterIdLst>
  <p:sldIdLst>
    <p:sldId id="257" r:id="rId2"/>
    <p:sldId id="258" r:id="rId3"/>
    <p:sldId id="260" r:id="rId4"/>
    <p:sldId id="261" r:id="rId5"/>
    <p:sldId id="262" r:id="rId6"/>
    <p:sldId id="289" r:id="rId7"/>
    <p:sldId id="290" r:id="rId8"/>
    <p:sldId id="291" r:id="rId9"/>
    <p:sldId id="300" r:id="rId10"/>
    <p:sldId id="304" r:id="rId11"/>
    <p:sldId id="306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6" r:id="rId25"/>
    <p:sldId id="349" r:id="rId26"/>
    <p:sldId id="340" r:id="rId27"/>
    <p:sldId id="341" r:id="rId28"/>
    <p:sldId id="342" r:id="rId29"/>
    <p:sldId id="333" r:id="rId30"/>
    <p:sldId id="350" r:id="rId31"/>
    <p:sldId id="351" r:id="rId32"/>
    <p:sldId id="337" r:id="rId33"/>
    <p:sldId id="297" r:id="rId34"/>
    <p:sldId id="338" r:id="rId35"/>
    <p:sldId id="299" r:id="rId36"/>
    <p:sldId id="339" r:id="rId37"/>
    <p:sldId id="343" r:id="rId38"/>
    <p:sldId id="344" r:id="rId39"/>
    <p:sldId id="345" r:id="rId40"/>
    <p:sldId id="346" r:id="rId41"/>
    <p:sldId id="347" r:id="rId42"/>
    <p:sldId id="348" r:id="rId43"/>
    <p:sldId id="30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CC"/>
    <a:srgbClr val="006600"/>
    <a:srgbClr val="9900CC"/>
    <a:srgbClr val="CC00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C625CA-FD2A-46C0-93FB-F6E31A5D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/>
              <a:t>Cascading Style Sheets: Pixel-Level Control with HTML Ease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B1B2BF-A50D-43A2-968E-3B25DB27F84E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69888"/>
            <a:ext cx="8153400" cy="11652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7620000" cy="519113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78BC-9AA6-44EC-B4DA-28466F2C0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77CFF-16BC-4034-81F1-914043D19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0300" y="5334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2C139-E38F-47D4-863D-6B8E2F9AA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305F5-9A06-41D6-92C1-4688CFB94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60D75-AF20-4485-B8C8-EC2AA55C0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36664-A100-4EE8-AA47-53541523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A20E-2A55-4302-954B-F83AE7F5D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EC1CE-AF5E-461E-A2DF-9E5ED1D78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5BB97-8B48-4C8A-A373-594F633A0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D2444-227C-427C-A1F3-0DB184864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040B-58A0-4485-ABB8-202829AF9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FDF59-2E10-419C-85EF-46AD186B1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62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3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6289E961-95A7-4981-875C-095AC327C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sel_nth-last-of-type.asp" TargetMode="External"/><Relationship Id="rId3" Type="http://schemas.openxmlformats.org/officeDocument/2006/relationships/hyperlink" Target="http://www.w3schools.com/cssref/sel_link.asp" TargetMode="External"/><Relationship Id="rId7" Type="http://schemas.openxmlformats.org/officeDocument/2006/relationships/hyperlink" Target="http://www.w3schools.com/cssref/sel_nth-of-type.asp" TargetMode="External"/><Relationship Id="rId2" Type="http://schemas.openxmlformats.org/officeDocument/2006/relationships/hyperlink" Target="http://www.w3schools.com/cssref/sel_activ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sel_hover.asp" TargetMode="External"/><Relationship Id="rId5" Type="http://schemas.openxmlformats.org/officeDocument/2006/relationships/hyperlink" Target="http://www.w3schools.com/cssref/sel_visited.asp" TargetMode="External"/><Relationship Id="rId4" Type="http://schemas.openxmlformats.org/officeDocument/2006/relationships/hyperlink" Target="http://www.w3schools.com/cssref/sel_nth-child.as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ss_files/Bkgrou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A581AA-0396-42F3-81A3-E58A9712B35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153400" cy="990600"/>
          </a:xfrm>
        </p:spPr>
        <p:txBody>
          <a:bodyPr/>
          <a:lstStyle/>
          <a:p>
            <a:pPr algn="ctr" eaLnBrk="1" hangingPunct="1"/>
            <a:r>
              <a:rPr lang="en-US" sz="6600" b="1" dirty="0" smtClean="0">
                <a:solidFill>
                  <a:srgbClr val="CC0000"/>
                </a:solidFill>
                <a:latin typeface="Arial Black" pitchFamily="34" charset="0"/>
              </a:rPr>
              <a:t>C S </a:t>
            </a:r>
            <a:r>
              <a:rPr lang="en-US" sz="6600" b="1" dirty="0" err="1" smtClean="0">
                <a:solidFill>
                  <a:srgbClr val="CC0000"/>
                </a:solidFill>
                <a:latin typeface="Arial Black" pitchFamily="34" charset="0"/>
              </a:rPr>
              <a:t>S</a:t>
            </a:r>
            <a:endParaRPr lang="en-US" sz="6600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8648" y="1066800"/>
            <a:ext cx="7620953" cy="2066925"/>
            <a:chOff x="411" y="672"/>
            <a:chExt cx="3429" cy="1302"/>
          </a:xfrm>
        </p:grpSpPr>
        <p:sp>
          <p:nvSpPr>
            <p:cNvPr id="4101" name="Text Box 3"/>
            <p:cNvSpPr txBox="1">
              <a:spLocks noChangeArrowheads="1"/>
            </p:cNvSpPr>
            <p:nvPr/>
          </p:nvSpPr>
          <p:spPr bwMode="auto">
            <a:xfrm>
              <a:off x="411" y="1392"/>
              <a:ext cx="342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5400" dirty="0" smtClean="0">
                  <a:solidFill>
                    <a:srgbClr val="CC0000"/>
                  </a:solidFill>
                </a:rPr>
                <a:t>C</a:t>
              </a:r>
              <a:r>
                <a:rPr lang="en-US" sz="5400" dirty="0" smtClean="0"/>
                <a:t>ascading </a:t>
              </a:r>
              <a:r>
                <a:rPr lang="en-US" sz="5400" dirty="0" smtClean="0">
                  <a:solidFill>
                    <a:srgbClr val="CC0000"/>
                  </a:solidFill>
                </a:rPr>
                <a:t>S</a:t>
              </a:r>
              <a:r>
                <a:rPr lang="en-US" sz="5400" dirty="0" smtClean="0"/>
                <a:t>tyle </a:t>
              </a:r>
              <a:r>
                <a:rPr lang="en-US" sz="5400" dirty="0" smtClean="0">
                  <a:solidFill>
                    <a:srgbClr val="CC0000"/>
                  </a:solidFill>
                </a:rPr>
                <a:t>S</a:t>
              </a:r>
              <a:r>
                <a:rPr lang="en-US" sz="5400" dirty="0" smtClean="0"/>
                <a:t>heets</a:t>
              </a:r>
              <a:endParaRPr lang="en-US" sz="5400" b="1" dirty="0">
                <a:solidFill>
                  <a:srgbClr val="CC0000"/>
                </a:solidFill>
                <a:latin typeface="Arial Black" pitchFamily="34" charset="0"/>
              </a:endParaRPr>
            </a:p>
          </p:txBody>
        </p:sp>
        <p:sp>
          <p:nvSpPr>
            <p:cNvPr id="4102" name="Line 4"/>
            <p:cNvSpPr>
              <a:spLocks noChangeShapeType="1"/>
            </p:cNvSpPr>
            <p:nvPr/>
          </p:nvSpPr>
          <p:spPr bwMode="auto">
            <a:xfrm flipH="1">
              <a:off x="686" y="672"/>
              <a:ext cx="994" cy="9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5"/>
            <p:cNvSpPr>
              <a:spLocks noChangeShapeType="1"/>
            </p:cNvSpPr>
            <p:nvPr/>
          </p:nvSpPr>
          <p:spPr bwMode="auto">
            <a:xfrm flipH="1">
              <a:off x="2126" y="720"/>
              <a:ext cx="34" cy="7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2640" y="768"/>
              <a:ext cx="240" cy="72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1566A-5D94-45D7-97C1-18F6110BA21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 Style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a:link {color: #FFFFFF; text-decoration: none}</a:t>
            </a:r>
          </a:p>
          <a:p>
            <a:pPr eaLnBrk="1" hangingPunct="1"/>
            <a:r>
              <a:rPr lang="en-US" sz="2800" smtClean="0"/>
              <a:t>a:visited {color: #808080; text-decoration: none}</a:t>
            </a:r>
          </a:p>
          <a:p>
            <a:pPr eaLnBrk="1" hangingPunct="1"/>
            <a:r>
              <a:rPr lang="en-US" sz="2800" smtClean="0"/>
              <a:t>a:hover {color: red; text-decoration: none}</a:t>
            </a:r>
            <a:br>
              <a:rPr lang="en-US" sz="2800" smtClean="0"/>
            </a:br>
            <a:endParaRPr lang="en-US" sz="28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05A91-BB74-4C61-9731-6978E1F6C11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ways to include CSS: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162800" cy="4191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Global (Embedded, or Internal)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Linked (External)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Local (Inline) </a:t>
            </a:r>
          </a:p>
          <a:p>
            <a:pPr marL="609600" indent="-609600" eaLnBrk="1" hangingPunct="1">
              <a:buFontTx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62563-C9E0-4BED-9C28-03BBDF484EE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Global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C0000"/>
                </a:solidFill>
              </a:rPr>
              <a:t>Embedded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CC0000"/>
                </a:solidFill>
              </a:rPr>
              <a:t>internal</a:t>
            </a:r>
            <a:r>
              <a:rPr lang="en-US" dirty="0" smtClean="0"/>
              <a:t> style sheet</a:t>
            </a:r>
          </a:p>
          <a:p>
            <a:pPr eaLnBrk="1" hangingPunct="1"/>
            <a:r>
              <a:rPr lang="en-US" dirty="0" smtClean="0"/>
              <a:t>Applicable to an entire document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Styles are defined within the 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&lt;style&gt;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hlink"/>
                </a:solidFill>
              </a:rPr>
              <a:t>Write </a:t>
            </a:r>
            <a:r>
              <a:rPr lang="en-US" dirty="0" err="1" smtClean="0">
                <a:solidFill>
                  <a:schemeClr val="hlink"/>
                </a:solidFill>
              </a:rPr>
              <a:t>css</a:t>
            </a:r>
            <a:r>
              <a:rPr lang="en-US" dirty="0" smtClean="0">
                <a:solidFill>
                  <a:schemeClr val="hlink"/>
                </a:solidFill>
              </a:rPr>
              <a:t> code ….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hlink"/>
                </a:solidFill>
              </a:rPr>
              <a:t> &lt;/style&gt; 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tag, which is placed in the </a:t>
            </a:r>
            <a:r>
              <a:rPr lang="en-US" b="1" dirty="0" smtClean="0">
                <a:solidFill>
                  <a:schemeClr val="hlink"/>
                </a:solidFill>
              </a:rPr>
              <a:t>header</a:t>
            </a:r>
            <a:r>
              <a:rPr lang="en-US" dirty="0" smtClean="0">
                <a:solidFill>
                  <a:schemeClr val="hlink"/>
                </a:solidFill>
              </a:rPr>
              <a:t> of the html file (i.e., within &lt;head&gt; and &lt;/head&gt;).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1216D-0FFD-4A67-A0E9-E999AC9B129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(Internal)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&lt;html&gt;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&lt;head&gt;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  &lt;title&gt;Title&lt;/title&gt;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&lt;style type="text/</a:t>
            </a:r>
            <a:r>
              <a:rPr lang="en-US" sz="2400" b="1" dirty="0" err="1" smtClean="0">
                <a:solidFill>
                  <a:srgbClr val="FF5050"/>
                </a:solidFill>
                <a:latin typeface="Courier New" pitchFamily="49" charset="0"/>
              </a:rPr>
              <a:t>css</a:t>
            </a: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"&gt;</a:t>
            </a:r>
            <a:b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9900CC"/>
                </a:solidFill>
                <a:latin typeface="Courier New" pitchFamily="49" charset="0"/>
              </a:rPr>
              <a:t>&lt;!----&gt;</a:t>
            </a:r>
            <a: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  <a:t/>
            </a:r>
            <a:br>
              <a:rPr lang="en-US" sz="2000" b="1" dirty="0" smtClean="0">
                <a:solidFill>
                  <a:srgbClr val="FF505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  <a:t>    &lt;/style&gt;</a:t>
            </a:r>
            <a:br>
              <a:rPr lang="en-US" sz="2400" b="1" dirty="0" smtClean="0">
                <a:solidFill>
                  <a:srgbClr val="FF5050"/>
                </a:solidFill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&lt;/head&gt;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&lt;body&gt;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       </a:t>
            </a:r>
            <a:r>
              <a:rPr lang="en-US" sz="2000" b="1" dirty="0" smtClean="0">
                <a:latin typeface="Courier New" pitchFamily="49" charset="0"/>
              </a:rPr>
              <a:t>[DOCUMENT BODY GOES HERE]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&lt;/body&gt;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08702-69DB-464B-8CA5-FB1CF244A70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Linked(</a:t>
            </a:r>
            <a:r>
              <a:rPr lang="en-US" b="1" dirty="0" smtClean="0">
                <a:solidFill>
                  <a:srgbClr val="CC0000"/>
                </a:solidFill>
              </a:rPr>
              <a:t>External</a:t>
            </a:r>
            <a:r>
              <a:rPr lang="en-US" dirty="0" smtClean="0"/>
              <a:t> 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C0000"/>
                </a:solidFill>
              </a:rPr>
              <a:t>External</a:t>
            </a:r>
            <a:r>
              <a:rPr lang="en-US" dirty="0" smtClean="0"/>
              <a:t> style sheet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Styles are saved in a separate file, with the extension </a:t>
            </a:r>
            <a:r>
              <a:rPr lang="en-US" b="1" dirty="0" smtClean="0">
                <a:solidFill>
                  <a:schemeClr val="hlink"/>
                </a:solidFill>
              </a:rPr>
              <a:t>.</a:t>
            </a:r>
            <a:r>
              <a:rPr lang="en-US" b="1" dirty="0" err="1" smtClean="0">
                <a:solidFill>
                  <a:schemeClr val="hlink"/>
                </a:solidFill>
              </a:rPr>
              <a:t>css</a:t>
            </a:r>
            <a:endParaRPr lang="en-U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dirty="0" smtClean="0"/>
              <a:t>This single </a:t>
            </a:r>
            <a:r>
              <a:rPr lang="en-US" dirty="0" err="1" smtClean="0"/>
              <a:t>stylesheet</a:t>
            </a:r>
            <a:r>
              <a:rPr lang="en-US" dirty="0" smtClean="0"/>
              <a:t> can be used to define the look of multiple pages.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875C1-10B3-4510-AD75-A4741CB4DFE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(External)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To apply the </a:t>
            </a:r>
            <a:r>
              <a:rPr lang="en-US" dirty="0" err="1" smtClean="0"/>
              <a:t>stylesheet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sz="2800" b="1" i="1" dirty="0" smtClean="0">
                <a:solidFill>
                  <a:srgbClr val="9900CC"/>
                </a:solidFill>
              </a:rPr>
              <a:t>abc</a:t>
            </a:r>
            <a:r>
              <a:rPr lang="en-US" sz="2800" b="1" i="1" dirty="0" smtClean="0">
                <a:solidFill>
                  <a:srgbClr val="9900CC"/>
                </a:solidFill>
              </a:rPr>
              <a:t>.css</a:t>
            </a:r>
            <a:r>
              <a:rPr lang="en-US" dirty="0" smtClean="0"/>
              <a:t>“ to an HTML document, call it in from the header: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&lt;head&gt;</a:t>
            </a:r>
            <a:br>
              <a:rPr lang="en-US" sz="2400" b="1" dirty="0" smtClean="0">
                <a:latin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</a:rPr>
              <a:t>&lt;link </a:t>
            </a:r>
            <a:r>
              <a:rPr lang="en-US" sz="2400" b="1" dirty="0" err="1" smtClean="0">
                <a:latin typeface="Courier New" pitchFamily="49" charset="0"/>
              </a:rPr>
              <a:t>rel</a:t>
            </a:r>
            <a:r>
              <a:rPr lang="en-US" sz="2400" b="1" dirty="0" smtClean="0">
                <a:latin typeface="Courier New" pitchFamily="49" charset="0"/>
              </a:rPr>
              <a:t>="</a:t>
            </a:r>
            <a:r>
              <a:rPr lang="en-US" sz="2400" b="1" dirty="0" err="1" smtClean="0">
                <a:latin typeface="Courier New" pitchFamily="49" charset="0"/>
              </a:rPr>
              <a:t>stylesheet</a:t>
            </a:r>
            <a:r>
              <a:rPr lang="en-US" sz="2400" b="1" dirty="0" smtClean="0">
                <a:latin typeface="Courier New" pitchFamily="49" charset="0"/>
              </a:rPr>
              <a:t>" </a:t>
            </a:r>
            <a:r>
              <a:rPr lang="en-US" sz="2400" b="1" dirty="0" err="1" smtClean="0">
                <a:latin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</a:rPr>
              <a:t>=“</a:t>
            </a:r>
            <a:r>
              <a:rPr lang="en-US" sz="2400" b="1" i="1" dirty="0" smtClean="0">
                <a:solidFill>
                  <a:srgbClr val="9900CC"/>
                </a:solidFill>
                <a:latin typeface="Courier New" pitchFamily="49" charset="0"/>
              </a:rPr>
              <a:t>abc</a:t>
            </a:r>
            <a:r>
              <a:rPr lang="en-US" sz="2400" b="1" i="1" dirty="0" smtClean="0">
                <a:solidFill>
                  <a:srgbClr val="9900CC"/>
                </a:solidFill>
                <a:latin typeface="Courier New" pitchFamily="49" charset="0"/>
              </a:rPr>
              <a:t>.css</a:t>
            </a:r>
            <a:r>
              <a:rPr lang="en-US" sz="2400" b="1" dirty="0" smtClean="0">
                <a:latin typeface="Courier New" pitchFamily="49" charset="0"/>
              </a:rPr>
              <a:t>" type="text/</a:t>
            </a:r>
            <a:r>
              <a:rPr lang="en-US" sz="2400" b="1" dirty="0" err="1" smtClean="0">
                <a:latin typeface="Courier New" pitchFamily="49" charset="0"/>
              </a:rPr>
              <a:t>css</a:t>
            </a:r>
            <a:r>
              <a:rPr lang="en-US" sz="2400" b="1" dirty="0" smtClean="0">
                <a:latin typeface="Courier New" pitchFamily="49" charset="0"/>
              </a:rPr>
              <a:t>"&gt;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&lt;/head&gt;</a:t>
            </a:r>
            <a:br>
              <a:rPr lang="en-US" sz="2400" b="1" dirty="0" smtClean="0">
                <a:latin typeface="Courier New" pitchFamily="49" charset="0"/>
              </a:rPr>
            </a:br>
            <a:endParaRPr lang="en-US" sz="24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We can add n num of external </a:t>
            </a:r>
            <a:r>
              <a:rPr lang="en-US" sz="2400" b="1" dirty="0" err="1" smtClean="0">
                <a:latin typeface="Courier New" pitchFamily="49" charset="0"/>
              </a:rPr>
              <a:t>css</a:t>
            </a:r>
            <a:r>
              <a:rPr lang="en-US" sz="2400" b="1" dirty="0" smtClean="0">
                <a:latin typeface="Courier New" pitchFamily="49" charset="0"/>
              </a:rPr>
              <a:t> file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A56D9-A1DB-4F31-BDE1-8098EFC994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(External)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434340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/>
              <a:t>p {font-family: verdana, sans-serif; font-size: 12pt; color: red}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000"/>
              <a:t>h1 {font-family: serif; font-size: 14pt; color: green}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000"/>
              <a:t>h2 {font-family: serif; font-size: 11pt; color: blue}</a:t>
            </a:r>
            <a:br>
              <a:rPr lang="en-US" sz="2000"/>
            </a:b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6248400" y="2133600"/>
            <a:ext cx="1676400" cy="1066800"/>
          </a:xfrm>
          <a:prstGeom prst="accentBorderCallout1">
            <a:avLst>
              <a:gd name="adj1" fmla="val 10713"/>
              <a:gd name="adj2" fmla="val -4546"/>
              <a:gd name="adj3" fmla="val 73361"/>
              <a:gd name="adj4" fmla="val -73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Save this text file as </a:t>
            </a:r>
            <a:r>
              <a:rPr lang="en-US" b="1" i="1" dirty="0" smtClean="0">
                <a:solidFill>
                  <a:srgbClr val="9900CC"/>
                </a:solidFill>
              </a:rPr>
              <a:t>abc</a:t>
            </a:r>
            <a:r>
              <a:rPr lang="en-US" b="1" dirty="0" smtClean="0">
                <a:solidFill>
                  <a:srgbClr val="9900CC"/>
                </a:solidFill>
              </a:rPr>
              <a:t>.css</a:t>
            </a:r>
            <a:endParaRPr lang="en-US" b="1" dirty="0">
              <a:solidFill>
                <a:srgbClr val="9900CC"/>
              </a:solidFill>
            </a:endParaRPr>
          </a:p>
          <a:p>
            <a:pPr algn="ctr"/>
            <a:endParaRPr lang="en-US" dirty="0">
              <a:solidFill>
                <a:srgbClr val="9900CC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85800" y="2286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TextPad,Notepad, etc.…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FB7C3-AABC-45A1-A4E4-F0B967801AF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Local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C0000"/>
                </a:solidFill>
              </a:rPr>
              <a:t>Inline</a:t>
            </a:r>
            <a:r>
              <a:rPr lang="en-US" smtClean="0"/>
              <a:t> style sheet.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Placed inside tags.</a:t>
            </a:r>
          </a:p>
          <a:p>
            <a:pPr eaLnBrk="1" hangingPunct="1"/>
            <a:r>
              <a:rPr lang="en-US" smtClean="0"/>
              <a:t>Specific to a single instance of an html tag on a page.</a:t>
            </a:r>
          </a:p>
          <a:p>
            <a:pPr eaLnBrk="1" hangingPunct="1"/>
            <a:r>
              <a:rPr lang="en-US" b="1" smtClean="0"/>
              <a:t>Must </a:t>
            </a:r>
            <a:r>
              <a:rPr lang="en-US" smtClean="0"/>
              <a:t>be used instead of &lt;font&gt; tags to specify font size, color, and typeface and to define margins, etc.</a:t>
            </a:r>
          </a:p>
          <a:p>
            <a:pPr eaLnBrk="1" hangingPunct="1"/>
            <a:r>
              <a:rPr lang="en-US" smtClean="0"/>
              <a:t>Use to override an external or embedded style specification. </a:t>
            </a:r>
            <a:endParaRPr lang="en-US" i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F1F18-D349-4D02-AAFF-EE1886CE840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(inline)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CC0000"/>
                </a:solidFill>
              </a:rPr>
              <a:t>&lt;p</a:t>
            </a:r>
            <a:r>
              <a:rPr lang="en-US" sz="2400" smtClean="0"/>
              <a:t> style="font-size: 10pt</a:t>
            </a:r>
            <a:r>
              <a:rPr lang="en-US" sz="2400" b="1" smtClean="0">
                <a:solidFill>
                  <a:srgbClr val="FF5050"/>
                </a:solidFill>
              </a:rPr>
              <a:t>;</a:t>
            </a:r>
            <a:r>
              <a:rPr lang="en-US" sz="2400" smtClean="0"/>
              <a:t> color: red</a:t>
            </a:r>
            <a:r>
              <a:rPr lang="en-US" sz="2400" b="1" smtClean="0">
                <a:solidFill>
                  <a:srgbClr val="FF5050"/>
                </a:solidFill>
              </a:rPr>
              <a:t>;</a:t>
            </a:r>
            <a:r>
              <a:rPr lang="en-US" sz="2400" smtClean="0"/>
              <a:t> font-weight: bold</a:t>
            </a:r>
            <a:r>
              <a:rPr lang="en-US" sz="2400" b="1" smtClean="0">
                <a:solidFill>
                  <a:srgbClr val="FF5050"/>
                </a:solidFill>
              </a:rPr>
              <a:t>;</a:t>
            </a:r>
            <a:r>
              <a:rPr lang="en-US" sz="2400" smtClean="0"/>
              <a:t> font-family: Arial, Helvetica, sans-serif"</a:t>
            </a:r>
            <a:r>
              <a:rPr lang="en-US" sz="2400" smtClean="0">
                <a:solidFill>
                  <a:srgbClr val="CC0000"/>
                </a:solidFill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CC0000"/>
                </a:solidFill>
              </a:rPr>
              <a:t>               </a:t>
            </a:r>
            <a:r>
              <a:rPr lang="en-US" sz="2400" smtClean="0"/>
              <a:t>This is a local stylesheet declaration. </a:t>
            </a:r>
            <a:r>
              <a:rPr lang="en-US" sz="2400" smtClean="0">
                <a:solidFill>
                  <a:srgbClr val="CC0000"/>
                </a:solidFill>
              </a:rPr>
              <a:t>&lt;/p&gt;</a:t>
            </a:r>
            <a:r>
              <a:rPr lang="en-US" smtClean="0"/>
              <a:t> 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419600"/>
            <a:ext cx="44958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 the browser: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3622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67" grpId="0" build="p"/>
      <p:bldP spid="11270" grpId="0"/>
      <p:bldP spid="112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76200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Element type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Grouping selectors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 selectors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Id selectors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Pseudo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305F5-9A06-41D6-92C1-4688CFB94C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5C396-EBB9-459A-9221-B9DF84B6F9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</a:t>
            </a:r>
            <a:r>
              <a:rPr lang="en-US" smtClean="0">
                <a:solidFill>
                  <a:srgbClr val="CC0000"/>
                </a:solidFill>
              </a:rPr>
              <a:t>CSS</a:t>
            </a:r>
            <a:r>
              <a:rPr lang="en-US" smtClean="0"/>
              <a:t>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simple mechanism for controlling the style of a Web document without compromising its structure.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It allows you to separate visual design elements (layout, fonts, colors, margins, and so on) from the contents of a Web page.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B8A4E-D2F0-4911-9CB9-7CF526D5D7B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Grouping selectors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selectors with a comma</a:t>
            </a:r>
          </a:p>
          <a:p>
            <a:pPr lvl="1" eaLnBrk="1" hangingPunct="1"/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mtClean="0"/>
              <a:t>		h1</a:t>
            </a:r>
            <a:r>
              <a:rPr lang="en-US" smtClean="0">
                <a:solidFill>
                  <a:srgbClr val="CC0000"/>
                </a:solidFill>
              </a:rPr>
              <a:t>,</a:t>
            </a:r>
            <a:r>
              <a:rPr lang="en-US" smtClean="0"/>
              <a:t>h2</a:t>
            </a:r>
            <a:r>
              <a:rPr lang="en-US" smtClean="0">
                <a:solidFill>
                  <a:srgbClr val="CC0000"/>
                </a:solidFill>
              </a:rPr>
              <a:t>,</a:t>
            </a:r>
            <a:r>
              <a:rPr lang="en-US" smtClean="0"/>
              <a:t>h3</a:t>
            </a:r>
            <a:r>
              <a:rPr lang="en-US" smtClean="0">
                <a:solidFill>
                  <a:srgbClr val="CC0000"/>
                </a:solidFill>
              </a:rPr>
              <a:t>,</a:t>
            </a:r>
            <a:r>
              <a:rPr lang="en-US" smtClean="0"/>
              <a:t>h4</a:t>
            </a:r>
            <a:r>
              <a:rPr lang="en-US" smtClean="0">
                <a:solidFill>
                  <a:srgbClr val="CC0000"/>
                </a:solidFill>
              </a:rPr>
              <a:t>,</a:t>
            </a:r>
            <a:r>
              <a:rPr lang="en-US" smtClean="0"/>
              <a:t>h5</a:t>
            </a:r>
            <a:r>
              <a:rPr lang="en-US" smtClean="0">
                <a:solidFill>
                  <a:srgbClr val="CC0000"/>
                </a:solidFill>
              </a:rPr>
              <a:t>,</a:t>
            </a:r>
            <a:r>
              <a:rPr lang="en-US" smtClean="0"/>
              <a:t>h6 { color: green }</a:t>
            </a:r>
          </a:p>
          <a:p>
            <a:pPr eaLnBrk="1" hangingPunct="1">
              <a:buFontTx/>
              <a:buNone/>
            </a:pPr>
            <a:r>
              <a:rPr lang="en-US" smtClean="0"/>
              <a:t>		(each header will be green)</a:t>
            </a:r>
          </a:p>
          <a:p>
            <a:pPr eaLnBrk="1" hangingPunct="1"/>
            <a:r>
              <a:rPr lang="en-US" smtClean="0"/>
              <a:t>Separate selectors with a space</a:t>
            </a:r>
          </a:p>
          <a:p>
            <a:pPr lvl="1" eaLnBrk="1" hangingPunct="1"/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mtClean="0"/>
              <a:t>		p li { color: red }</a:t>
            </a:r>
          </a:p>
          <a:p>
            <a:pPr eaLnBrk="1" hangingPunct="1">
              <a:buFontTx/>
              <a:buNone/>
            </a:pPr>
            <a:r>
              <a:rPr lang="en-US" smtClean="0"/>
              <a:t>		(only items within a list </a:t>
            </a:r>
            <a:r>
              <a:rPr lang="en-US" b="1" smtClean="0"/>
              <a:t>and</a:t>
            </a:r>
            <a:r>
              <a:rPr lang="en-US" smtClean="0"/>
              <a:t> a 	paragraph tag will be red)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F91A9-F4A2-465A-885E-E890DE1DA7B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Selector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With a class selector you can define different styles for the same type of HTML element </a:t>
            </a:r>
          </a:p>
          <a:p>
            <a:pPr eaLnBrk="1" hangingPunct="1"/>
            <a:r>
              <a:rPr lang="en-US" sz="2800" dirty="0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33CC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</a:t>
            </a:r>
            <a:r>
              <a:rPr lang="en-US" sz="2400" dirty="0" err="1" smtClean="0">
                <a:solidFill>
                  <a:srgbClr val="CC0000"/>
                </a:solidFill>
              </a:rPr>
              <a:t>.right</a:t>
            </a:r>
            <a:r>
              <a:rPr lang="en-US" sz="2400" dirty="0" smtClean="0"/>
              <a:t> {text-align: right; color: red; font-style: italic}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</a:t>
            </a:r>
            <a:r>
              <a:rPr lang="en-US" sz="2400" dirty="0" err="1" smtClean="0">
                <a:solidFill>
                  <a:srgbClr val="CC0000"/>
                </a:solidFill>
              </a:rPr>
              <a:t>.blue</a:t>
            </a:r>
            <a:r>
              <a:rPr lang="en-US" sz="2400" dirty="0" smtClean="0"/>
              <a:t> {text-align: center; 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00"/>
                </a:solidFill>
              </a:rPr>
              <a:t>	</a:t>
            </a:r>
            <a:endParaRPr lang="en-US" sz="2800" dirty="0" smtClean="0">
              <a:solidFill>
                <a:srgbClr val="FF33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dirty="0" smtClean="0"/>
              <a:t>	&lt;p class="</a:t>
            </a:r>
            <a:r>
              <a:rPr lang="en-US" sz="2400" dirty="0" smtClean="0">
                <a:solidFill>
                  <a:srgbClr val="CC0000"/>
                </a:solidFill>
              </a:rPr>
              <a:t>right</a:t>
            </a:r>
            <a:r>
              <a:rPr lang="en-US" sz="2400" dirty="0" smtClean="0"/>
              <a:t>"&gt; This paragraph will be right-aligned, italic, and red. &lt;/p&gt;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&lt;p class=“</a:t>
            </a:r>
            <a:r>
              <a:rPr lang="en-US" sz="2400" dirty="0" smtClean="0">
                <a:solidFill>
                  <a:srgbClr val="CC0000"/>
                </a:solidFill>
              </a:rPr>
              <a:t>blue</a:t>
            </a:r>
            <a:r>
              <a:rPr lang="en-US" sz="2400" dirty="0" smtClean="0"/>
              <a:t>"&gt; This paragraph will be center-aligned and blue. &lt;/p&gt;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F3104-44D7-426D-BD07-8602594BB86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Selector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You can also omit the tag name in the selector to define a style that will be used by all HTML elements that have this class.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 </a:t>
            </a:r>
            <a:r>
              <a:rPr lang="en-US" sz="2800" smtClean="0">
                <a:solidFill>
                  <a:srgbClr val="CC0000"/>
                </a:solidFill>
              </a:rPr>
              <a:t>.poem</a:t>
            </a:r>
            <a:r>
              <a:rPr lang="en-US" sz="2800" smtClean="0"/>
              <a:t> {text-align: center; font-style:italic}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Any HTML element with class=“</a:t>
            </a:r>
            <a:r>
              <a:rPr lang="en-US" sz="2800" smtClean="0">
                <a:solidFill>
                  <a:srgbClr val="CC0000"/>
                </a:solidFill>
              </a:rPr>
              <a:t>poem</a:t>
            </a:r>
            <a:r>
              <a:rPr lang="en-US" sz="2800" smtClean="0"/>
              <a:t>" will be center-aligned 	and italic.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4E393-C0C8-439F-9430-8A77649F5F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Selector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(continued)</a:t>
            </a:r>
          </a:p>
          <a:p>
            <a:pPr eaLnBrk="1" hangingPunct="1">
              <a:buFontTx/>
              <a:buNone/>
            </a:pPr>
            <a:r>
              <a:rPr lang="en-US" smtClean="0"/>
              <a:t>	Both elements below will follow the rules in the "</a:t>
            </a:r>
            <a:r>
              <a:rPr lang="en-US" smtClean="0">
                <a:solidFill>
                  <a:srgbClr val="CC0000"/>
                </a:solidFill>
              </a:rPr>
              <a:t>.poem</a:t>
            </a:r>
            <a:r>
              <a:rPr lang="en-US" smtClean="0"/>
              <a:t>“ class:  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&lt;h1 class=“</a:t>
            </a:r>
            <a:r>
              <a:rPr lang="en-US" smtClean="0">
                <a:solidFill>
                  <a:srgbClr val="CC0000"/>
                </a:solidFill>
              </a:rPr>
              <a:t>poem</a:t>
            </a:r>
            <a:r>
              <a:rPr lang="en-US" smtClean="0"/>
              <a:t>"&gt; This heading will be center-aligned and italic &lt;/h1&gt;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&lt;p class=“</a:t>
            </a:r>
            <a:r>
              <a:rPr lang="en-US" smtClean="0">
                <a:solidFill>
                  <a:srgbClr val="CC0000"/>
                </a:solidFill>
              </a:rPr>
              <a:t>poem</a:t>
            </a:r>
            <a:r>
              <a:rPr lang="en-US" smtClean="0"/>
              <a:t>"&gt; This paragraph will also be center-aligned and italic. &lt;/p&gt;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F91A9-F4A2-465A-885E-E890DE1DA7B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 Selector (</a:t>
            </a:r>
            <a:r>
              <a:rPr lang="en-US" dirty="0" err="1" smtClean="0"/>
              <a:t>Uniq</a:t>
            </a:r>
            <a:r>
              <a:rPr lang="en-US" dirty="0" smtClean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With a id selector you can define different styles for the same type of HTML element </a:t>
            </a:r>
          </a:p>
          <a:p>
            <a:pPr eaLnBrk="1" hangingPunct="1"/>
            <a:r>
              <a:rPr lang="en-US" sz="2800" dirty="0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00"/>
                </a:solidFill>
              </a:rPr>
              <a:t>	</a:t>
            </a:r>
            <a:endParaRPr lang="en-US" sz="2800" dirty="0" smtClean="0">
              <a:solidFill>
                <a:srgbClr val="FF33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dirty="0" smtClean="0"/>
              <a:t>	#</a:t>
            </a:r>
            <a:r>
              <a:rPr lang="en-US" sz="2400" dirty="0" smtClean="0">
                <a:solidFill>
                  <a:srgbClr val="CC0000"/>
                </a:solidFill>
              </a:rPr>
              <a:t>right</a:t>
            </a:r>
            <a:r>
              <a:rPr lang="en-US" sz="2400" dirty="0" smtClean="0"/>
              <a:t> {text-align: right; color: red; font-style: italic}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#</a:t>
            </a:r>
            <a:r>
              <a:rPr lang="en-US" sz="2400" dirty="0" smtClean="0">
                <a:solidFill>
                  <a:srgbClr val="CC0000"/>
                </a:solidFill>
              </a:rPr>
              <a:t>blue</a:t>
            </a:r>
            <a:r>
              <a:rPr lang="en-US" sz="2400" dirty="0" smtClean="0"/>
              <a:t> {text-align: center; </a:t>
            </a:r>
            <a:r>
              <a:rPr lang="en-US" sz="2400" dirty="0" err="1" smtClean="0"/>
              <a:t>color:blue</a:t>
            </a:r>
            <a:r>
              <a:rPr lang="en-US" sz="2400" dirty="0" smtClean="0"/>
              <a:t>}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800" dirty="0" smtClean="0">
              <a:solidFill>
                <a:srgbClr val="FF33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dirty="0" smtClean="0"/>
              <a:t>	&lt;p </a:t>
            </a:r>
            <a:r>
              <a:rPr lang="en-US" sz="2400" dirty="0" smtClean="0">
                <a:solidFill>
                  <a:srgbClr val="CC0000"/>
                </a:solidFill>
              </a:rPr>
              <a:t>id</a:t>
            </a:r>
            <a:r>
              <a:rPr lang="en-US" sz="2400" dirty="0" smtClean="0"/>
              <a:t>="</a:t>
            </a:r>
            <a:r>
              <a:rPr lang="en-US" sz="2400" dirty="0" smtClean="0">
                <a:solidFill>
                  <a:srgbClr val="CC0000"/>
                </a:solidFill>
              </a:rPr>
              <a:t>right</a:t>
            </a:r>
            <a:r>
              <a:rPr lang="en-US" sz="2400" dirty="0" smtClean="0"/>
              <a:t>"&gt; This paragraph will be right-aligned, italic, and red. &lt;/p&gt;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&lt;p </a:t>
            </a:r>
            <a:r>
              <a:rPr lang="en-US" sz="2400" dirty="0" smtClean="0">
                <a:solidFill>
                  <a:srgbClr val="CC0000"/>
                </a:solidFill>
              </a:rPr>
              <a:t>id</a:t>
            </a:r>
            <a:r>
              <a:rPr lang="en-US" sz="2400" dirty="0" smtClean="0"/>
              <a:t>=“</a:t>
            </a:r>
            <a:r>
              <a:rPr lang="en-US" sz="2400" dirty="0" smtClean="0">
                <a:solidFill>
                  <a:srgbClr val="CC0000"/>
                </a:solidFill>
              </a:rPr>
              <a:t>blue</a:t>
            </a:r>
            <a:r>
              <a:rPr lang="en-US" sz="2400" dirty="0" smtClean="0"/>
              <a:t>"&gt; This paragraph will be center-aligned and blue. 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620000" cy="685800"/>
          </a:xfrm>
        </p:spPr>
        <p:txBody>
          <a:bodyPr/>
          <a:lstStyle/>
          <a:p>
            <a:r>
              <a:rPr lang="en-US" dirty="0" smtClean="0"/>
              <a:t>What are Pseudo-classes?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029200"/>
          </a:xfrm>
        </p:spPr>
        <p:txBody>
          <a:bodyPr/>
          <a:lstStyle/>
          <a:p>
            <a:r>
              <a:rPr lang="en-US" dirty="0" smtClean="0"/>
              <a:t>A pseudo-class is used to define a</a:t>
            </a:r>
          </a:p>
          <a:p>
            <a:pPr>
              <a:buNone/>
            </a:pPr>
            <a:r>
              <a:rPr lang="en-US" dirty="0" smtClean="0"/>
              <a:t> special state of an element.</a:t>
            </a:r>
          </a:p>
          <a:p>
            <a:pPr>
              <a:buNone/>
            </a:pPr>
            <a:r>
              <a:rPr lang="en-US" u="sng" dirty="0" smtClean="0"/>
              <a:t>For example, it can be used to: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Style an element when a user </a:t>
            </a:r>
            <a:r>
              <a:rPr lang="en-US" dirty="0" err="1" smtClean="0"/>
              <a:t>mouses</a:t>
            </a:r>
            <a:r>
              <a:rPr lang="en-US" dirty="0" smtClean="0"/>
              <a:t> over it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Style visited and unvisited links differently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Style an element when it gets focus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of pseudo-classes:</a:t>
            </a:r>
          </a:p>
          <a:p>
            <a:pPr>
              <a:buNone/>
            </a:pPr>
            <a:r>
              <a:rPr lang="en-US" dirty="0" err="1" smtClean="0"/>
              <a:t>selector:pseudo</a:t>
            </a:r>
            <a:r>
              <a:rPr lang="en-US" dirty="0" smtClean="0"/>
              <a:t>-class 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property:value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Pseudo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3999" cy="4511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81200"/>
                <a:gridCol w="2209800"/>
                <a:gridCol w="495299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Example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2"/>
                        </a:rPr>
                        <a:t>:active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a:active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Selects the active link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3"/>
                        </a:rPr>
                        <a:t>:link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a:link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all unvisited links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4"/>
                        </a:rPr>
                        <a:t>:nth-child(n)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p:nth-child(2)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every &lt;p&gt; element that is the second child of its parent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5"/>
                        </a:rPr>
                        <a:t>:visited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a:visited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all visited links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6"/>
                        </a:rPr>
                        <a:t>:hover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a:hover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links on mouse over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7"/>
                        </a:rPr>
                        <a:t>:nth-of-type(n)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p:nth-of-type(2)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every &lt;p&gt; element that is the second &lt;p&gt; element of its parent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hlinkClick r:id="rId8"/>
                        </a:rPr>
                        <a:t>:nth-last-of-type(n)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p:nth-last-of-type(2)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every &lt;p&gt; element that is the second &lt;p&gt; element of its parent, counting from the last child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E47B51-8967-43AB-9B9D-EC1B46BC3DB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0"/>
            <a:ext cx="7620000" cy="361950"/>
          </a:xfrm>
        </p:spPr>
        <p:txBody>
          <a:bodyPr/>
          <a:lstStyle/>
          <a:p>
            <a:pPr eaLnBrk="1" hangingPunct="1"/>
            <a:r>
              <a:rPr lang="en-US" smtClean="0"/>
              <a:t>Applying styles to portions of a document: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772400" cy="5257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5050"/>
                </a:solidFill>
              </a:rPr>
              <a:t>&lt;div&gt;</a:t>
            </a:r>
          </a:p>
          <a:p>
            <a:pPr lvl="1" eaLnBrk="1" hangingPunct="1"/>
            <a:r>
              <a:rPr lang="en-US" dirty="0" smtClean="0"/>
              <a:t>A division tag: to “package” a block of document into one unit. It defines a block element.</a:t>
            </a:r>
          </a:p>
          <a:p>
            <a:pPr lvl="1" eaLnBrk="1" hangingPunct="1"/>
            <a:r>
              <a:rPr lang="en-US" dirty="0" smtClean="0"/>
              <a:t>Causes a line break, like &lt;</a:t>
            </a:r>
            <a:r>
              <a:rPr lang="en-US" dirty="0" err="1" smtClean="0"/>
              <a:t>br</a:t>
            </a:r>
            <a:r>
              <a:rPr lang="en-US" dirty="0" smtClean="0"/>
              <a:t>&gt; and &lt;p&gt;</a:t>
            </a:r>
          </a:p>
          <a:p>
            <a:pPr eaLnBrk="1" hangingPunct="1"/>
            <a:r>
              <a:rPr lang="en-US" b="1" dirty="0" smtClean="0">
                <a:solidFill>
                  <a:srgbClr val="FF5050"/>
                </a:solidFill>
              </a:rPr>
              <a:t>&lt;span&gt;</a:t>
            </a:r>
          </a:p>
          <a:p>
            <a:pPr lvl="1" eaLnBrk="1" hangingPunct="1"/>
            <a:r>
              <a:rPr lang="en-US" dirty="0" smtClean="0"/>
              <a:t>“Wraps” a portion of text into a unit, but doesn't cause a line break. Allows styles to be applied to an 'elemental' region (such as a portion of a paragraph).</a:t>
            </a:r>
          </a:p>
          <a:p>
            <a:pPr lvl="1" eaLnBrk="1" hangingPunct="1"/>
            <a:r>
              <a:rPr lang="en-US" dirty="0" smtClean="0"/>
              <a:t>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410714-D3A4-4DE1-8200-8FB1519164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816850" cy="1412875"/>
          </a:xfrm>
        </p:spPr>
        <p:txBody>
          <a:bodyPr/>
          <a:lstStyle/>
          <a:p>
            <a:pPr eaLnBrk="1" hangingPunct="1"/>
            <a:r>
              <a:rPr lang="en-US" smtClean="0"/>
              <a:t>CSS vs. just HTML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What can we do with CSS that we can’t do with HTML?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Control of backgrounds.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Set font size to the exact height you want.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Highlight words, entire paragraphs, headings or even individual letters with background colors.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Overlap words and make logo-type headers without making images.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Precise positioning.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Linked style sheets to control the look of a whole website from one single location.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And more.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7772400" cy="5029200"/>
          </a:xfrm>
        </p:spPr>
        <p:txBody>
          <a:bodyPr/>
          <a:lstStyle/>
          <a:p>
            <a:r>
              <a:rPr lang="en-US" dirty="0" smtClean="0"/>
              <a:t>Block-level Elements</a:t>
            </a:r>
          </a:p>
          <a:p>
            <a:r>
              <a:rPr lang="en-US" dirty="0" smtClean="0"/>
              <a:t>A block-level element always starts on a new line and takes up the full width available (stretches out to the left and right as far as it can).</a:t>
            </a:r>
          </a:p>
          <a:p>
            <a:r>
              <a:rPr lang="en-US" dirty="0" smtClean="0"/>
              <a:t>The &lt;div&gt; element is a block-level element.</a:t>
            </a:r>
          </a:p>
          <a:p>
            <a:r>
              <a:rPr lang="en-US" smtClean="0"/>
              <a:t>Examples </a:t>
            </a:r>
            <a:r>
              <a:rPr lang="en-US" dirty="0" smtClean="0"/>
              <a:t>of block-level elements:</a:t>
            </a:r>
          </a:p>
          <a:p>
            <a:r>
              <a:rPr lang="en-US" dirty="0" smtClean="0"/>
              <a:t>&lt;div&gt;</a:t>
            </a:r>
          </a:p>
          <a:p>
            <a:r>
              <a:rPr lang="en-US" dirty="0" smtClean="0"/>
              <a:t>&lt;h1&gt; - &lt;h6&gt;</a:t>
            </a:r>
          </a:p>
          <a:p>
            <a:r>
              <a:rPr lang="en-US" dirty="0" smtClean="0"/>
              <a:t>&lt;p&gt;&lt;form&gt;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7772400" cy="5029200"/>
          </a:xfrm>
        </p:spPr>
        <p:txBody>
          <a:bodyPr/>
          <a:lstStyle/>
          <a:p>
            <a:r>
              <a:rPr lang="en-US" dirty="0" smtClean="0"/>
              <a:t>Inline Elements</a:t>
            </a:r>
          </a:p>
          <a:p>
            <a:r>
              <a:rPr lang="en-US" dirty="0" smtClean="0"/>
              <a:t>An inline element does not start on a new line and only takes up as much width as necessary.</a:t>
            </a:r>
          </a:p>
          <a:p>
            <a:r>
              <a:rPr lang="en-US" dirty="0" smtClean="0"/>
              <a:t>This is an inline &lt;span&gt; element inside a paragraph.</a:t>
            </a:r>
          </a:p>
          <a:p>
            <a:r>
              <a:rPr lang="en-US" dirty="0" smtClean="0"/>
              <a:t>Examples of inline elements:</a:t>
            </a:r>
          </a:p>
          <a:p>
            <a:r>
              <a:rPr lang="en-US" dirty="0" smtClean="0"/>
              <a:t>&lt;span&gt;</a:t>
            </a:r>
          </a:p>
          <a:p>
            <a:r>
              <a:rPr lang="en-US" dirty="0" smtClean="0"/>
              <a:t>&lt;a&gt;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CSS Box Model</a:t>
            </a:r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305F5-9A06-41D6-92C1-4688CFB94CF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6705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FAEEC-60A6-4092-9D31-BFEF76A2AEF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Box Model Properties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397000"/>
          <a:ext cx="7696200" cy="26032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1200"/>
                <a:gridCol w="1866900"/>
                <a:gridCol w="1924050"/>
                <a:gridCol w="1924050"/>
              </a:tblGrid>
              <a:tr h="705667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</a:p>
                  </a:txBody>
                  <a:tcPr/>
                </a:tc>
              </a:tr>
              <a:tr h="398855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Margin-Left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Border-Left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Padding-Left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Outline-Left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98855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Margin-Right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Border-Right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Padding-Right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Outline-Right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98855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Margin-Top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Border-Top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Padding-Top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Outline-Top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98855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Margin-Bottom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Border-Bottom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Padding-Bottom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C0000"/>
                          </a:solidFill>
                        </a:rPr>
                        <a:t>Outline-Bottom</a:t>
                      </a:r>
                      <a:endParaRPr lang="en-US" sz="2000" b="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4958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Ex:</a:t>
            </a:r>
          </a:p>
          <a:p>
            <a:r>
              <a:rPr lang="en-US" sz="3200" dirty="0" smtClean="0"/>
              <a:t>.box1{margin:10px solid red;}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620000" cy="685800"/>
          </a:xfrm>
        </p:spPr>
        <p:txBody>
          <a:bodyPr/>
          <a:lstStyle/>
          <a:p>
            <a:r>
              <a:rPr lang="en-US" dirty="0" smtClean="0"/>
              <a:t>Border Style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dashed</a:t>
            </a:r>
            <a:br>
              <a:rPr lang="en-US" dirty="0" smtClean="0"/>
            </a:br>
            <a:r>
              <a:rPr lang="en-US" dirty="0" smtClean="0"/>
              <a:t> dotted</a:t>
            </a:r>
            <a:br>
              <a:rPr lang="en-US" dirty="0" smtClean="0"/>
            </a:br>
            <a:r>
              <a:rPr lang="en-US" dirty="0" smtClean="0"/>
              <a:t> double</a:t>
            </a:r>
            <a:br>
              <a:rPr lang="en-US" dirty="0" smtClean="0"/>
            </a:br>
            <a:r>
              <a:rPr lang="en-US" dirty="0" smtClean="0"/>
              <a:t> groove</a:t>
            </a:r>
            <a:br>
              <a:rPr lang="en-US" dirty="0" smtClean="0"/>
            </a:br>
            <a:r>
              <a:rPr lang="en-US" dirty="0" smtClean="0"/>
              <a:t> hidden</a:t>
            </a:r>
            <a:br>
              <a:rPr lang="en-US" dirty="0" smtClean="0"/>
            </a:br>
            <a:r>
              <a:rPr lang="en-US" dirty="0" smtClean="0"/>
              <a:t> inset</a:t>
            </a:r>
            <a:br>
              <a:rPr lang="en-US" dirty="0" smtClean="0"/>
            </a:br>
            <a:r>
              <a:rPr lang="en-US" dirty="0" smtClean="0"/>
              <a:t> none</a:t>
            </a:r>
            <a:br>
              <a:rPr lang="en-US" dirty="0" smtClean="0"/>
            </a:br>
            <a:r>
              <a:rPr lang="en-US" dirty="0" smtClean="0"/>
              <a:t> outset</a:t>
            </a:r>
            <a:br>
              <a:rPr lang="en-US" dirty="0" smtClean="0"/>
            </a:br>
            <a:r>
              <a:rPr lang="en-US" dirty="0" smtClean="0"/>
              <a:t> ridge</a:t>
            </a:r>
            <a:br>
              <a:rPr lang="en-US" dirty="0" smtClean="0"/>
            </a:br>
            <a:r>
              <a:rPr lang="en-US" dirty="0" smtClean="0"/>
              <a:t> solid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56394-3576-40FA-9A69-B0F80D2CD9A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Border values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116013" y="1557338"/>
          <a:ext cx="5791200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hoto Editor Photo" r:id="rId3" imgW="4866667" imgH="3323810" progId="">
                  <p:embed/>
                </p:oleObj>
              </mc:Choice>
              <mc:Fallback>
                <p:oleObj name="Photo Editor Photo" r:id="rId3" imgW="4866667" imgH="332381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5791200" cy="395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71513"/>
          </a:xfrm>
        </p:spPr>
        <p:txBody>
          <a:bodyPr/>
          <a:lstStyle/>
          <a:p>
            <a:pPr algn="l" eaLnBrk="1" hangingPunct="1"/>
            <a:r>
              <a:rPr lang="en-US" smtClean="0"/>
              <a:t>Typical Web Page (Browser)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76962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1600200"/>
            <a:ext cx="72390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257800"/>
            <a:ext cx="72390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2743200"/>
            <a:ext cx="1981200" cy="236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2743200"/>
            <a:ext cx="5105400" cy="236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1766888"/>
            <a:ext cx="7239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header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90600" y="5410200"/>
            <a:ext cx="7239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footer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124200" y="3505200"/>
            <a:ext cx="5105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main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990600" y="3505200"/>
            <a:ext cx="19812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858000" y="852488"/>
            <a:ext cx="19812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Container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6240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err="1" smtClean="0"/>
              <a:t>Combinators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CSS selector can contain more than one simple selector. Between the simple selectors, we can include a </a:t>
            </a:r>
            <a:r>
              <a:rPr lang="en-US" dirty="0" err="1" smtClean="0"/>
              <a:t>combinator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four different </a:t>
            </a:r>
            <a:r>
              <a:rPr lang="en-US" dirty="0" err="1" smtClean="0"/>
              <a:t>combinators</a:t>
            </a:r>
            <a:r>
              <a:rPr lang="en-US" dirty="0" smtClean="0"/>
              <a:t> in CSS3: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descendant selector (space)</a:t>
            </a:r>
          </a:p>
          <a:p>
            <a:r>
              <a:rPr lang="en-US" dirty="0" smtClean="0"/>
              <a:t>child selector (&gt;)</a:t>
            </a:r>
          </a:p>
          <a:p>
            <a:r>
              <a:rPr lang="en-US" dirty="0" smtClean="0"/>
              <a:t>adjacent sibling selector (+)</a:t>
            </a:r>
          </a:p>
          <a:p>
            <a:r>
              <a:rPr lang="en-US" dirty="0" smtClean="0"/>
              <a:t>general sibling selector (~)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Descendant Selector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descendant selector matches all elements that are descendants of a specified element.</a:t>
            </a:r>
          </a:p>
          <a:p>
            <a:r>
              <a:rPr lang="en-US" dirty="0" smtClean="0"/>
              <a:t>The following example selects all &lt;p&gt; elements inside &lt;div&gt; elements: </a:t>
            </a:r>
          </a:p>
          <a:p>
            <a:pPr lvl="1">
              <a:buNone/>
            </a:pPr>
            <a:r>
              <a:rPr lang="en-US" dirty="0" smtClean="0"/>
              <a:t>div p {</a:t>
            </a:r>
            <a:br>
              <a:rPr lang="en-US" dirty="0" smtClean="0"/>
            </a:br>
            <a:r>
              <a:rPr lang="en-US" dirty="0" smtClean="0"/>
              <a:t>    background-color: yellow;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C6291E-D0E9-4257-BBB5-E3B15C48AAB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write CSS?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Selector</a:t>
            </a:r>
          </a:p>
          <a:p>
            <a:pPr lvl="1" eaLnBrk="1" hangingPunct="1"/>
            <a:r>
              <a:rPr lang="en-US" smtClean="0"/>
              <a:t>HTML element tags </a:t>
            </a:r>
            <a:br>
              <a:rPr lang="en-US" smtClean="0"/>
            </a:br>
            <a:r>
              <a:rPr lang="en-US" smtClean="0"/>
              <a:t>(examples: p, h2, body, img, table)</a:t>
            </a:r>
          </a:p>
          <a:p>
            <a:pPr lvl="1" eaLnBrk="1" hangingPunct="1"/>
            <a:r>
              <a:rPr lang="en-US" smtClean="0"/>
              <a:t>class and ID names</a:t>
            </a:r>
          </a:p>
          <a:p>
            <a:pPr eaLnBrk="1" hangingPunct="1"/>
            <a:r>
              <a:rPr lang="en-US" b="1" smtClean="0"/>
              <a:t>Property</a:t>
            </a:r>
            <a:r>
              <a:rPr lang="en-US" smtClean="0"/>
              <a:t> (examples: color, font-size)</a:t>
            </a:r>
          </a:p>
          <a:p>
            <a:pPr eaLnBrk="1" hangingPunct="1"/>
            <a:r>
              <a:rPr lang="en-US" b="1" smtClean="0"/>
              <a:t>Value</a:t>
            </a:r>
            <a:r>
              <a:rPr lang="en-US" smtClean="0"/>
              <a:t> (examples: red, 14pt)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Child Selector &gt;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child selector selects all elements that are the immediate children of a specified element.</a:t>
            </a:r>
          </a:p>
          <a:p>
            <a:pPr>
              <a:buNone/>
            </a:pPr>
            <a:r>
              <a:rPr lang="en-US" dirty="0" smtClean="0"/>
              <a:t>div &gt; p {</a:t>
            </a:r>
            <a:br>
              <a:rPr lang="en-US" dirty="0" smtClean="0"/>
            </a:br>
            <a:r>
              <a:rPr lang="en-US" dirty="0" smtClean="0"/>
              <a:t>    background-color: yellow;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Adjacent Sibling Selector 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adjacent sibling selector selects all elements that are the adjacent siblings of a specified element.</a:t>
            </a:r>
          </a:p>
          <a:p>
            <a:r>
              <a:rPr lang="en-US" dirty="0" smtClean="0"/>
              <a:t>Sibling elements must have the same parent element, and "adjacent" means "immediately following".</a:t>
            </a:r>
          </a:p>
          <a:p>
            <a:pPr>
              <a:buNone/>
            </a:pPr>
            <a:r>
              <a:rPr lang="en-US" dirty="0" smtClean="0"/>
              <a:t>div + p {</a:t>
            </a:r>
            <a:br>
              <a:rPr lang="en-US" dirty="0" smtClean="0"/>
            </a:br>
            <a:r>
              <a:rPr lang="en-US" dirty="0" smtClean="0"/>
              <a:t>    background-color: yellow;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 Sibling Selector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sibling selector selects all elements that are siblings of a specified element.</a:t>
            </a:r>
          </a:p>
          <a:p>
            <a:pPr>
              <a:buNone/>
            </a:pPr>
            <a:r>
              <a:rPr lang="en-US" dirty="0" smtClean="0"/>
              <a:t>div ~ p {</a:t>
            </a:r>
            <a:br>
              <a:rPr lang="en-US" dirty="0" smtClean="0"/>
            </a:br>
            <a:r>
              <a:rPr lang="en-US" dirty="0" smtClean="0"/>
              <a:t>    background-color: yellow;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60D75-AF20-4485-B8C8-EC2AA55C087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53EF6-4C33-4994-8F46-86A9720E8A7E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Cursor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cursor property specifies the type of cursor to be displayed when pointing on an element.</a:t>
            </a:r>
          </a:p>
          <a:p>
            <a:pPr lvl="1" eaLnBrk="1" hangingPunct="1"/>
            <a:r>
              <a:rPr lang="en-US" smtClean="0"/>
              <a:t>Crosshair, hand, move, text, wait, etc.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A7FEC-38E6-4D88-85AD-E436D0E4DA1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write CSS: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7772400" cy="3276600"/>
          </a:xfrm>
        </p:spPr>
        <p:txBody>
          <a:bodyPr/>
          <a:lstStyle/>
          <a:p>
            <a:pPr eaLnBrk="1" hangingPunct="1"/>
            <a:r>
              <a:rPr lang="en-US" smtClean="0"/>
              <a:t>The basic syntax of a CSS rule: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	selector</a:t>
            </a:r>
            <a:r>
              <a:rPr lang="en-US" sz="2800" smtClean="0"/>
              <a:t> {</a:t>
            </a:r>
            <a:r>
              <a:rPr lang="en-US" sz="2800" smtClean="0">
                <a:solidFill>
                  <a:schemeClr val="hlink"/>
                </a:solidFill>
              </a:rPr>
              <a:t>property 1</a:t>
            </a:r>
            <a:r>
              <a:rPr lang="en-US" sz="2800" smtClean="0"/>
              <a:t>: </a:t>
            </a:r>
            <a:r>
              <a:rPr lang="en-US" sz="2800" smtClean="0">
                <a:solidFill>
                  <a:srgbClr val="CC00CC"/>
                </a:solidFill>
              </a:rPr>
              <a:t>value 1</a:t>
            </a:r>
            <a:r>
              <a:rPr lang="en-US" sz="2800" smtClean="0"/>
              <a:t>; </a:t>
            </a:r>
            <a:r>
              <a:rPr lang="en-US" sz="2800" smtClean="0">
                <a:solidFill>
                  <a:schemeClr val="hlink"/>
                </a:solidFill>
              </a:rPr>
              <a:t>property 2</a:t>
            </a:r>
            <a:r>
              <a:rPr lang="en-US" sz="2800" smtClean="0"/>
              <a:t>: </a:t>
            </a:r>
            <a:r>
              <a:rPr lang="en-US" sz="2800" smtClean="0">
                <a:solidFill>
                  <a:srgbClr val="CC00CC"/>
                </a:solidFill>
              </a:rPr>
              <a:t>value 2</a:t>
            </a:r>
            <a:r>
              <a:rPr lang="en-US" sz="2800" smtClean="0"/>
              <a:t>}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mtClean="0"/>
              <a:t>	Example: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	p</a:t>
            </a:r>
            <a:r>
              <a:rPr lang="en-US" sz="2800" smtClean="0"/>
              <a:t> {</a:t>
            </a:r>
            <a:r>
              <a:rPr lang="en-US" sz="2800" smtClean="0">
                <a:solidFill>
                  <a:schemeClr val="hlink"/>
                </a:solidFill>
              </a:rPr>
              <a:t>font-size</a:t>
            </a:r>
            <a:r>
              <a:rPr lang="en-US" sz="2800" smtClean="0"/>
              <a:t>: </a:t>
            </a:r>
            <a:r>
              <a:rPr lang="en-US" sz="2800" smtClean="0">
                <a:solidFill>
                  <a:srgbClr val="CC00CC"/>
                </a:solidFill>
              </a:rPr>
              <a:t>8pt</a:t>
            </a:r>
            <a:r>
              <a:rPr lang="en-US" sz="2800" smtClean="0"/>
              <a:t>; </a:t>
            </a:r>
            <a:r>
              <a:rPr lang="en-US" sz="2800" smtClean="0">
                <a:solidFill>
                  <a:schemeClr val="hlink"/>
                </a:solidFill>
              </a:rPr>
              <a:t>color: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CC00CC"/>
                </a:solidFill>
              </a:rPr>
              <a:t>red</a:t>
            </a:r>
            <a:r>
              <a:rPr lang="en-US" sz="2800" smtClean="0"/>
              <a:t>}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Notice the </a:t>
            </a:r>
            <a:r>
              <a:rPr lang="en-US" sz="2800" b="1" smtClean="0">
                <a:solidFill>
                  <a:srgbClr val="FF5050"/>
                </a:solidFill>
              </a:rPr>
              <a:t>{ }</a:t>
            </a:r>
            <a:r>
              <a:rPr lang="en-US" sz="2800" smtClean="0"/>
              <a:t> around the rule and the</a:t>
            </a:r>
            <a:r>
              <a:rPr lang="en-US" b="1" smtClean="0">
                <a:solidFill>
                  <a:srgbClr val="FF5050"/>
                </a:solidFill>
              </a:rPr>
              <a:t> : </a:t>
            </a:r>
            <a:r>
              <a:rPr lang="en-US" sz="2800" smtClean="0"/>
              <a:t>before each value!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28388-0D2A-407E-ADCD-7EA6086BE6F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- Font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font-family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Name, or serif, sans-serif, cursive, monospace</a:t>
            </a: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font-style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normal, italic </a:t>
            </a: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font-weight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normal, bold, 100, 200, 300, 400, 500, 600, 700, 800, 900 </a:t>
            </a:r>
            <a:endParaRPr lang="en-US" sz="2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font-size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absolute-size, relative-size, length, percentage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font-variant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small-caps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E4EC2-C994-4DB5-8D46-AE8A132B791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- Text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text-decoration</a:t>
            </a:r>
          </a:p>
          <a:p>
            <a:pPr lvl="1" eaLnBrk="1" hangingPunct="1"/>
            <a:r>
              <a:rPr lang="en-US" dirty="0" smtClean="0"/>
              <a:t>underline, line-</a:t>
            </a:r>
            <a:r>
              <a:rPr lang="en-US" dirty="0" err="1" smtClean="0"/>
              <a:t>through,none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text-transform </a:t>
            </a:r>
          </a:p>
          <a:p>
            <a:pPr lvl="1" eaLnBrk="1" hangingPunct="1"/>
            <a:r>
              <a:rPr lang="en-US" dirty="0" smtClean="0"/>
              <a:t>capitalize, uppercase, lowercase, none </a:t>
            </a:r>
          </a:p>
          <a:p>
            <a:pPr eaLnBrk="1" hangingPunct="1"/>
            <a:r>
              <a:rPr lang="en-US" dirty="0" smtClean="0"/>
              <a:t>text-align</a:t>
            </a:r>
          </a:p>
          <a:p>
            <a:pPr lvl="1" eaLnBrk="1" hangingPunct="1"/>
            <a:r>
              <a:rPr lang="en-US" dirty="0" smtClean="0"/>
              <a:t>left, right, center, justify </a:t>
            </a:r>
          </a:p>
          <a:p>
            <a:pPr eaLnBrk="1" hangingPunct="1"/>
            <a:r>
              <a:rPr lang="en-US" dirty="0" smtClean="0"/>
              <a:t>text-indent </a:t>
            </a:r>
          </a:p>
          <a:p>
            <a:pPr lvl="1" eaLnBrk="1" hangingPunct="1"/>
            <a:r>
              <a:rPr lang="en-US" dirty="0" smtClean="0"/>
              <a:t>&lt;length&gt;, &lt;percentage&gt;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28C6F-8E4C-471F-83D0-E255F503704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- Position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absolute, </a:t>
            </a:r>
            <a:r>
              <a:rPr lang="en-US" dirty="0" err="1" smtClean="0"/>
              <a:t>relative,static,fixed,scroll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&lt;length&gt;, &lt;percentage&gt;, auto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&lt;length&gt;, &lt;percentage&gt;, auto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Z-index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&lt;number&gt;, auto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3454E-2A17-4287-A8A8-726B807BDC2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background-color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Hex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background-image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URL(image.jpg)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background-repeat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No-repeat, repeat-x, repeat-y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background-attachment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Fixed, scroll				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background-position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Top, left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p { background-position: 70px 10px; background-repeat: repeat-y; background-image: </a:t>
            </a:r>
            <a:r>
              <a:rPr lang="en-US" sz="1800" dirty="0" err="1" smtClean="0"/>
              <a:t>url</a:t>
            </a:r>
            <a:r>
              <a:rPr lang="en-US" sz="1800" dirty="0" smtClean="0"/>
              <a:t>(background.gif) }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038600" y="21336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hlinkClick r:id="rId2" action="ppaction://hlinkfile"/>
              </a:rPr>
              <a:t>Example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"/>
  <p:tag name="CVB" val="18"/>
  <p:tag name="SPT" val="FALSE"/>
  <p:tag name="NBP" val="1"/>
  <p:tag name="BSN" val="18"/>
  <p:tag name="LFXCI" val="0"/>
  <p:tag name="SVT" val="TRUE"/>
  <p:tag name="CII" val="18"/>
</p:tagLst>
</file>

<file path=ppt/theme/theme1.xml><?xml version="1.0" encoding="utf-8"?>
<a:theme xmlns:a="http://schemas.openxmlformats.org/drawingml/2006/main" name="Checkerboard keyboard design template">
  <a:themeElements>
    <a:clrScheme name="Checkerboard keyboard design template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Checkerboard keyboard design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eckerboard keyboard desig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board keyboard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board keyboard design template 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board keyboard design template 4">
        <a:dk1>
          <a:srgbClr val="2D2015"/>
        </a:dk1>
        <a:lt1>
          <a:srgbClr val="777777"/>
        </a:lt1>
        <a:dk2>
          <a:srgbClr val="523E26"/>
        </a:dk2>
        <a:lt2>
          <a:srgbClr val="DFC08D"/>
        </a:lt2>
        <a:accent1>
          <a:srgbClr val="B9DC91"/>
        </a:accent1>
        <a:accent2>
          <a:srgbClr val="6699CC"/>
        </a:accent2>
        <a:accent3>
          <a:srgbClr val="B3AFAC"/>
        </a:accent3>
        <a:accent4>
          <a:srgbClr val="656565"/>
        </a:accent4>
        <a:accent5>
          <a:srgbClr val="D9EBC7"/>
        </a:accent5>
        <a:accent6>
          <a:srgbClr val="5C8AB9"/>
        </a:accent6>
        <a:hlink>
          <a:srgbClr val="E66464"/>
        </a:hlink>
        <a:folHlink>
          <a:srgbClr val="6600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ckerboard keyboard design template 5">
        <a:dk1>
          <a:srgbClr val="5C1F00"/>
        </a:dk1>
        <a:lt1>
          <a:srgbClr val="CCCC99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AEAE82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ckerboard keyboard design template 6">
        <a:dk1>
          <a:srgbClr val="58572B"/>
        </a:dk1>
        <a:lt1>
          <a:srgbClr val="666699"/>
        </a:lt1>
        <a:dk2>
          <a:srgbClr val="66CCFF"/>
        </a:dk2>
        <a:lt2>
          <a:srgbClr val="3E3E5C"/>
        </a:lt2>
        <a:accent1>
          <a:srgbClr val="CCCC99"/>
        </a:accent1>
        <a:accent2>
          <a:srgbClr val="FFFFCC"/>
        </a:accent2>
        <a:accent3>
          <a:srgbClr val="B8B8CA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board keyboard design template 7">
        <a:dk1>
          <a:srgbClr val="336699"/>
        </a:dk1>
        <a:lt1>
          <a:srgbClr val="666666"/>
        </a:lt1>
        <a:dk2>
          <a:srgbClr val="000000"/>
        </a:dk2>
        <a:lt2>
          <a:srgbClr val="33CCFF"/>
        </a:lt2>
        <a:accent1>
          <a:srgbClr val="D2D2D2"/>
        </a:accent1>
        <a:accent2>
          <a:srgbClr val="8DC6FF"/>
        </a:accent2>
        <a:accent3>
          <a:srgbClr val="AAAAA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ckerboard keyboard design template 8">
        <a:dk1>
          <a:srgbClr val="003366"/>
        </a:dk1>
        <a:lt1>
          <a:srgbClr val="3366CC"/>
        </a:lt1>
        <a:dk2>
          <a:srgbClr val="000099"/>
        </a:dk2>
        <a:lt2>
          <a:srgbClr val="006699"/>
        </a:lt2>
        <a:accent1>
          <a:srgbClr val="99CCFF"/>
        </a:accent1>
        <a:accent2>
          <a:srgbClr val="FF9900"/>
        </a:accent2>
        <a:accent3>
          <a:srgbClr val="AAAACA"/>
        </a:accent3>
        <a:accent4>
          <a:srgbClr val="2A56AE"/>
        </a:accent4>
        <a:accent5>
          <a:srgbClr val="CAE2FF"/>
        </a:accent5>
        <a:accent6>
          <a:srgbClr val="E78A00"/>
        </a:accent6>
        <a:hlink>
          <a:srgbClr val="009999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eckerboard keyboard design template 9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CEF9FE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3FBFE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eckerboard keyboard design template 10">
        <a:dk1>
          <a:srgbClr val="000000"/>
        </a:dk1>
        <a:lt1>
          <a:srgbClr val="FFFFFF"/>
        </a:lt1>
        <a:dk2>
          <a:srgbClr val="F66F0A"/>
        </a:dk2>
        <a:lt2>
          <a:srgbClr val="808080"/>
        </a:lt2>
        <a:accent1>
          <a:srgbClr val="99CCFF"/>
        </a:accent1>
        <a:accent2>
          <a:srgbClr val="CCFF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E7E7"/>
        </a:accent6>
        <a:hlink>
          <a:srgbClr val="006699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Checkerboard keyboard design template</Template>
  <TotalTime>4408</TotalTime>
  <Words>1256</Words>
  <Application>Microsoft Office PowerPoint</Application>
  <PresentationFormat>On-screen Show (4:3)</PresentationFormat>
  <Paragraphs>328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Checkerboard keyboard design template</vt:lpstr>
      <vt:lpstr>Photo Editor Photo</vt:lpstr>
      <vt:lpstr>C S S</vt:lpstr>
      <vt:lpstr>What is CSS?</vt:lpstr>
      <vt:lpstr>CSS vs. just HTML </vt:lpstr>
      <vt:lpstr>How to write CSS?</vt:lpstr>
      <vt:lpstr>How to write CSS:</vt:lpstr>
      <vt:lpstr>Properties - Font</vt:lpstr>
      <vt:lpstr>Properties - Text</vt:lpstr>
      <vt:lpstr>Properties - Position</vt:lpstr>
      <vt:lpstr>Backgrounds</vt:lpstr>
      <vt:lpstr>Link Style</vt:lpstr>
      <vt:lpstr>Three ways to include CSS:</vt:lpstr>
      <vt:lpstr>1. Global</vt:lpstr>
      <vt:lpstr>Global (Internal)</vt:lpstr>
      <vt:lpstr>2. Linked(External )</vt:lpstr>
      <vt:lpstr>Linked (External)</vt:lpstr>
      <vt:lpstr>Linked (External)</vt:lpstr>
      <vt:lpstr>3. Local</vt:lpstr>
      <vt:lpstr>Local (inline)</vt:lpstr>
      <vt:lpstr>CSS selectors Type</vt:lpstr>
      <vt:lpstr>Grouping selectors</vt:lpstr>
      <vt:lpstr>The class Selector</vt:lpstr>
      <vt:lpstr>The class Selector</vt:lpstr>
      <vt:lpstr>The class Selector</vt:lpstr>
      <vt:lpstr>The id Selector (Uniq)</vt:lpstr>
      <vt:lpstr>PowerPoint Presentation</vt:lpstr>
      <vt:lpstr>What are Pseudo-classes? </vt:lpstr>
      <vt:lpstr>Syntax</vt:lpstr>
      <vt:lpstr>CSS Pseudo Classes</vt:lpstr>
      <vt:lpstr>Applying styles to portions of a document: </vt:lpstr>
      <vt:lpstr>PowerPoint Presentation</vt:lpstr>
      <vt:lpstr>PowerPoint Presentation</vt:lpstr>
      <vt:lpstr>CSS Box Model</vt:lpstr>
      <vt:lpstr>Box Model Properties</vt:lpstr>
      <vt:lpstr>Border Style  </vt:lpstr>
      <vt:lpstr>Border values</vt:lpstr>
      <vt:lpstr>Typical Web Page (Browser)</vt:lpstr>
      <vt:lpstr>  CSS Combinators  </vt:lpstr>
      <vt:lpstr>There are four different combinators in CSS3:</vt:lpstr>
      <vt:lpstr> Descendant Selector </vt:lpstr>
      <vt:lpstr> Child Selector &gt; </vt:lpstr>
      <vt:lpstr> Adjacent Sibling Selector + </vt:lpstr>
      <vt:lpstr> General Sibling Selector </vt:lpstr>
      <vt:lpstr>Cursor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G. Andrus</dc:creator>
  <cp:lastModifiedBy>Windows User</cp:lastModifiedBy>
  <cp:revision>192</cp:revision>
  <dcterms:created xsi:type="dcterms:W3CDTF">2004-10-06T01:00:47Z</dcterms:created>
  <dcterms:modified xsi:type="dcterms:W3CDTF">2018-02-15T03:33:05Z</dcterms:modified>
</cp:coreProperties>
</file>