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Lst>
  <p:sldIdLst>
    <p:sldId id="256" r:id="rId2"/>
    <p:sldId id="257" r:id="rId3"/>
    <p:sldId id="258" r:id="rId4"/>
    <p:sldId id="259" r:id="rId5"/>
    <p:sldId id="260" r:id="rId6"/>
    <p:sldId id="261" r:id="rId7"/>
    <p:sldId id="263" r:id="rId8"/>
    <p:sldId id="262" r:id="rId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92">
          <p15:clr>
            <a:srgbClr val="A4A3A4"/>
          </p15:clr>
        </p15:guide>
        <p15:guide id="2" pos="192">
          <p15:clr>
            <a:srgbClr val="A4A3A4"/>
          </p15:clr>
        </p15:guide>
        <p15:guide id="3" orient="horz" pos="1080">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2" d="100"/>
          <a:sy n="82" d="100"/>
        </p:scale>
        <p:origin x="720" y="72"/>
      </p:cViewPr>
      <p:guideLst>
        <p:guide orient="horz" pos="792"/>
        <p:guide pos="192"/>
        <p:guide orient="horz" pos="10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22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22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220" Type="http://customschemas.google.com/relationships/presentationmetadata" Target="metadata"/><Relationship Id="rId5" Type="http://schemas.openxmlformats.org/officeDocument/2006/relationships/slide" Target="slides/slide4.xml"/><Relationship Id="rId22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22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26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p:nvPicPr>
        <p:blipFill rotWithShape="1">
          <a:blip r:embed="rId6">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id="{E153E6A6-60E4-FE14-1CBC-8CC211274D1C}"/>
              </a:ext>
            </a:extLst>
          </p:cNvPr>
          <p:cNvSpPr/>
          <p:nvPr/>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2C7CE881-772B-9023-3054-4B219B75D755}"/>
              </a:ext>
            </a:extLst>
          </p:cNvPr>
          <p:cNvSpPr/>
          <p:nvPr/>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a16="http://schemas.microsoft.com/office/drawing/2014/main" id="{16A7B69A-9B14-87FE-841D-37F0A91D141D}"/>
              </a:ext>
            </a:extLst>
          </p:cNvPr>
          <p:cNvPicPr>
            <a:picLocks noChangeAspect="1"/>
          </p:cNvPicPr>
          <p:nvPr/>
        </p:nvPicPr>
        <p:blipFill rotWithShape="1">
          <a:blip r:embed="rId7">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id="{37B91A16-5D54-2FC0-B0FD-A78085FC1313}"/>
              </a:ext>
            </a:extLst>
          </p:cNvPr>
          <p:cNvSpPr/>
          <p:nvPr/>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 id="2147483727" r:id="rId4"/>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freepik.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erson sitting at a desk with a computer&#10;&#10;Description automatically generated">
            <a:extLst>
              <a:ext uri="{FF2B5EF4-FFF2-40B4-BE49-F238E27FC236}">
                <a16:creationId xmlns:a16="http://schemas.microsoft.com/office/drawing/2014/main" id="{07B8740D-C76F-46FC-AEFB-23FB0614DB0C}"/>
              </a:ext>
            </a:extLst>
          </p:cNvPr>
          <p:cNvPicPr>
            <a:picLocks noChangeAspect="1"/>
          </p:cNvPicPr>
          <p:nvPr/>
        </p:nvPicPr>
        <p:blipFill>
          <a:blip r:embed="rId2"/>
          <a:stretch>
            <a:fillRect/>
          </a:stretch>
        </p:blipFill>
        <p:spPr>
          <a:xfrm>
            <a:off x="0" y="0"/>
            <a:ext cx="12192000" cy="6858000"/>
          </a:xfrm>
          <a:prstGeom prst="rect">
            <a:avLst/>
          </a:prstGeom>
        </p:spPr>
      </p:pic>
      <p:sp>
        <p:nvSpPr>
          <p:cNvPr id="4" name="Rectangle: Rounded Corners 3">
            <a:extLst>
              <a:ext uri="{FF2B5EF4-FFF2-40B4-BE49-F238E27FC236}">
                <a16:creationId xmlns:a16="http://schemas.microsoft.com/office/drawing/2014/main" id="{C1857762-AD52-483C-B3E1-635C5BBC6F2F}"/>
              </a:ext>
            </a:extLst>
          </p:cNvPr>
          <p:cNvSpPr/>
          <p:nvPr/>
        </p:nvSpPr>
        <p:spPr>
          <a:xfrm>
            <a:off x="5873750" y="584200"/>
            <a:ext cx="4673600"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D5067E9C-C7B9-4476-9708-CBB3F66FD892}"/>
              </a:ext>
            </a:extLst>
          </p:cNvPr>
          <p:cNvSpPr txBox="1"/>
          <p:nvPr/>
        </p:nvSpPr>
        <p:spPr>
          <a:xfrm>
            <a:off x="4151586" y="3429000"/>
            <a:ext cx="6870861" cy="646331"/>
          </a:xfrm>
          <a:prstGeom prst="rect">
            <a:avLst/>
          </a:prstGeom>
          <a:noFill/>
        </p:spPr>
        <p:txBody>
          <a:bodyPr wrap="square" rtlCol="0">
            <a:spAutoFit/>
          </a:bodyPr>
          <a:lstStyle/>
          <a:p>
            <a:pPr algn="r"/>
            <a:r>
              <a:rPr lang="en-US" sz="3600" b="1" dirty="0">
                <a:solidFill>
                  <a:schemeClr val="bg1"/>
                </a:solidFill>
                <a:latin typeface="Arial" panose="020B0604020202020204" pitchFamily="34" charset="0"/>
                <a:cs typeface="Arial" panose="020B0604020202020204" pitchFamily="34" charset="0"/>
              </a:rPr>
              <a:t>Garbage Classification</a:t>
            </a:r>
          </a:p>
        </p:txBody>
      </p:sp>
      <p:grpSp>
        <p:nvGrpSpPr>
          <p:cNvPr id="6" name="Group 5">
            <a:extLst>
              <a:ext uri="{FF2B5EF4-FFF2-40B4-BE49-F238E27FC236}">
                <a16:creationId xmlns:a16="http://schemas.microsoft.com/office/drawing/2014/main" id="{D7224A59-2417-428A-A991-E468431BB817}"/>
              </a:ext>
            </a:extLst>
          </p:cNvPr>
          <p:cNvGrpSpPr/>
          <p:nvPr/>
        </p:nvGrpSpPr>
        <p:grpSpPr>
          <a:xfrm>
            <a:off x="6890523" y="742091"/>
            <a:ext cx="2640053" cy="664378"/>
            <a:chOff x="2375536" y="1112060"/>
            <a:chExt cx="3292636" cy="828603"/>
          </a:xfrm>
        </p:grpSpPr>
        <p:pic>
          <p:nvPicPr>
            <p:cNvPr id="7" name="Picture 6" descr="A close up of a logo&#10;&#10;Description automatically generated">
              <a:extLst>
                <a:ext uri="{FF2B5EF4-FFF2-40B4-BE49-F238E27FC236}">
                  <a16:creationId xmlns:a16="http://schemas.microsoft.com/office/drawing/2014/main" id="{BD3530AF-9771-470E-A9BF-F28AA22753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92781" y="1270168"/>
              <a:ext cx="1575391" cy="512386"/>
            </a:xfrm>
            <a:prstGeom prst="rect">
              <a:avLst/>
            </a:prstGeom>
          </p:spPr>
        </p:pic>
        <p:pic>
          <p:nvPicPr>
            <p:cNvPr id="8" name="Picture 7" descr="A yellow and red shell logo&#10;&#10;Description automatically generated">
              <a:extLst>
                <a:ext uri="{FF2B5EF4-FFF2-40B4-BE49-F238E27FC236}">
                  <a16:creationId xmlns:a16="http://schemas.microsoft.com/office/drawing/2014/main" id="{75E6A819-9F3F-4787-A707-A7415C302BFA}"/>
                </a:ext>
              </a:extLst>
            </p:cNvPr>
            <p:cNvPicPr>
              <a:picLocks noChangeAspect="1"/>
            </p:cNvPicPr>
            <p:nvPr/>
          </p:nvPicPr>
          <p:blipFill>
            <a:blip r:embed="rId4"/>
            <a:stretch>
              <a:fillRect/>
            </a:stretch>
          </p:blipFill>
          <p:spPr>
            <a:xfrm>
              <a:off x="2375536" y="1112060"/>
              <a:ext cx="985475" cy="828603"/>
            </a:xfrm>
            <a:prstGeom prst="rect">
              <a:avLst/>
            </a:prstGeom>
          </p:spPr>
        </p:pic>
      </p:grpSp>
    </p:spTree>
    <p:extLst>
      <p:ext uri="{BB962C8B-B14F-4D97-AF65-F5344CB8AC3E}">
        <p14:creationId xmlns:p14="http://schemas.microsoft.com/office/powerpoint/2010/main" val="367127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94E319-C77C-49E2-964C-6E125D716194}"/>
              </a:ext>
            </a:extLst>
          </p:cNvPr>
          <p:cNvSpPr txBox="1"/>
          <p:nvPr/>
        </p:nvSpPr>
        <p:spPr>
          <a:xfrm>
            <a:off x="191911" y="972537"/>
            <a:ext cx="2652889" cy="400110"/>
          </a:xfrm>
          <a:prstGeom prst="rect">
            <a:avLst/>
          </a:prstGeom>
          <a:noFill/>
        </p:spPr>
        <p:txBody>
          <a:bodyPr wrap="square">
            <a:spAutoFit/>
          </a:bodyPr>
          <a:lstStyle/>
          <a:p>
            <a:r>
              <a:rPr lang="en-IN" sz="2000" b="1" dirty="0">
                <a:solidFill>
                  <a:srgbClr val="213163"/>
                </a:solidFill>
              </a:rPr>
              <a:t>Learning Objectives</a:t>
            </a:r>
            <a:endParaRPr lang="en-IN" sz="2000" dirty="0">
              <a:solidFill>
                <a:srgbClr val="213163"/>
              </a:solidFill>
            </a:endParaRPr>
          </a:p>
        </p:txBody>
      </p:sp>
      <p:sp>
        <p:nvSpPr>
          <p:cNvPr id="3" name="TextBox 2">
            <a:extLst>
              <a:ext uri="{FF2B5EF4-FFF2-40B4-BE49-F238E27FC236}">
                <a16:creationId xmlns:a16="http://schemas.microsoft.com/office/drawing/2014/main" id="{8E1F3497-5370-4874-9908-5AD45214E10B}"/>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4" name="TextBox 3">
            <a:extLst>
              <a:ext uri="{FF2B5EF4-FFF2-40B4-BE49-F238E27FC236}">
                <a16:creationId xmlns:a16="http://schemas.microsoft.com/office/drawing/2014/main" id="{ECE830DD-8813-42EB-B27B-B7D85423D0C7}"/>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2">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5" name="Straight Connector 4">
            <a:extLst>
              <a:ext uri="{FF2B5EF4-FFF2-40B4-BE49-F238E27FC236}">
                <a16:creationId xmlns:a16="http://schemas.microsoft.com/office/drawing/2014/main" id="{CA22F707-7F22-48A3-97EC-98EFB1023A55}"/>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ladder leading to a large yellow circle&#10;&#10;Description automatically generated">
            <a:extLst>
              <a:ext uri="{FF2B5EF4-FFF2-40B4-BE49-F238E27FC236}">
                <a16:creationId xmlns:a16="http://schemas.microsoft.com/office/drawing/2014/main" id="{E2920B14-B344-4926-9729-BC7EBD91FF9A}"/>
              </a:ext>
            </a:extLst>
          </p:cNvPr>
          <p:cNvPicPr>
            <a:picLocks noChangeAspect="1"/>
          </p:cNvPicPr>
          <p:nvPr/>
        </p:nvPicPr>
        <p:blipFill rotWithShape="1">
          <a:blip r:embed="rId3">
            <a:alphaModFix amt="85000"/>
          </a:blip>
          <a:srcRect l="13763" t="6135" r="13650"/>
          <a:stretch/>
        </p:blipFill>
        <p:spPr>
          <a:xfrm>
            <a:off x="7345680" y="1442720"/>
            <a:ext cx="4500880" cy="4632960"/>
          </a:xfrm>
          <a:prstGeom prst="rect">
            <a:avLst/>
          </a:prstGeom>
        </p:spPr>
      </p:pic>
      <p:sp>
        <p:nvSpPr>
          <p:cNvPr id="7" name="TextBox 6">
            <a:extLst>
              <a:ext uri="{FF2B5EF4-FFF2-40B4-BE49-F238E27FC236}">
                <a16:creationId xmlns:a16="http://schemas.microsoft.com/office/drawing/2014/main" id="{6C264928-EACB-4739-BDDA-6799C99356F3}"/>
              </a:ext>
            </a:extLst>
          </p:cNvPr>
          <p:cNvSpPr txBox="1"/>
          <p:nvPr/>
        </p:nvSpPr>
        <p:spPr>
          <a:xfrm>
            <a:off x="8839200" y="3168609"/>
            <a:ext cx="1503681" cy="630942"/>
          </a:xfrm>
          <a:prstGeom prst="rect">
            <a:avLst/>
          </a:prstGeom>
          <a:noFill/>
        </p:spPr>
        <p:txBody>
          <a:bodyPr wrap="square" rtlCol="0">
            <a:spAutoFit/>
          </a:bodyPr>
          <a:lstStyle/>
          <a:p>
            <a:pPr>
              <a:spcAft>
                <a:spcPts val="800"/>
              </a:spcAft>
            </a:pPr>
            <a:r>
              <a:rPr lang="en-IN" sz="3500" b="1" dirty="0">
                <a:solidFill>
                  <a:schemeClr val="tx1"/>
                </a:solidFill>
                <a:latin typeface="+mn-lt"/>
              </a:rPr>
              <a:t>GOAL</a:t>
            </a:r>
          </a:p>
        </p:txBody>
      </p:sp>
      <p:sp>
        <p:nvSpPr>
          <p:cNvPr id="13" name="TextBox 12">
            <a:extLst>
              <a:ext uri="{FF2B5EF4-FFF2-40B4-BE49-F238E27FC236}">
                <a16:creationId xmlns:a16="http://schemas.microsoft.com/office/drawing/2014/main" id="{5D6A073A-557A-003E-138D-C9005646AAEB}"/>
              </a:ext>
            </a:extLst>
          </p:cNvPr>
          <p:cNvSpPr txBox="1"/>
          <p:nvPr/>
        </p:nvSpPr>
        <p:spPr>
          <a:xfrm>
            <a:off x="253073" y="1857849"/>
            <a:ext cx="9907964" cy="2308324"/>
          </a:xfrm>
          <a:prstGeom prst="rect">
            <a:avLst/>
          </a:prstGeom>
          <a:noFill/>
        </p:spPr>
        <p:txBody>
          <a:bodyPr wrap="square" rtlCol="0">
            <a:spAutoFit/>
          </a:bodyPr>
          <a:lstStyle/>
          <a:p>
            <a:r>
              <a:rPr lang="en-US" sz="1600" dirty="0">
                <a:latin typeface="Calibri" panose="020F0502020204030204" pitchFamily="34" charset="0"/>
                <a:ea typeface="Calibri" panose="020F0502020204030204" pitchFamily="34" charset="0"/>
                <a:cs typeface="Calibri" panose="020F0502020204030204" pitchFamily="34" charset="0"/>
              </a:rPr>
              <a:t>1. Understand the importance of waste classification in environmental sustainability.</a:t>
            </a:r>
          </a:p>
          <a:p>
            <a:pPr marL="457200" indent="-457200">
              <a:buAutoNum type="arabicPeriod"/>
            </a:pPr>
            <a:endParaRPr lang="en-US" sz="1600" dirty="0">
              <a:latin typeface="Calibri" panose="020F0502020204030204" pitchFamily="34" charset="0"/>
              <a:ea typeface="Calibri" panose="020F0502020204030204" pitchFamily="34" charset="0"/>
              <a:cs typeface="Calibri" panose="020F0502020204030204" pitchFamily="34" charset="0"/>
            </a:endParaRPr>
          </a:p>
          <a:p>
            <a:r>
              <a:rPr lang="en-IN" sz="1600" dirty="0">
                <a:latin typeface="Calibri" panose="020F0502020204030204" pitchFamily="34" charset="0"/>
                <a:ea typeface="Calibri" panose="020F0502020204030204" pitchFamily="34" charset="0"/>
                <a:cs typeface="Calibri" panose="020F0502020204030204" pitchFamily="34" charset="0"/>
              </a:rPr>
              <a:t>2. Explore and preprocess image datasets for classification tasks.</a:t>
            </a:r>
          </a:p>
          <a:p>
            <a:endParaRPr lang="en-IN" sz="1600" dirty="0">
              <a:latin typeface="Calibri" panose="020F0502020204030204" pitchFamily="34" charset="0"/>
              <a:ea typeface="Calibri" panose="020F0502020204030204" pitchFamily="34" charset="0"/>
              <a:cs typeface="Calibri" panose="020F0502020204030204" pitchFamily="34" charset="0"/>
            </a:endParaRPr>
          </a:p>
          <a:p>
            <a:r>
              <a:rPr lang="en-IN" sz="1600" dirty="0">
                <a:latin typeface="Calibri" panose="020F0502020204030204" pitchFamily="34" charset="0"/>
                <a:ea typeface="Calibri" panose="020F0502020204030204" pitchFamily="34" charset="0"/>
                <a:cs typeface="Calibri" panose="020F0502020204030204" pitchFamily="34" charset="0"/>
              </a:rPr>
              <a:t>3. Apply DL(CNNs) and transfer learning for image classification.</a:t>
            </a:r>
          </a:p>
          <a:p>
            <a:endParaRPr lang="en-IN" sz="1600" dirty="0">
              <a:latin typeface="Calibri" panose="020F0502020204030204" pitchFamily="34" charset="0"/>
              <a:ea typeface="Calibri" panose="020F0502020204030204" pitchFamily="34" charset="0"/>
              <a:cs typeface="Calibri" panose="020F0502020204030204" pitchFamily="34" charset="0"/>
            </a:endParaRPr>
          </a:p>
          <a:p>
            <a:r>
              <a:rPr lang="en-IN" sz="1600" dirty="0">
                <a:latin typeface="Calibri" panose="020F0502020204030204" pitchFamily="34" charset="0"/>
                <a:ea typeface="Calibri" panose="020F0502020204030204" pitchFamily="34" charset="0"/>
                <a:cs typeface="Calibri" panose="020F0502020204030204" pitchFamily="34" charset="0"/>
              </a:rPr>
              <a:t>4. Perform data augmentation, normalization, and proper dataset splitting.</a:t>
            </a:r>
          </a:p>
          <a:p>
            <a:endParaRPr lang="en-IN" sz="1600" dirty="0">
              <a:latin typeface="Calibri" panose="020F0502020204030204" pitchFamily="34" charset="0"/>
              <a:ea typeface="Calibri" panose="020F0502020204030204" pitchFamily="34" charset="0"/>
              <a:cs typeface="Calibri" panose="020F0502020204030204" pitchFamily="34" charset="0"/>
            </a:endParaRPr>
          </a:p>
          <a:p>
            <a:r>
              <a:rPr lang="en-IN" sz="1600" dirty="0">
                <a:latin typeface="Calibri" panose="020F0502020204030204" pitchFamily="34" charset="0"/>
                <a:ea typeface="Calibri" panose="020F0502020204030204" pitchFamily="34" charset="0"/>
                <a:cs typeface="Calibri" panose="020F0502020204030204" pitchFamily="34" charset="0"/>
              </a:rPr>
              <a:t>5. Evaluate model performance using accuracy, confusion matrix , and classification report.</a:t>
            </a:r>
          </a:p>
        </p:txBody>
      </p:sp>
    </p:spTree>
    <p:extLst>
      <p:ext uri="{BB962C8B-B14F-4D97-AF65-F5344CB8AC3E}">
        <p14:creationId xmlns:p14="http://schemas.microsoft.com/office/powerpoint/2010/main" val="2932052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35834" y="1067664"/>
            <a:ext cx="6102626" cy="400110"/>
          </a:xfrm>
          <a:prstGeom prst="rect">
            <a:avLst/>
          </a:prstGeom>
          <a:noFill/>
        </p:spPr>
        <p:txBody>
          <a:bodyPr wrap="square">
            <a:spAutoFit/>
          </a:bodyPr>
          <a:lstStyle/>
          <a:p>
            <a:r>
              <a:rPr lang="en-US" sz="1800" b="1" dirty="0">
                <a:solidFill>
                  <a:srgbClr val="213163"/>
                </a:solidFill>
              </a:rPr>
              <a:t>T</a:t>
            </a:r>
            <a:r>
              <a:rPr lang="en-IN" sz="2000" b="1" dirty="0" err="1">
                <a:solidFill>
                  <a:srgbClr val="213163"/>
                </a:solidFill>
              </a:rPr>
              <a:t>ools</a:t>
            </a:r>
            <a:r>
              <a:rPr lang="en-IN" sz="2000" b="1" dirty="0">
                <a:solidFill>
                  <a:srgbClr val="213163"/>
                </a:solidFill>
              </a:rPr>
              <a:t> and Technology used </a:t>
            </a:r>
          </a:p>
        </p:txBody>
      </p:sp>
      <p:sp>
        <p:nvSpPr>
          <p:cNvPr id="5" name="Rectangle 2">
            <a:extLst>
              <a:ext uri="{FF2B5EF4-FFF2-40B4-BE49-F238E27FC236}">
                <a16:creationId xmlns:a16="http://schemas.microsoft.com/office/drawing/2014/main" id="{F3FF6F60-814F-3CAB-6FAF-C3327DEAFAB9}"/>
              </a:ext>
            </a:extLst>
          </p:cNvPr>
          <p:cNvSpPr>
            <a:spLocks noChangeArrowheads="1"/>
          </p:cNvSpPr>
          <p:nvPr/>
        </p:nvSpPr>
        <p:spPr bwMode="auto">
          <a:xfrm>
            <a:off x="0" y="1494194"/>
            <a:ext cx="4918334"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Programming Language:</a:t>
            </a: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Python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Frameworks &amp; Libraries:</a:t>
            </a:r>
            <a:endPar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TensorFlow / </a:t>
            </a:r>
            <a:r>
              <a:rPr kumimoji="0" lang="en-US" altLang="en-US" sz="16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Keras</a:t>
            </a: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(Model building &amp; training)</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NumPy, Pandas (Data handling)</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Matplotlib, Seaborn (Visualization)</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scikit-learn (Model evaluation)</a:t>
            </a:r>
          </a:p>
          <a:p>
            <a:pPr marL="457200" marR="0" lvl="1" indent="0" algn="l" defTabSz="914400" rtl="0" eaLnBrk="0" fontAlgn="base"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Pre-trained Model:</a:t>
            </a: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MobileNetV2 (Transfer Learning)</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Dataset Source:</a:t>
            </a: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Kaggle (Garbage Classification Dataset)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Environment:</a:t>
            </a: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kumimoji="0" lang="en-US" altLang="en-US" sz="16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Jupyter</a:t>
            </a: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Notebook / VS Code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64571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68356" y="1014656"/>
            <a:ext cx="6102626" cy="400110"/>
          </a:xfrm>
          <a:prstGeom prst="rect">
            <a:avLst/>
          </a:prstGeom>
          <a:noFill/>
        </p:spPr>
        <p:txBody>
          <a:bodyPr wrap="square">
            <a:spAutoFit/>
          </a:bodyPr>
          <a:lstStyle/>
          <a:p>
            <a:r>
              <a:rPr lang="en-US" sz="2000" b="1" dirty="0">
                <a:solidFill>
                  <a:srgbClr val="213163"/>
                </a:solidFill>
              </a:rPr>
              <a:t>Methodology</a:t>
            </a:r>
            <a:r>
              <a:rPr lang="en-US" sz="1800" b="1" dirty="0">
                <a:solidFill>
                  <a:srgbClr val="213163"/>
                </a:solidFill>
              </a:rPr>
              <a:t> </a:t>
            </a:r>
            <a:endParaRPr lang="en-IN" sz="1800" dirty="0">
              <a:solidFill>
                <a:srgbClr val="213163"/>
              </a:solidFill>
            </a:endParaRPr>
          </a:p>
        </p:txBody>
      </p:sp>
      <p:sp>
        <p:nvSpPr>
          <p:cNvPr id="4" name="Rectangle 1">
            <a:extLst>
              <a:ext uri="{FF2B5EF4-FFF2-40B4-BE49-F238E27FC236}">
                <a16:creationId xmlns:a16="http://schemas.microsoft.com/office/drawing/2014/main" id="{CF32F1FB-BE5F-AECA-971A-AC7E6E48AD6D}"/>
              </a:ext>
            </a:extLst>
          </p:cNvPr>
          <p:cNvSpPr>
            <a:spLocks noChangeArrowheads="1"/>
          </p:cNvSpPr>
          <p:nvPr/>
        </p:nvSpPr>
        <p:spPr bwMode="auto">
          <a:xfrm>
            <a:off x="0" y="1879330"/>
            <a:ext cx="11355355" cy="2800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Problem Definition:</a:t>
            </a: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Identified the need for automated garbage classification to support smart waste management.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Data Collection &amp; Understanding:</a:t>
            </a: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Used a labeled image dataset from Kaggle, categorized into plastic, metal, glass, etc.</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Exploratory Data Analysis:</a:t>
            </a: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Visualized class distribution, image dimensions, and data imbalance.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Preprocessing:</a:t>
            </a: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Resized images, normalized pixel values, applied data augmentation, and split into training, validation, and test sets.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Model Development:</a:t>
            </a: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Built a CNN as a baseline, then improved performance using transfer learning with MobileNetV2.</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Evaluation:</a:t>
            </a: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Assessed model using accuracy, confusion matrix, and classification report.</a:t>
            </a:r>
          </a:p>
        </p:txBody>
      </p:sp>
    </p:spTree>
    <p:extLst>
      <p:ext uri="{BB962C8B-B14F-4D97-AF65-F5344CB8AC3E}">
        <p14:creationId xmlns:p14="http://schemas.microsoft.com/office/powerpoint/2010/main" val="2706790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Problem Statement:  </a:t>
            </a:r>
            <a:endParaRPr lang="en-IN" sz="2000" b="1" dirty="0">
              <a:solidFill>
                <a:srgbClr val="213163"/>
              </a:solidFill>
            </a:endParaRPr>
          </a:p>
        </p:txBody>
      </p:sp>
      <p:sp>
        <p:nvSpPr>
          <p:cNvPr id="2" name="TextBox 1">
            <a:extLst>
              <a:ext uri="{FF2B5EF4-FFF2-40B4-BE49-F238E27FC236}">
                <a16:creationId xmlns:a16="http://schemas.microsoft.com/office/drawing/2014/main" id="{26D4256D-73EE-5603-0B27-B41AAD12BD52}"/>
              </a:ext>
            </a:extLst>
          </p:cNvPr>
          <p:cNvSpPr txBox="1"/>
          <p:nvPr/>
        </p:nvSpPr>
        <p:spPr>
          <a:xfrm>
            <a:off x="255104" y="2295331"/>
            <a:ext cx="8226423" cy="1323439"/>
          </a:xfrm>
          <a:prstGeom prst="rect">
            <a:avLst/>
          </a:prstGeom>
          <a:noFill/>
        </p:spPr>
        <p:txBody>
          <a:bodyPr wrap="square" rtlCol="0">
            <a:spAutoFit/>
          </a:bodyPr>
          <a:lstStyle/>
          <a:p>
            <a:r>
              <a:rPr lang="en-US" sz="2000" dirty="0">
                <a:latin typeface="Calibri" panose="020F0502020204030204" pitchFamily="34" charset="0"/>
                <a:ea typeface="Calibri" panose="020F0502020204030204" pitchFamily="34" charset="0"/>
                <a:cs typeface="Calibri" panose="020F0502020204030204" pitchFamily="34" charset="0"/>
              </a:rPr>
              <a:t>Manual waste segregation is inefficient and error-prone . There is a need for an automated system that can accurately classify garbage into categories like plastic, paper, metal, and organic using image recognition to support smart waste management and sustainability efforts</a:t>
            </a:r>
            <a:endParaRPr lang="en-IN"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965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Solution:  </a:t>
            </a:r>
            <a:endParaRPr lang="en-IN" sz="2000" b="1" dirty="0">
              <a:solidFill>
                <a:srgbClr val="213163"/>
              </a:solidFill>
            </a:endParaRPr>
          </a:p>
        </p:txBody>
      </p:sp>
      <p:sp>
        <p:nvSpPr>
          <p:cNvPr id="2" name="TextBox 1">
            <a:extLst>
              <a:ext uri="{FF2B5EF4-FFF2-40B4-BE49-F238E27FC236}">
                <a16:creationId xmlns:a16="http://schemas.microsoft.com/office/drawing/2014/main" id="{89352811-8E26-B1C3-6C89-E8BD8AA0637D}"/>
              </a:ext>
            </a:extLst>
          </p:cNvPr>
          <p:cNvSpPr txBox="1"/>
          <p:nvPr/>
        </p:nvSpPr>
        <p:spPr>
          <a:xfrm>
            <a:off x="466531" y="1900055"/>
            <a:ext cx="8117632" cy="1528945"/>
          </a:xfrm>
          <a:prstGeom prst="rect">
            <a:avLst/>
          </a:prstGeom>
          <a:noFill/>
        </p:spPr>
        <p:txBody>
          <a:bodyPr wrap="square" rtlCol="0">
            <a:spAutoFit/>
          </a:bodyPr>
          <a:lstStyle/>
          <a:p>
            <a:r>
              <a:rPr lang="en-US" dirty="0">
                <a:latin typeface="Calibri" panose="020F0502020204030204" pitchFamily="34" charset="0"/>
                <a:ea typeface="Calibri" panose="020F0502020204030204" pitchFamily="34" charset="0"/>
                <a:cs typeface="Calibri" panose="020F0502020204030204" pitchFamily="34" charset="0"/>
              </a:rPr>
              <a:t>Develop a deep learning-based image classification model using Convolutional Neural Networks (CNNs) and transfer learning to automatically identify and classify garbage into predefined categories.</a:t>
            </a:r>
            <a:br>
              <a:rPr lang="en-US" dirty="0">
                <a:latin typeface="Calibri" panose="020F0502020204030204" pitchFamily="34" charset="0"/>
                <a:ea typeface="Calibri" panose="020F0502020204030204" pitchFamily="34" charset="0"/>
                <a:cs typeface="Calibri" panose="020F0502020204030204" pitchFamily="34" charset="0"/>
              </a:rPr>
            </a:br>
            <a:r>
              <a:rPr lang="en-US" dirty="0">
                <a:latin typeface="Calibri" panose="020F0502020204030204" pitchFamily="34" charset="0"/>
                <a:ea typeface="Calibri" panose="020F0502020204030204" pitchFamily="34" charset="0"/>
                <a:cs typeface="Calibri" panose="020F0502020204030204" pitchFamily="34" charset="0"/>
              </a:rPr>
              <a:t>This model can be integrated into smart bins or mobile applications to enable efficient and automated waste segregation.</a:t>
            </a:r>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02968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Screenshot of Output:  </a:t>
            </a:r>
            <a:endParaRPr lang="en-IN" sz="2000" b="1" dirty="0">
              <a:solidFill>
                <a:srgbClr val="213163"/>
              </a:solidFill>
            </a:endParaRPr>
          </a:p>
        </p:txBody>
      </p:sp>
      <p:sp>
        <p:nvSpPr>
          <p:cNvPr id="2" name="AutoShape 2">
            <a:extLst>
              <a:ext uri="{FF2B5EF4-FFF2-40B4-BE49-F238E27FC236}">
                <a16:creationId xmlns:a16="http://schemas.microsoft.com/office/drawing/2014/main" id="{C92060DE-586D-9C1B-6149-79E2DE968EF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a:extLst>
              <a:ext uri="{FF2B5EF4-FFF2-40B4-BE49-F238E27FC236}">
                <a16:creationId xmlns:a16="http://schemas.microsoft.com/office/drawing/2014/main" id="{79EF2073-6ABA-5E2F-5714-B8DC7BCF4156}"/>
              </a:ext>
            </a:extLst>
          </p:cNvPr>
          <p:cNvPicPr>
            <a:picLocks noChangeAspect="1"/>
          </p:cNvPicPr>
          <p:nvPr/>
        </p:nvPicPr>
        <p:blipFill>
          <a:blip r:embed="rId2"/>
          <a:stretch>
            <a:fillRect/>
          </a:stretch>
        </p:blipFill>
        <p:spPr>
          <a:xfrm>
            <a:off x="7091266" y="1166327"/>
            <a:ext cx="4500472" cy="2575257"/>
          </a:xfrm>
          <a:prstGeom prst="rect">
            <a:avLst/>
          </a:prstGeom>
        </p:spPr>
      </p:pic>
      <p:pic>
        <p:nvPicPr>
          <p:cNvPr id="7" name="Picture 6">
            <a:extLst>
              <a:ext uri="{FF2B5EF4-FFF2-40B4-BE49-F238E27FC236}">
                <a16:creationId xmlns:a16="http://schemas.microsoft.com/office/drawing/2014/main" id="{FC6C7614-0686-3DA1-5DDB-DC67CC16F230}"/>
              </a:ext>
            </a:extLst>
          </p:cNvPr>
          <p:cNvPicPr>
            <a:picLocks noChangeAspect="1"/>
          </p:cNvPicPr>
          <p:nvPr/>
        </p:nvPicPr>
        <p:blipFill>
          <a:blip r:embed="rId3"/>
          <a:stretch>
            <a:fillRect/>
          </a:stretch>
        </p:blipFill>
        <p:spPr>
          <a:xfrm>
            <a:off x="7672869" y="3951519"/>
            <a:ext cx="3439892" cy="2831836"/>
          </a:xfrm>
          <a:prstGeom prst="rect">
            <a:avLst/>
          </a:prstGeom>
        </p:spPr>
      </p:pic>
      <p:pic>
        <p:nvPicPr>
          <p:cNvPr id="9" name="Picture 8">
            <a:extLst>
              <a:ext uri="{FF2B5EF4-FFF2-40B4-BE49-F238E27FC236}">
                <a16:creationId xmlns:a16="http://schemas.microsoft.com/office/drawing/2014/main" id="{8DB0AF3E-7337-EB92-2924-7D46E227C58F}"/>
              </a:ext>
            </a:extLst>
          </p:cNvPr>
          <p:cNvPicPr>
            <a:picLocks noChangeAspect="1"/>
          </p:cNvPicPr>
          <p:nvPr/>
        </p:nvPicPr>
        <p:blipFill>
          <a:blip r:embed="rId4"/>
          <a:stretch>
            <a:fillRect/>
          </a:stretch>
        </p:blipFill>
        <p:spPr>
          <a:xfrm>
            <a:off x="307899" y="1376262"/>
            <a:ext cx="5940501" cy="2575257"/>
          </a:xfrm>
          <a:prstGeom prst="rect">
            <a:avLst/>
          </a:prstGeom>
        </p:spPr>
      </p:pic>
      <p:pic>
        <p:nvPicPr>
          <p:cNvPr id="11" name="Picture 10">
            <a:extLst>
              <a:ext uri="{FF2B5EF4-FFF2-40B4-BE49-F238E27FC236}">
                <a16:creationId xmlns:a16="http://schemas.microsoft.com/office/drawing/2014/main" id="{45B62F62-790D-BFE3-01F3-9F804764E5D6}"/>
              </a:ext>
            </a:extLst>
          </p:cNvPr>
          <p:cNvPicPr>
            <a:picLocks noChangeAspect="1"/>
          </p:cNvPicPr>
          <p:nvPr/>
        </p:nvPicPr>
        <p:blipFill>
          <a:blip r:embed="rId5"/>
          <a:stretch>
            <a:fillRect/>
          </a:stretch>
        </p:blipFill>
        <p:spPr>
          <a:xfrm>
            <a:off x="539274" y="3876874"/>
            <a:ext cx="5320350" cy="1385591"/>
          </a:xfrm>
          <a:prstGeom prst="rect">
            <a:avLst/>
          </a:prstGeom>
        </p:spPr>
      </p:pic>
      <p:pic>
        <p:nvPicPr>
          <p:cNvPr id="13" name="Picture 12">
            <a:extLst>
              <a:ext uri="{FF2B5EF4-FFF2-40B4-BE49-F238E27FC236}">
                <a16:creationId xmlns:a16="http://schemas.microsoft.com/office/drawing/2014/main" id="{E892FCBF-651F-F53C-36F2-36C6D44CE6A9}"/>
              </a:ext>
            </a:extLst>
          </p:cNvPr>
          <p:cNvPicPr>
            <a:picLocks noChangeAspect="1"/>
          </p:cNvPicPr>
          <p:nvPr/>
        </p:nvPicPr>
        <p:blipFill>
          <a:blip r:embed="rId6"/>
          <a:stretch>
            <a:fillRect/>
          </a:stretch>
        </p:blipFill>
        <p:spPr>
          <a:xfrm>
            <a:off x="539274" y="5337110"/>
            <a:ext cx="5320350" cy="1385591"/>
          </a:xfrm>
          <a:prstGeom prst="rect">
            <a:avLst/>
          </a:prstGeom>
        </p:spPr>
      </p:pic>
    </p:spTree>
    <p:extLst>
      <p:ext uri="{BB962C8B-B14F-4D97-AF65-F5344CB8AC3E}">
        <p14:creationId xmlns:p14="http://schemas.microsoft.com/office/powerpoint/2010/main" val="1635949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49087" y="988151"/>
            <a:ext cx="6102626" cy="400110"/>
          </a:xfrm>
          <a:prstGeom prst="rect">
            <a:avLst/>
          </a:prstGeom>
          <a:noFill/>
        </p:spPr>
        <p:txBody>
          <a:bodyPr wrap="square">
            <a:spAutoFit/>
          </a:bodyPr>
          <a:lstStyle/>
          <a:p>
            <a:r>
              <a:rPr lang="en-US" sz="2000" b="1" dirty="0">
                <a:solidFill>
                  <a:srgbClr val="213163"/>
                </a:solidFill>
              </a:rPr>
              <a:t>Conclusion:</a:t>
            </a:r>
            <a:r>
              <a:rPr lang="en-US" sz="1800" b="1" dirty="0">
                <a:solidFill>
                  <a:srgbClr val="213163"/>
                </a:solidFill>
              </a:rPr>
              <a:t>  </a:t>
            </a:r>
            <a:endParaRPr lang="en-IN" sz="1800" dirty="0">
              <a:solidFill>
                <a:srgbClr val="213163"/>
              </a:solidFill>
            </a:endParaRPr>
          </a:p>
        </p:txBody>
      </p:sp>
      <p:sp>
        <p:nvSpPr>
          <p:cNvPr id="2" name="TextBox 1">
            <a:extLst>
              <a:ext uri="{FF2B5EF4-FFF2-40B4-BE49-F238E27FC236}">
                <a16:creationId xmlns:a16="http://schemas.microsoft.com/office/drawing/2014/main" id="{FB4A8CBB-CD53-98F2-0677-25EBEC912162}"/>
              </a:ext>
            </a:extLst>
          </p:cNvPr>
          <p:cNvSpPr txBox="1"/>
          <p:nvPr/>
        </p:nvSpPr>
        <p:spPr>
          <a:xfrm>
            <a:off x="410547" y="1802561"/>
            <a:ext cx="7613780" cy="2965555"/>
          </a:xfrm>
          <a:prstGeom prst="rect">
            <a:avLst/>
          </a:prstGeom>
          <a:noFill/>
        </p:spPr>
        <p:txBody>
          <a:bodyPr wrap="square" rtlCol="0">
            <a:spAutoFit/>
          </a:bodyPr>
          <a:lstStyle/>
          <a:p>
            <a:r>
              <a:rPr lang="en-US" dirty="0">
                <a:latin typeface="Calibri" panose="020F0502020204030204" pitchFamily="34" charset="0"/>
                <a:ea typeface="Calibri" panose="020F0502020204030204" pitchFamily="34" charset="0"/>
                <a:cs typeface="Calibri" panose="020F0502020204030204" pitchFamily="34" charset="0"/>
              </a:rPr>
              <a:t>This project successfully implemented a deep learning model to classify images of garbage into different categories such as plastic, paper, metal, glass, organic, and others. Through image preprocessing, CNN modeling, and performance evaluation, the model achieved reliable classification accuracy.</a:t>
            </a:r>
          </a:p>
          <a:p>
            <a:endParaRPr lang="en-US" dirty="0">
              <a:latin typeface="Calibri" panose="020F0502020204030204" pitchFamily="34" charset="0"/>
              <a:ea typeface="Calibri" panose="020F0502020204030204" pitchFamily="34" charset="0"/>
              <a:cs typeface="Calibri" panose="020F0502020204030204" pitchFamily="34" charset="0"/>
            </a:endParaRPr>
          </a:p>
          <a:p>
            <a:r>
              <a:rPr lang="en-US" dirty="0">
                <a:latin typeface="Calibri" panose="020F0502020204030204" pitchFamily="34" charset="0"/>
                <a:ea typeface="Calibri" panose="020F0502020204030204" pitchFamily="34" charset="0"/>
                <a:cs typeface="Calibri" panose="020F0502020204030204" pitchFamily="34" charset="0"/>
              </a:rPr>
              <a:t>The results demonstrate that machine learning can effectively assist in automating waste segregation and contribute to data-driven environmental solutions. This project also strengthened understanding of computer vision techniques, data preprocessing, and model evaluation.</a:t>
            </a:r>
          </a:p>
          <a:p>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1988358"/>
      </p:ext>
    </p:extLst>
  </p:cSld>
  <p:clrMapOvr>
    <a:masterClrMapping/>
  </p:clrMapOvr>
</p:sld>
</file>

<file path=ppt/theme/theme1.xml><?xml version="1.0" encoding="utf-8"?>
<a:theme xmlns:a="http://schemas.openxmlformats.org/drawingml/2006/main" name="Session 01 Design Thinking &amp; Critical Thinking">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ession 01 Design Thinking &amp; Critical Thinking" id="{1DE73F69-F87A-4ED3-81C1-82D2BA622E0C}" vid="{37568650-F724-47C7-905E-9640F8017497}"/>
    </a:ext>
  </a:extLst>
</a:theme>
</file>

<file path=docProps/app.xml><?xml version="1.0" encoding="utf-8"?>
<Properties xmlns="http://schemas.openxmlformats.org/officeDocument/2006/extended-properties" xmlns:vt="http://schemas.openxmlformats.org/officeDocument/2006/docPropsVTypes">
  <Template>Session 01 Design Thinking &amp; Critical Thinking</Template>
  <TotalTime>51</TotalTime>
  <Words>441</Words>
  <Application>Microsoft Office PowerPoint</Application>
  <PresentationFormat>Widescreen</PresentationFormat>
  <Paragraphs>50</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Session 01 Design Thinking &amp; Critical Thinking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Kurhe</dc:creator>
  <cp:lastModifiedBy>Abhishek Kumawat</cp:lastModifiedBy>
  <cp:revision>4</cp:revision>
  <dcterms:created xsi:type="dcterms:W3CDTF">2024-12-31T09:40:01Z</dcterms:created>
  <dcterms:modified xsi:type="dcterms:W3CDTF">2025-07-08T07:08:09Z</dcterms:modified>
</cp:coreProperties>
</file>