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2" r:id="rId7"/>
    <p:sldId id="274" r:id="rId8"/>
    <p:sldId id="271" r:id="rId9"/>
    <p:sldId id="263" r:id="rId10"/>
    <p:sldId id="264" r:id="rId11"/>
    <p:sldId id="265" r:id="rId12"/>
    <p:sldId id="266" r:id="rId13"/>
    <p:sldId id="268" r:id="rId14"/>
    <p:sldId id="276" r:id="rId15"/>
    <p:sldId id="269" r:id="rId16"/>
    <p:sldId id="270"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D44A-174F-4FD0-9E36-315B2A77E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549AC4-B371-4CF4-BEA6-795EDC957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DB534-FD75-4957-8556-530D7D82C68D}"/>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5" name="Footer Placeholder 4">
            <a:extLst>
              <a:ext uri="{FF2B5EF4-FFF2-40B4-BE49-F238E27FC236}">
                <a16:creationId xmlns:a16="http://schemas.microsoft.com/office/drawing/2014/main" id="{0FD6F8B3-5254-4547-93A7-18B0F4C23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C33A0-FEE2-4BF9-9F57-838ACF4E9B8E}"/>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18158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D57C-46E8-4797-89FC-8667E52ED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806644-7833-4AEE-B29F-EC6D4B380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E428-3DD8-44CF-9452-368106798450}"/>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5" name="Footer Placeholder 4">
            <a:extLst>
              <a:ext uri="{FF2B5EF4-FFF2-40B4-BE49-F238E27FC236}">
                <a16:creationId xmlns:a16="http://schemas.microsoft.com/office/drawing/2014/main" id="{90EAA578-33A8-45F4-AED9-95508EFDB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9A30-8F72-47C4-8E06-26221802F2C9}"/>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45994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1B11B-DFB3-4064-982B-1CE9BC5939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13D9C-1CDA-4E3D-BEAC-52C7A88A6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B27B9-7C8F-4672-AA2D-940524FF15D1}"/>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5" name="Footer Placeholder 4">
            <a:extLst>
              <a:ext uri="{FF2B5EF4-FFF2-40B4-BE49-F238E27FC236}">
                <a16:creationId xmlns:a16="http://schemas.microsoft.com/office/drawing/2014/main" id="{311488A0-FA8A-43FB-8F1C-B9935D47E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42663-1CEC-484A-905B-5486C5B1832D}"/>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104647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5DDA-4E7F-4C43-B650-A8D99DBB13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ACFD4-30DA-4A40-B1B1-8BB9AC352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AC57E-7988-44BF-9FDC-6614F32A55CA}"/>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5" name="Footer Placeholder 4">
            <a:extLst>
              <a:ext uri="{FF2B5EF4-FFF2-40B4-BE49-F238E27FC236}">
                <a16:creationId xmlns:a16="http://schemas.microsoft.com/office/drawing/2014/main" id="{ACFFC9FA-D3C4-4E59-A13F-8F1FC4FB3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EFA31-5CC6-429D-9180-3538C1509C8B}"/>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4126351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8E67-138B-41D4-8F5E-02F9EA0993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735865-EB32-4E2F-8ED7-50320345D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DBCCE-F21A-4F3E-8705-B1921EBC571D}"/>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5" name="Footer Placeholder 4">
            <a:extLst>
              <a:ext uri="{FF2B5EF4-FFF2-40B4-BE49-F238E27FC236}">
                <a16:creationId xmlns:a16="http://schemas.microsoft.com/office/drawing/2014/main" id="{AA642CE1-8FD0-4FAA-8E8E-0078E3A99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7C27E-8067-4A2E-A3F6-9B8A41723E7C}"/>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248153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1A11-93FE-4885-AC9B-A16475CCD4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E9FA1-5B45-4530-AEFA-E2829FDFE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E8AF5-4239-40FA-9EA8-7BD05E7EE5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20DD14-9305-4FE5-9CBE-0E4B7060C635}"/>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6" name="Footer Placeholder 5">
            <a:extLst>
              <a:ext uri="{FF2B5EF4-FFF2-40B4-BE49-F238E27FC236}">
                <a16:creationId xmlns:a16="http://schemas.microsoft.com/office/drawing/2014/main" id="{FB7BBF04-6444-4B3D-A71C-CD8A10183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37D39-37B8-4F77-A12E-A66A8B80986A}"/>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99576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48B6-8D63-40BB-8BD7-89828DC799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C2ED3-95FE-440E-9DB6-10BD270F5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F0F6E-91B1-44AB-A95E-A4B09D318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36334C-AA86-4445-95BD-7E1AE5441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DB4FFB-69E3-417F-90F4-1B48388E58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5A638-1425-4971-92A2-B70BB75FE874}"/>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8" name="Footer Placeholder 7">
            <a:extLst>
              <a:ext uri="{FF2B5EF4-FFF2-40B4-BE49-F238E27FC236}">
                <a16:creationId xmlns:a16="http://schemas.microsoft.com/office/drawing/2014/main" id="{80449F35-8918-4248-9C4D-340C5AA80E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33E39F-086C-4C36-9ED1-586A882FA649}"/>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91280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22A8-8750-4000-B99C-C9D133AD4D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AE284B-C88D-48AA-8EBD-595B95550358}"/>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4" name="Footer Placeholder 3">
            <a:extLst>
              <a:ext uri="{FF2B5EF4-FFF2-40B4-BE49-F238E27FC236}">
                <a16:creationId xmlns:a16="http://schemas.microsoft.com/office/drawing/2014/main" id="{5F76DBBC-82B9-48F8-9D58-896CBCFB57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64D8B4-9365-4387-A0E3-2C9EF341512E}"/>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417655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9C7DC-7268-49B5-87D7-B03C1D539D6B}"/>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3" name="Footer Placeholder 2">
            <a:extLst>
              <a:ext uri="{FF2B5EF4-FFF2-40B4-BE49-F238E27FC236}">
                <a16:creationId xmlns:a16="http://schemas.microsoft.com/office/drawing/2014/main" id="{C983880E-508D-4B8B-A5D4-99BF9E3F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996C0-4CA3-4FEB-8FB1-4B465619000A}"/>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304050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8C64-0DF8-4456-B3A7-A59648793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0DB04-F55A-4A2F-B8D2-551AB5C76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A6A3F-6475-4B5E-846F-03A0A0701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26862-9EB7-4F30-A4A6-AAA1F899627F}"/>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6" name="Footer Placeholder 5">
            <a:extLst>
              <a:ext uri="{FF2B5EF4-FFF2-40B4-BE49-F238E27FC236}">
                <a16:creationId xmlns:a16="http://schemas.microsoft.com/office/drawing/2014/main" id="{3257A4D8-DBD8-499C-A0AB-F39EED035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837B5-3F5C-4B96-B0A7-63A47A7714B4}"/>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213130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05F1-EA0C-40F4-AE36-EE1313E8E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0721F5-AA0F-4EA2-B937-A944C99AF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ECDB1E-4265-4163-A47A-E1CED3115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86351-9FC5-4513-AFEC-C3186B93C1D1}"/>
              </a:ext>
            </a:extLst>
          </p:cNvPr>
          <p:cNvSpPr>
            <a:spLocks noGrp="1"/>
          </p:cNvSpPr>
          <p:nvPr>
            <p:ph type="dt" sz="half" idx="10"/>
          </p:nvPr>
        </p:nvSpPr>
        <p:spPr/>
        <p:txBody>
          <a:bodyPr/>
          <a:lstStyle/>
          <a:p>
            <a:fld id="{D32BC639-813B-4B14-AE30-B62723324DB5}" type="datetimeFigureOut">
              <a:rPr lang="en-US" smtClean="0"/>
              <a:t>8/16/2020</a:t>
            </a:fld>
            <a:endParaRPr lang="en-US"/>
          </a:p>
        </p:txBody>
      </p:sp>
      <p:sp>
        <p:nvSpPr>
          <p:cNvPr id="6" name="Footer Placeholder 5">
            <a:extLst>
              <a:ext uri="{FF2B5EF4-FFF2-40B4-BE49-F238E27FC236}">
                <a16:creationId xmlns:a16="http://schemas.microsoft.com/office/drawing/2014/main" id="{8F87BB5A-B6D9-46AF-B804-AC1543239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FFDCF-5E8D-4BE1-90B3-FF5D44CCE005}"/>
              </a:ext>
            </a:extLst>
          </p:cNvPr>
          <p:cNvSpPr>
            <a:spLocks noGrp="1"/>
          </p:cNvSpPr>
          <p:nvPr>
            <p:ph type="sldNum" sz="quarter" idx="12"/>
          </p:nvPr>
        </p:nvSpPr>
        <p:spPr/>
        <p:txBody>
          <a:bodyPr/>
          <a:lstStyle/>
          <a:p>
            <a:fld id="{D82FDFC8-ADE6-45F0-9603-26632B99A29B}" type="slidenum">
              <a:rPr lang="en-US" smtClean="0"/>
              <a:t>‹#›</a:t>
            </a:fld>
            <a:endParaRPr lang="en-US"/>
          </a:p>
        </p:txBody>
      </p:sp>
    </p:spTree>
    <p:extLst>
      <p:ext uri="{BB962C8B-B14F-4D97-AF65-F5344CB8AC3E}">
        <p14:creationId xmlns:p14="http://schemas.microsoft.com/office/powerpoint/2010/main" val="312085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5DD7-AD83-4283-AD50-1AB0E3A7D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3C4943-5A08-44E7-A76E-B337C5E6A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1CA36-742B-4BBF-97E6-406912A77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BC639-813B-4B14-AE30-B62723324DB5}" type="datetimeFigureOut">
              <a:rPr lang="en-US" smtClean="0"/>
              <a:t>8/16/2020</a:t>
            </a:fld>
            <a:endParaRPr lang="en-US"/>
          </a:p>
        </p:txBody>
      </p:sp>
      <p:sp>
        <p:nvSpPr>
          <p:cNvPr id="5" name="Footer Placeholder 4">
            <a:extLst>
              <a:ext uri="{FF2B5EF4-FFF2-40B4-BE49-F238E27FC236}">
                <a16:creationId xmlns:a16="http://schemas.microsoft.com/office/drawing/2014/main" id="{EF86E1DB-8A8E-4310-A004-0A27A2BC2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6D4609-9012-4093-9A76-9964F3829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FDFC8-ADE6-45F0-9603-26632B99A29B}" type="slidenum">
              <a:rPr lang="en-US" smtClean="0"/>
              <a:t>‹#›</a:t>
            </a:fld>
            <a:endParaRPr lang="en-US"/>
          </a:p>
        </p:txBody>
      </p:sp>
    </p:spTree>
    <p:extLst>
      <p:ext uri="{BB962C8B-B14F-4D97-AF65-F5344CB8AC3E}">
        <p14:creationId xmlns:p14="http://schemas.microsoft.com/office/powerpoint/2010/main" val="413446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hindawi.com/journals/mpe/2018/619538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2E09-F30B-419C-9DB5-0606BCAE045E}"/>
              </a:ext>
            </a:extLst>
          </p:cNvPr>
          <p:cNvSpPr>
            <a:spLocks noGrp="1"/>
          </p:cNvSpPr>
          <p:nvPr>
            <p:ph type="ctrTitle"/>
          </p:nvPr>
        </p:nvSpPr>
        <p:spPr>
          <a:xfrm>
            <a:off x="795342" y="637953"/>
            <a:ext cx="8272458" cy="3189507"/>
          </a:xfrm>
        </p:spPr>
        <p:txBody>
          <a:bodyPr>
            <a:normAutofit/>
          </a:bodyPr>
          <a:lstStyle/>
          <a:p>
            <a:pPr algn="l"/>
            <a:r>
              <a:rPr lang="en-US" sz="7400" b="1">
                <a:solidFill>
                  <a:srgbClr val="FFFFFF"/>
                </a:solidFill>
              </a:rPr>
              <a:t>A Stock Decision Support System Based on ELM</a:t>
            </a:r>
            <a:endParaRPr lang="en-US" sz="7400">
              <a:solidFill>
                <a:srgbClr val="FFFFFF"/>
              </a:solidFill>
            </a:endParaRP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A468406F-96B2-4EEF-8D66-A5D3FF6DD0E7}"/>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By: Abhishek Dabas</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022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B5F62A0-DA3F-4DED-A796-9270C45B746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3.1 Data Preprocessing</a:t>
            </a:r>
          </a:p>
        </p:txBody>
      </p:sp>
      <p:sp>
        <p:nvSpPr>
          <p:cNvPr id="3" name="Content Placeholder 2">
            <a:extLst>
              <a:ext uri="{FF2B5EF4-FFF2-40B4-BE49-F238E27FC236}">
                <a16:creationId xmlns:a16="http://schemas.microsoft.com/office/drawing/2014/main" id="{B2723AF4-1D7C-4D25-996A-5055C471DC2A}"/>
              </a:ext>
            </a:extLst>
          </p:cNvPr>
          <p:cNvSpPr>
            <a:spLocks noGrp="1"/>
          </p:cNvSpPr>
          <p:nvPr>
            <p:ph idx="1"/>
          </p:nvPr>
        </p:nvSpPr>
        <p:spPr>
          <a:xfrm>
            <a:off x="1367624" y="2490436"/>
            <a:ext cx="9708995" cy="3567173"/>
          </a:xfrm>
        </p:spPr>
        <p:txBody>
          <a:bodyPr anchor="ctr">
            <a:normAutofit/>
          </a:bodyPr>
          <a:lstStyle/>
          <a:p>
            <a:r>
              <a:rPr lang="en-US" sz="2400"/>
              <a:t>Input features are: Open, High, Low , Close, Vol</a:t>
            </a:r>
          </a:p>
          <a:p>
            <a:r>
              <a:rPr lang="en-US" sz="2400"/>
              <a:t>New feature made through the boundary of a period of few days. For n1 days the highest price and lowest price is used</a:t>
            </a:r>
          </a:p>
          <a:p>
            <a:r>
              <a:rPr lang="en-US" sz="2400"/>
              <a:t>Normalizing the indicators</a:t>
            </a:r>
          </a:p>
          <a:p>
            <a:r>
              <a:rPr lang="en-US" sz="2400"/>
              <a:t>Enlarge the indicator which has considerable impact on result</a:t>
            </a:r>
          </a:p>
        </p:txBody>
      </p:sp>
    </p:spTree>
    <p:extLst>
      <p:ext uri="{BB962C8B-B14F-4D97-AF65-F5344CB8AC3E}">
        <p14:creationId xmlns:p14="http://schemas.microsoft.com/office/powerpoint/2010/main" val="331157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53F3287-F28E-4739-B71E-6418F521CE2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3.2 Stock price Prediction based on ELM</a:t>
            </a:r>
          </a:p>
        </p:txBody>
      </p:sp>
      <p:sp>
        <p:nvSpPr>
          <p:cNvPr id="3" name="Content Placeholder 2">
            <a:extLst>
              <a:ext uri="{FF2B5EF4-FFF2-40B4-BE49-F238E27FC236}">
                <a16:creationId xmlns:a16="http://schemas.microsoft.com/office/drawing/2014/main" id="{B10DF9EE-3F4C-4B00-B679-0CF6CDAAAF0F}"/>
              </a:ext>
            </a:extLst>
          </p:cNvPr>
          <p:cNvSpPr>
            <a:spLocks noGrp="1"/>
          </p:cNvSpPr>
          <p:nvPr>
            <p:ph idx="1"/>
          </p:nvPr>
        </p:nvSpPr>
        <p:spPr>
          <a:xfrm>
            <a:off x="1367624" y="2490436"/>
            <a:ext cx="9708995" cy="3567173"/>
          </a:xfrm>
        </p:spPr>
        <p:txBody>
          <a:bodyPr anchor="ctr">
            <a:normAutofit/>
          </a:bodyPr>
          <a:lstStyle/>
          <a:p>
            <a:r>
              <a:rPr lang="en-US" sz="2400" dirty="0"/>
              <a:t> Features selected using GCD</a:t>
            </a:r>
          </a:p>
          <a:p>
            <a:r>
              <a:rPr lang="en-US" sz="2400" dirty="0"/>
              <a:t>Input Vector, I = Fi . Wi (Features and their weights)</a:t>
            </a:r>
          </a:p>
          <a:p>
            <a:r>
              <a:rPr lang="en-US" sz="2400" b="1" i="1" dirty="0"/>
              <a:t>F</a:t>
            </a:r>
            <a:r>
              <a:rPr lang="en-US" sz="2400" i="1" dirty="0"/>
              <a:t>i </a:t>
            </a:r>
            <a:r>
              <a:rPr lang="en-US" sz="2400" dirty="0"/>
              <a:t>= [</a:t>
            </a:r>
            <a:r>
              <a:rPr lang="en-US" sz="2400" i="1" dirty="0"/>
              <a:t>Ok , </a:t>
            </a:r>
            <a:r>
              <a:rPr lang="en-US" sz="2400" i="1" dirty="0" err="1"/>
              <a:t>Hk</a:t>
            </a:r>
            <a:r>
              <a:rPr lang="en-US" sz="2400" i="1" dirty="0"/>
              <a:t> , Lk ,Ck , </a:t>
            </a:r>
            <a:r>
              <a:rPr lang="en-US" sz="2400" i="1" dirty="0" err="1"/>
              <a:t>VOLk</a:t>
            </a:r>
            <a:r>
              <a:rPr lang="en-US" sz="2400" i="1" dirty="0"/>
              <a:t> , </a:t>
            </a:r>
            <a:r>
              <a:rPr lang="en-US" sz="2400" i="1" dirty="0" err="1"/>
              <a:t>MAk</a:t>
            </a:r>
            <a:r>
              <a:rPr lang="en-US" sz="2400" i="1" dirty="0"/>
              <a:t> , </a:t>
            </a:r>
            <a:r>
              <a:rPr lang="en-US" sz="2400" i="1" dirty="0" err="1"/>
              <a:t>ROCk</a:t>
            </a:r>
            <a:r>
              <a:rPr lang="en-US" sz="2400" i="1" dirty="0"/>
              <a:t> , </a:t>
            </a:r>
            <a:r>
              <a:rPr lang="en-US" sz="2400" i="1" dirty="0" err="1"/>
              <a:t>RSIk</a:t>
            </a:r>
            <a:r>
              <a:rPr lang="en-US" sz="2400" i="1" dirty="0"/>
              <a:t> , </a:t>
            </a:r>
            <a:r>
              <a:rPr lang="en-US" sz="2400" i="1" dirty="0" err="1"/>
              <a:t>FastKk</a:t>
            </a:r>
            <a:r>
              <a:rPr lang="en-US" sz="2400" i="1" dirty="0"/>
              <a:t> , </a:t>
            </a:r>
            <a:r>
              <a:rPr lang="en-US" sz="2400" i="1" dirty="0" err="1"/>
              <a:t>SlowKk</a:t>
            </a:r>
            <a:r>
              <a:rPr lang="en-US" sz="2400" i="1" dirty="0"/>
              <a:t> ,</a:t>
            </a:r>
            <a:r>
              <a:rPr lang="en-US" sz="2400" i="1" dirty="0" err="1"/>
              <a:t>SlowDk</a:t>
            </a:r>
            <a:r>
              <a:rPr lang="en-US" sz="2400" i="1" dirty="0"/>
              <a:t> ,</a:t>
            </a:r>
            <a:r>
              <a:rPr lang="en-US" sz="2400" i="1" dirty="0" err="1"/>
              <a:t>Upk</a:t>
            </a:r>
            <a:r>
              <a:rPr lang="en-US" sz="2400" i="1" dirty="0"/>
              <a:t> , </a:t>
            </a:r>
            <a:r>
              <a:rPr lang="en-US" sz="2400" i="1" dirty="0" err="1"/>
              <a:t>Lowk</a:t>
            </a:r>
            <a:r>
              <a:rPr lang="en-US" sz="2400" i="1" dirty="0"/>
              <a:t>]</a:t>
            </a:r>
            <a:endParaRPr lang="en-US" sz="2400" dirty="0"/>
          </a:p>
          <a:p>
            <a:r>
              <a:rPr lang="en-US" sz="2400" dirty="0"/>
              <a:t>Train the ELM, for making test after </a:t>
            </a:r>
            <a:r>
              <a:rPr lang="en-US" sz="2400" dirty="0" err="1"/>
              <a:t>ith</a:t>
            </a:r>
            <a:r>
              <a:rPr lang="en-US" sz="2400" dirty="0"/>
              <a:t> day possible, with window size set to n days</a:t>
            </a:r>
          </a:p>
          <a:p>
            <a:r>
              <a:rPr lang="en-US" sz="2400" dirty="0"/>
              <a:t>Training I as input metric and T as target metric, then we predict stock price </a:t>
            </a:r>
            <a:r>
              <a:rPr lang="en-US" sz="2400" dirty="0" err="1"/>
              <a:t>Ti</a:t>
            </a:r>
            <a:endParaRPr lang="en-US" sz="2400" dirty="0"/>
          </a:p>
        </p:txBody>
      </p:sp>
    </p:spTree>
    <p:extLst>
      <p:ext uri="{BB962C8B-B14F-4D97-AF65-F5344CB8AC3E}">
        <p14:creationId xmlns:p14="http://schemas.microsoft.com/office/powerpoint/2010/main" val="426277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D2B0F08-42F7-4F23-8EAC-858D0C59F92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3.3 Trading strategy based on Box theory</a:t>
            </a:r>
          </a:p>
        </p:txBody>
      </p:sp>
      <p:sp>
        <p:nvSpPr>
          <p:cNvPr id="3" name="Content Placeholder 2">
            <a:extLst>
              <a:ext uri="{FF2B5EF4-FFF2-40B4-BE49-F238E27FC236}">
                <a16:creationId xmlns:a16="http://schemas.microsoft.com/office/drawing/2014/main" id="{4A46551D-9647-4E00-80B7-51139D9A37E8}"/>
              </a:ext>
            </a:extLst>
          </p:cNvPr>
          <p:cNvSpPr>
            <a:spLocks noGrp="1"/>
          </p:cNvSpPr>
          <p:nvPr>
            <p:ph idx="1"/>
          </p:nvPr>
        </p:nvSpPr>
        <p:spPr>
          <a:xfrm>
            <a:off x="1367624" y="2490436"/>
            <a:ext cx="9708995" cy="3567173"/>
          </a:xfrm>
        </p:spPr>
        <p:txBody>
          <a:bodyPr anchor="ctr">
            <a:normAutofit/>
          </a:bodyPr>
          <a:lstStyle/>
          <a:p>
            <a:r>
              <a:rPr lang="en-US" sz="2400" dirty="0"/>
              <a:t>Set standards too detect whether the price series cross the border</a:t>
            </a:r>
          </a:p>
          <a:p>
            <a:r>
              <a:rPr lang="en-US" sz="2400" dirty="0"/>
              <a:t>When price series up, it is closer to lower boundary of new box and lower boundary of new box is moved upwards</a:t>
            </a:r>
          </a:p>
          <a:p>
            <a:r>
              <a:rPr lang="en-US" sz="2400" dirty="0"/>
              <a:t>When it crosses the lower boundary, the price will close to the upper boundary of new box and the upper boundary of the new box will move down</a:t>
            </a:r>
          </a:p>
          <a:p>
            <a:r>
              <a:rPr lang="en-US" sz="2400" dirty="0"/>
              <a:t>This strategy is proven to be more effective than the buy &amp; Hold strategy</a:t>
            </a:r>
          </a:p>
        </p:txBody>
      </p:sp>
    </p:spTree>
    <p:extLst>
      <p:ext uri="{BB962C8B-B14F-4D97-AF65-F5344CB8AC3E}">
        <p14:creationId xmlns:p14="http://schemas.microsoft.com/office/powerpoint/2010/main" val="227215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8F5FB45-8751-4D33-A58D-B797410B28D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Buy &amp; Sell</a:t>
            </a:r>
          </a:p>
        </p:txBody>
      </p:sp>
      <p:sp>
        <p:nvSpPr>
          <p:cNvPr id="3" name="Content Placeholder 2">
            <a:extLst>
              <a:ext uri="{FF2B5EF4-FFF2-40B4-BE49-F238E27FC236}">
                <a16:creationId xmlns:a16="http://schemas.microsoft.com/office/drawing/2014/main" id="{ADAF3957-522C-4113-84FD-C7726D137924}"/>
              </a:ext>
            </a:extLst>
          </p:cNvPr>
          <p:cNvSpPr>
            <a:spLocks noGrp="1"/>
          </p:cNvSpPr>
          <p:nvPr>
            <p:ph idx="1"/>
          </p:nvPr>
        </p:nvSpPr>
        <p:spPr>
          <a:xfrm>
            <a:off x="1367624" y="2490436"/>
            <a:ext cx="9708995" cy="3567173"/>
          </a:xfrm>
        </p:spPr>
        <p:txBody>
          <a:bodyPr anchor="ctr">
            <a:normAutofit/>
          </a:bodyPr>
          <a:lstStyle/>
          <a:p>
            <a:r>
              <a:rPr lang="en-US" sz="2400" dirty="0"/>
              <a:t>A </a:t>
            </a:r>
            <a:r>
              <a:rPr lang="en-US" sz="2400" b="1" dirty="0"/>
              <a:t>bull market</a:t>
            </a:r>
            <a:r>
              <a:rPr lang="en-US" sz="2400" dirty="0"/>
              <a:t> is a </a:t>
            </a:r>
            <a:r>
              <a:rPr lang="en-US" sz="2400" b="1" dirty="0"/>
              <a:t>market</a:t>
            </a:r>
            <a:r>
              <a:rPr lang="en-US" sz="2400" dirty="0"/>
              <a:t> that is on the rise and is economically sound, while a </a:t>
            </a:r>
            <a:r>
              <a:rPr lang="en-US" sz="2400" b="1" dirty="0"/>
              <a:t>bear market</a:t>
            </a:r>
            <a:r>
              <a:rPr lang="en-US" sz="2400" dirty="0"/>
              <a:t> is a </a:t>
            </a:r>
            <a:r>
              <a:rPr lang="en-US" sz="2400" b="1" dirty="0"/>
              <a:t>market</a:t>
            </a:r>
            <a:r>
              <a:rPr lang="en-US" sz="2400" dirty="0"/>
              <a:t> that is receding, where most stocks are declining in value</a:t>
            </a:r>
          </a:p>
          <a:p>
            <a:r>
              <a:rPr lang="en-US" sz="2400" dirty="0"/>
              <a:t>Bull data, has more noise over a long period of time</a:t>
            </a:r>
          </a:p>
          <a:p>
            <a:r>
              <a:rPr lang="en-US" sz="2400" dirty="0"/>
              <a:t>Bear data, has more noise data</a:t>
            </a:r>
          </a:p>
          <a:p>
            <a:r>
              <a:rPr lang="en-US" sz="2400" dirty="0"/>
              <a:t>Optimal set of parameters: short term to learn</a:t>
            </a:r>
          </a:p>
        </p:txBody>
      </p:sp>
    </p:spTree>
    <p:extLst>
      <p:ext uri="{BB962C8B-B14F-4D97-AF65-F5344CB8AC3E}">
        <p14:creationId xmlns:p14="http://schemas.microsoft.com/office/powerpoint/2010/main" val="152167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122" name="Picture 2">
            <a:extLst>
              <a:ext uri="{FF2B5EF4-FFF2-40B4-BE49-F238E27FC236}">
                <a16:creationId xmlns:a16="http://schemas.microsoft.com/office/drawing/2014/main" id="{45837694-EA7F-46F0-881C-A903F0EB65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257" r="5902"/>
          <a:stretch/>
        </p:blipFill>
        <p:spPr bwMode="auto">
          <a:xfrm>
            <a:off x="797391" y="804334"/>
            <a:ext cx="10615494" cy="507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15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0BB075-95BE-4D00-B1ED-C7A2EDDAD60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Stock Decision Support</a:t>
            </a:r>
          </a:p>
        </p:txBody>
      </p:sp>
      <p:sp>
        <p:nvSpPr>
          <p:cNvPr id="3" name="Content Placeholder 2">
            <a:extLst>
              <a:ext uri="{FF2B5EF4-FFF2-40B4-BE49-F238E27FC236}">
                <a16:creationId xmlns:a16="http://schemas.microsoft.com/office/drawing/2014/main" id="{E794BB17-F732-45B9-888D-5147B82B9C40}"/>
              </a:ext>
            </a:extLst>
          </p:cNvPr>
          <p:cNvSpPr>
            <a:spLocks noGrp="1"/>
          </p:cNvSpPr>
          <p:nvPr>
            <p:ph idx="1"/>
          </p:nvPr>
        </p:nvSpPr>
        <p:spPr>
          <a:xfrm>
            <a:off x="1367624" y="2490436"/>
            <a:ext cx="9708995" cy="3567173"/>
          </a:xfrm>
        </p:spPr>
        <p:txBody>
          <a:bodyPr anchor="ctr">
            <a:normAutofit fontScale="92500" lnSpcReduction="20000"/>
          </a:bodyPr>
          <a:lstStyle/>
          <a:p>
            <a:r>
              <a:rPr lang="en-US" sz="2400" dirty="0"/>
              <a:t>System is capable of superior performance because</a:t>
            </a:r>
          </a:p>
          <a:p>
            <a:pPr marL="514350" indent="-514350">
              <a:buAutoNum type="arabicPeriod"/>
            </a:pPr>
            <a:r>
              <a:rPr lang="en-US" sz="2400" dirty="0"/>
              <a:t>Fast learning &amp; high precision</a:t>
            </a:r>
          </a:p>
          <a:p>
            <a:pPr marL="514350" indent="-514350">
              <a:buAutoNum type="arabicPeriod"/>
            </a:pPr>
            <a:r>
              <a:rPr lang="en-US" sz="2400" dirty="0"/>
              <a:t>Reduces the impact of noise &amp; </a:t>
            </a:r>
            <a:r>
              <a:rPr lang="en-US" sz="2400" dirty="0" err="1"/>
              <a:t>uncertainity</a:t>
            </a:r>
            <a:r>
              <a:rPr lang="en-US" sz="2400" dirty="0"/>
              <a:t> by using box theory</a:t>
            </a:r>
          </a:p>
          <a:p>
            <a:pPr marL="0" indent="0">
              <a:buNone/>
            </a:pPr>
            <a:endParaRPr lang="en-US" sz="2400" dirty="0"/>
          </a:p>
          <a:p>
            <a:r>
              <a:rPr lang="en-US" sz="2400" dirty="0"/>
              <a:t>GCD helps obtain each factor weight to certain extent, helps get the results more precise</a:t>
            </a:r>
          </a:p>
          <a:p>
            <a:r>
              <a:rPr lang="en-US" sz="2400" dirty="0"/>
              <a:t>ELM can only reach a certain level of prediction accuracy</a:t>
            </a:r>
          </a:p>
          <a:p>
            <a:r>
              <a:rPr lang="en-US" sz="2400" dirty="0"/>
              <a:t>ELM on historical data to predict the highest and lowest stock price for predicting boundary of oscillation box</a:t>
            </a:r>
          </a:p>
          <a:p>
            <a:r>
              <a:rPr lang="en-US" sz="2400" dirty="0"/>
              <a:t>Then we build inspection rule for stock price breakout from boundary</a:t>
            </a:r>
          </a:p>
          <a:p>
            <a:pPr marL="514350" indent="-514350">
              <a:buAutoNum type="arabicPeriod"/>
            </a:pPr>
            <a:endParaRPr lang="en-US" sz="2400" dirty="0"/>
          </a:p>
        </p:txBody>
      </p:sp>
    </p:spTree>
    <p:extLst>
      <p:ext uri="{BB962C8B-B14F-4D97-AF65-F5344CB8AC3E}">
        <p14:creationId xmlns:p14="http://schemas.microsoft.com/office/powerpoint/2010/main" val="396103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7E8525-2923-40F9-8FA1-7C3397C3347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Improvements</a:t>
            </a:r>
          </a:p>
        </p:txBody>
      </p:sp>
      <p:sp>
        <p:nvSpPr>
          <p:cNvPr id="3" name="Content Placeholder 2">
            <a:extLst>
              <a:ext uri="{FF2B5EF4-FFF2-40B4-BE49-F238E27FC236}">
                <a16:creationId xmlns:a16="http://schemas.microsoft.com/office/drawing/2014/main" id="{802C349E-16B5-4C99-BD8E-BE254BBE1B18}"/>
              </a:ext>
            </a:extLst>
          </p:cNvPr>
          <p:cNvSpPr>
            <a:spLocks noGrp="1"/>
          </p:cNvSpPr>
          <p:nvPr>
            <p:ph idx="1"/>
          </p:nvPr>
        </p:nvSpPr>
        <p:spPr>
          <a:xfrm>
            <a:off x="1367624" y="2490436"/>
            <a:ext cx="9708995" cy="3567173"/>
          </a:xfrm>
        </p:spPr>
        <p:txBody>
          <a:bodyPr anchor="ctr">
            <a:normAutofit lnSpcReduction="10000"/>
          </a:bodyPr>
          <a:lstStyle/>
          <a:p>
            <a:r>
              <a:rPr lang="en-US" sz="1700" dirty="0"/>
              <a:t>Reasonably model on the stock market and select more representative and comprehensive features </a:t>
            </a:r>
          </a:p>
          <a:p>
            <a:r>
              <a:rPr lang="en-US" sz="1700" b="1" dirty="0"/>
              <a:t>OSELM</a:t>
            </a:r>
            <a:r>
              <a:rPr lang="en-US" sz="1700" dirty="0"/>
              <a:t>:</a:t>
            </a:r>
          </a:p>
          <a:p>
            <a:pPr marL="514350" indent="-514350">
              <a:buAutoNum type="arabicPeriod"/>
            </a:pPr>
            <a:r>
              <a:rPr lang="en-US" sz="1700" dirty="0"/>
              <a:t>Online sequential extreme learning machine (OSELM) is an excellent online learning algorithm, and some improved OSELM algorithms incorporating forgetting mechanism have been developed to model and predict the time-varying system.</a:t>
            </a:r>
          </a:p>
          <a:p>
            <a:pPr marL="514350" indent="-514350">
              <a:buAutoNum type="arabicPeriod"/>
            </a:pPr>
            <a:r>
              <a:rPr lang="en-US" sz="1700" dirty="0"/>
              <a:t>OS-ELM has well addressed the problem encountered by the conventional batch-mode learning algorithms which generally require that all training samples are available at hand for model constructions.</a:t>
            </a:r>
          </a:p>
          <a:p>
            <a:pPr marL="514350" indent="-514350">
              <a:buAutoNum type="arabicPeriod"/>
            </a:pPr>
            <a:r>
              <a:rPr lang="en-US" sz="1700" dirty="0"/>
              <a:t>It has an additional step to sequential learning phase with new collected samples. In the initialization phase, OS-ELM adopts the basic ELM to train the SLFN</a:t>
            </a:r>
          </a:p>
          <a:p>
            <a:pPr marL="514350" indent="-514350">
              <a:buAutoNum type="arabicPeriod"/>
            </a:pPr>
            <a:r>
              <a:rPr lang="en-US" sz="1700" dirty="0"/>
              <a:t>Handle new captured data in both one-by-one and chunk-by-chunk with fixed or varying chunk sizes cases</a:t>
            </a:r>
          </a:p>
          <a:p>
            <a:pPr marL="0" indent="0">
              <a:buNone/>
            </a:pPr>
            <a:r>
              <a:rPr lang="en-US" sz="1700" dirty="0"/>
              <a:t>Source: </a:t>
            </a:r>
            <a:r>
              <a:rPr lang="en-US" sz="1800" dirty="0">
                <a:hlinkClick r:id="rId2"/>
              </a:rPr>
              <a:t>https://www.hindawi.com/journals/mpe/2018/6195387/</a:t>
            </a:r>
            <a:endParaRPr lang="en-US" sz="1700" dirty="0"/>
          </a:p>
          <a:p>
            <a:endParaRPr lang="en-US" sz="1700" dirty="0"/>
          </a:p>
        </p:txBody>
      </p:sp>
    </p:spTree>
    <p:extLst>
      <p:ext uri="{BB962C8B-B14F-4D97-AF65-F5344CB8AC3E}">
        <p14:creationId xmlns:p14="http://schemas.microsoft.com/office/powerpoint/2010/main" val="4250111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8CFE65-D723-4BC5-B4BA-E8202451C0C9}"/>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Other Methods</a:t>
            </a:r>
          </a:p>
        </p:txBody>
      </p:sp>
      <p:sp>
        <p:nvSpPr>
          <p:cNvPr id="3" name="Content Placeholder 2">
            <a:extLst>
              <a:ext uri="{FF2B5EF4-FFF2-40B4-BE49-F238E27FC236}">
                <a16:creationId xmlns:a16="http://schemas.microsoft.com/office/drawing/2014/main" id="{6D8F46C6-08F1-4858-A90C-FB34A71A416F}"/>
              </a:ext>
            </a:extLst>
          </p:cNvPr>
          <p:cNvSpPr>
            <a:spLocks noGrp="1"/>
          </p:cNvSpPr>
          <p:nvPr>
            <p:ph idx="1"/>
          </p:nvPr>
        </p:nvSpPr>
        <p:spPr>
          <a:xfrm>
            <a:off x="1367624" y="2490436"/>
            <a:ext cx="9708995" cy="3567173"/>
          </a:xfrm>
        </p:spPr>
        <p:txBody>
          <a:bodyPr anchor="ctr">
            <a:normAutofit/>
          </a:bodyPr>
          <a:lstStyle/>
          <a:p>
            <a:r>
              <a:rPr lang="en-US" sz="2400"/>
              <a:t>Ensemble based ELM</a:t>
            </a:r>
          </a:p>
          <a:p>
            <a:pPr marL="514350" indent="-514350">
              <a:buAutoNum type="arabicPeriod"/>
            </a:pPr>
            <a:r>
              <a:rPr lang="en-US" sz="2400"/>
              <a:t>employs multiple SLFNs to construct the decision model</a:t>
            </a:r>
          </a:p>
          <a:p>
            <a:pPr marL="514350" indent="-514350">
              <a:buAutoNum type="arabicPeriod"/>
            </a:pPr>
            <a:r>
              <a:rPr lang="en-US" sz="2400"/>
              <a:t>voting based ELM ensemble (V-ELM) </a:t>
            </a:r>
          </a:p>
          <a:p>
            <a:pPr marL="514350" indent="-514350">
              <a:buAutoNum type="arabicPeriod"/>
            </a:pPr>
            <a:r>
              <a:rPr lang="en-US" sz="2400"/>
              <a:t>voting online sequential ELM ensemble (VOS-ELM)</a:t>
            </a:r>
          </a:p>
        </p:txBody>
      </p:sp>
    </p:spTree>
    <p:extLst>
      <p:ext uri="{BB962C8B-B14F-4D97-AF65-F5344CB8AC3E}">
        <p14:creationId xmlns:p14="http://schemas.microsoft.com/office/powerpoint/2010/main" val="1696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4E89AD9-4948-402C-8FF9-4545729B106D}"/>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167606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15C268-9098-4B44-9F35-661EE9938A7F}"/>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Concepts:</a:t>
            </a:r>
          </a:p>
        </p:txBody>
      </p:sp>
      <p:sp>
        <p:nvSpPr>
          <p:cNvPr id="3" name="Content Placeholder 2">
            <a:extLst>
              <a:ext uri="{FF2B5EF4-FFF2-40B4-BE49-F238E27FC236}">
                <a16:creationId xmlns:a16="http://schemas.microsoft.com/office/drawing/2014/main" id="{167F6A2C-F1B4-483B-B84F-0693029008D9}"/>
              </a:ext>
            </a:extLst>
          </p:cNvPr>
          <p:cNvSpPr>
            <a:spLocks noGrp="1"/>
          </p:cNvSpPr>
          <p:nvPr>
            <p:ph idx="1"/>
          </p:nvPr>
        </p:nvSpPr>
        <p:spPr>
          <a:xfrm>
            <a:off x="1367624" y="2490436"/>
            <a:ext cx="9708995" cy="3567173"/>
          </a:xfrm>
        </p:spPr>
        <p:txBody>
          <a:bodyPr anchor="ctr">
            <a:normAutofit/>
          </a:bodyPr>
          <a:lstStyle/>
          <a:p>
            <a:r>
              <a:rPr lang="en-US" sz="2400" dirty="0"/>
              <a:t>Extreme Learning Machine </a:t>
            </a:r>
          </a:p>
          <a:p>
            <a:r>
              <a:rPr lang="en-US" sz="2400" dirty="0"/>
              <a:t>Oscillation Box Theory</a:t>
            </a:r>
          </a:p>
          <a:p>
            <a:r>
              <a:rPr lang="en-US" sz="2400" dirty="0"/>
              <a:t>Gray Correlation Degree</a:t>
            </a:r>
          </a:p>
        </p:txBody>
      </p:sp>
    </p:spTree>
    <p:extLst>
      <p:ext uri="{BB962C8B-B14F-4D97-AF65-F5344CB8AC3E}">
        <p14:creationId xmlns:p14="http://schemas.microsoft.com/office/powerpoint/2010/main" val="167150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C4F2CDA-FEF7-4BF0-87D9-78F0FA0F0D3D}"/>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ELM – Extreme Learning Machine</a:t>
            </a:r>
          </a:p>
        </p:txBody>
      </p:sp>
      <p:sp>
        <p:nvSpPr>
          <p:cNvPr id="3" name="Content Placeholder 2">
            <a:extLst>
              <a:ext uri="{FF2B5EF4-FFF2-40B4-BE49-F238E27FC236}">
                <a16:creationId xmlns:a16="http://schemas.microsoft.com/office/drawing/2014/main" id="{3DC8D10E-438D-40CB-B613-71478C6AA02E}"/>
              </a:ext>
            </a:extLst>
          </p:cNvPr>
          <p:cNvSpPr>
            <a:spLocks noGrp="1"/>
          </p:cNvSpPr>
          <p:nvPr>
            <p:ph idx="1"/>
          </p:nvPr>
        </p:nvSpPr>
        <p:spPr>
          <a:xfrm>
            <a:off x="1119322" y="2177172"/>
            <a:ext cx="5240122" cy="4365988"/>
          </a:xfrm>
        </p:spPr>
        <p:txBody>
          <a:bodyPr>
            <a:normAutofit fontScale="85000" lnSpcReduction="10000"/>
          </a:bodyPr>
          <a:lstStyle/>
          <a:p>
            <a:r>
              <a:rPr lang="en-US" sz="1900" dirty="0"/>
              <a:t>Methodology for learning Single hidden layer feedforward Neural Networks(SLFN)</a:t>
            </a:r>
          </a:p>
          <a:p>
            <a:r>
              <a:rPr lang="en-US" sz="1900" dirty="0"/>
              <a:t>Different from Traditional Neural Network Training algorithm such as back propagation algorithms</a:t>
            </a:r>
          </a:p>
          <a:p>
            <a:r>
              <a:rPr lang="en-US" sz="1900" dirty="0"/>
              <a:t>It is fast as it assigns hidden weights and biases at random</a:t>
            </a:r>
          </a:p>
          <a:p>
            <a:r>
              <a:rPr lang="en-US" sz="1900" dirty="0"/>
              <a:t>Low computational complexity</a:t>
            </a:r>
          </a:p>
          <a:p>
            <a:r>
              <a:rPr lang="en-US" sz="1900" dirty="0"/>
              <a:t>Better performance in short time</a:t>
            </a:r>
          </a:p>
          <a:p>
            <a:r>
              <a:rPr lang="en-US" sz="1900" dirty="0"/>
              <a:t>It has </a:t>
            </a:r>
            <a:r>
              <a:rPr lang="en-US" sz="1900" dirty="0" err="1"/>
              <a:t>perfomed</a:t>
            </a:r>
            <a:r>
              <a:rPr lang="en-US" sz="1900" dirty="0"/>
              <a:t> really well in case of missing values</a:t>
            </a:r>
          </a:p>
          <a:p>
            <a:r>
              <a:rPr lang="en-US" sz="1900" b="1" dirty="0"/>
              <a:t>Disadvantage</a:t>
            </a:r>
            <a:r>
              <a:rPr lang="en-US" sz="1900" dirty="0"/>
              <a:t>: </a:t>
            </a:r>
          </a:p>
          <a:p>
            <a:pPr marL="457200" indent="-457200">
              <a:buAutoNum type="arabicPeriod"/>
            </a:pPr>
            <a:r>
              <a:rPr lang="en-US" sz="2000" dirty="0"/>
              <a:t>It does not perform accurately in all the situation</a:t>
            </a:r>
          </a:p>
          <a:p>
            <a:pPr marL="457200" indent="-457200">
              <a:buAutoNum type="arabicPeriod"/>
            </a:pPr>
            <a:r>
              <a:rPr lang="en-US" sz="2000" dirty="0"/>
              <a:t>Insufficient with unlabeled dataset</a:t>
            </a:r>
          </a:p>
          <a:p>
            <a:pPr marL="457200" indent="-457200">
              <a:buAutoNum type="arabicPeriod"/>
            </a:pPr>
            <a:r>
              <a:rPr lang="en-US" sz="2000" dirty="0"/>
              <a:t>Doesn’t work with image dataset</a:t>
            </a:r>
          </a:p>
          <a:p>
            <a:pPr marL="457200" indent="-457200">
              <a:buAutoNum type="arabicPeriod"/>
            </a:pPr>
            <a:r>
              <a:rPr lang="en-US" sz="2000" dirty="0"/>
              <a:t>Evaluation speed is more important than training speed</a:t>
            </a:r>
          </a:p>
          <a:p>
            <a:endParaRPr lang="en-US" sz="1900" dirty="0"/>
          </a:p>
        </p:txBody>
      </p:sp>
      <p:pic>
        <p:nvPicPr>
          <p:cNvPr id="1026" name="Picture 2" descr="Genetically Evolved Extreme Learning Machine for Letter ...">
            <a:extLst>
              <a:ext uri="{FF2B5EF4-FFF2-40B4-BE49-F238E27FC236}">
                <a16:creationId xmlns:a16="http://schemas.microsoft.com/office/drawing/2014/main" id="{A4C3AFF9-ED04-4201-AB79-4381DE49A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5" r="8646" b="-2"/>
          <a:stretch/>
        </p:blipFill>
        <p:spPr bwMode="auto">
          <a:xfrm>
            <a:off x="7286017" y="2661514"/>
            <a:ext cx="4496272" cy="387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18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6217ED4-8CEB-4471-9C9B-F84368C4C920}"/>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Oscillation Box Theory	</a:t>
            </a:r>
          </a:p>
        </p:txBody>
      </p:sp>
      <p:sp>
        <p:nvSpPr>
          <p:cNvPr id="3" name="Content Placeholder 2">
            <a:extLst>
              <a:ext uri="{FF2B5EF4-FFF2-40B4-BE49-F238E27FC236}">
                <a16:creationId xmlns:a16="http://schemas.microsoft.com/office/drawing/2014/main" id="{A1312351-E80A-498C-8616-1DBD0122DB75}"/>
              </a:ext>
            </a:extLst>
          </p:cNvPr>
          <p:cNvSpPr>
            <a:spLocks noGrp="1"/>
          </p:cNvSpPr>
          <p:nvPr>
            <p:ph idx="1"/>
          </p:nvPr>
        </p:nvSpPr>
        <p:spPr>
          <a:xfrm>
            <a:off x="1119322" y="2209457"/>
            <a:ext cx="5240122" cy="3888738"/>
          </a:xfrm>
        </p:spPr>
        <p:txBody>
          <a:bodyPr>
            <a:normAutofit/>
          </a:bodyPr>
          <a:lstStyle/>
          <a:p>
            <a:r>
              <a:rPr lang="en-US" sz="1900" dirty="0"/>
              <a:t>Also called box theory- which indicates the price of stock would oscillate in a certain range in a period of time (a box)</a:t>
            </a:r>
          </a:p>
          <a:p>
            <a:r>
              <a:rPr lang="en-US" sz="1900" dirty="0"/>
              <a:t>In this box the price will fall when closer to upper boundary and rise in opposite situation</a:t>
            </a:r>
          </a:p>
          <a:p>
            <a:r>
              <a:rPr lang="en-US" sz="1900" dirty="0"/>
              <a:t>If price breaks this box, a new oscillation box created. Hence best time to buy and sell the stock is inferred from whether it follows an upward trend or lower trend</a:t>
            </a:r>
          </a:p>
        </p:txBody>
      </p:sp>
      <p:pic>
        <p:nvPicPr>
          <p:cNvPr id="2050" name="Picture 2" descr="Fig. 1. ' t 'means buy, ' + ' means sell, or else do nothing.">
            <a:extLst>
              <a:ext uri="{FF2B5EF4-FFF2-40B4-BE49-F238E27FC236}">
                <a16:creationId xmlns:a16="http://schemas.microsoft.com/office/drawing/2014/main" id="{5C93F292-D574-42A8-A504-F8B0CA9F3F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14" r="2" b="2"/>
          <a:stretch/>
        </p:blipFill>
        <p:spPr bwMode="auto">
          <a:xfrm>
            <a:off x="6996805" y="2354089"/>
            <a:ext cx="5114097" cy="379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81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13DF0543-0F9B-4768-92E4-D429DCB0E8B0}"/>
              </a:ext>
            </a:extLst>
          </p:cNvPr>
          <p:cNvPicPr>
            <a:picLocks noGrp="1" noChangeAspect="1"/>
          </p:cNvPicPr>
          <p:nvPr>
            <p:ph idx="1"/>
          </p:nvPr>
        </p:nvPicPr>
        <p:blipFill rotWithShape="1">
          <a:blip r:embed="rId2"/>
          <a:srcRect t="6656"/>
          <a:stretch/>
        </p:blipFill>
        <p:spPr>
          <a:xfrm>
            <a:off x="20" y="1282"/>
            <a:ext cx="12191980" cy="6856718"/>
          </a:xfrm>
          <a:prstGeom prst="rect">
            <a:avLst/>
          </a:prstGeom>
        </p:spPr>
      </p:pic>
    </p:spTree>
    <p:extLst>
      <p:ext uri="{BB962C8B-B14F-4D97-AF65-F5344CB8AC3E}">
        <p14:creationId xmlns:p14="http://schemas.microsoft.com/office/powerpoint/2010/main" val="170284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31AFFAA-A6CF-459C-A258-D3EA17F1C71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Grey Correlation Degree</a:t>
            </a:r>
          </a:p>
        </p:txBody>
      </p:sp>
      <p:sp>
        <p:nvSpPr>
          <p:cNvPr id="3" name="Content Placeholder 2">
            <a:extLst>
              <a:ext uri="{FF2B5EF4-FFF2-40B4-BE49-F238E27FC236}">
                <a16:creationId xmlns:a16="http://schemas.microsoft.com/office/drawing/2014/main" id="{D47489B4-39C9-4F27-A34C-68ACFAB4B157}"/>
              </a:ext>
            </a:extLst>
          </p:cNvPr>
          <p:cNvSpPr>
            <a:spLocks noGrp="1"/>
          </p:cNvSpPr>
          <p:nvPr>
            <p:ph idx="1"/>
          </p:nvPr>
        </p:nvSpPr>
        <p:spPr>
          <a:xfrm>
            <a:off x="1367624" y="2490436"/>
            <a:ext cx="9708995" cy="3567173"/>
          </a:xfrm>
        </p:spPr>
        <p:txBody>
          <a:bodyPr anchor="ctr">
            <a:normAutofit/>
          </a:bodyPr>
          <a:lstStyle/>
          <a:p>
            <a:r>
              <a:rPr lang="en-US" sz="2400" dirty="0"/>
              <a:t>It uses the geometric shape of sequence curve to present the relational degree between data sequences</a:t>
            </a:r>
          </a:p>
          <a:p>
            <a:r>
              <a:rPr lang="en-US" sz="2400" dirty="0"/>
              <a:t>A better measure of Inferring closeness between two curves</a:t>
            </a:r>
          </a:p>
          <a:p>
            <a:r>
              <a:rPr lang="en-US" sz="2400" dirty="0"/>
              <a:t>Closer the two curves, higher the degree</a:t>
            </a:r>
          </a:p>
          <a:p>
            <a:endParaRPr lang="en-US" sz="2400" dirty="0"/>
          </a:p>
        </p:txBody>
      </p:sp>
    </p:spTree>
    <p:extLst>
      <p:ext uri="{BB962C8B-B14F-4D97-AF65-F5344CB8AC3E}">
        <p14:creationId xmlns:p14="http://schemas.microsoft.com/office/powerpoint/2010/main" val="336260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4D0BF20-816A-49D2-9244-AF462C954B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679" r="1874" b="-1"/>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5"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8816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D174631-8E90-4C1E-83F4-DC1A37534752}"/>
              </a:ext>
            </a:extLst>
          </p:cNvPr>
          <p:cNvSpPr>
            <a:spLocks noGrp="1"/>
          </p:cNvSpPr>
          <p:nvPr>
            <p:ph type="title"/>
          </p:nvPr>
        </p:nvSpPr>
        <p:spPr>
          <a:xfrm>
            <a:off x="7835104" y="1213968"/>
            <a:ext cx="3220127" cy="1715106"/>
          </a:xfrm>
        </p:spPr>
        <p:txBody>
          <a:bodyPr anchor="b">
            <a:normAutofit/>
          </a:bodyPr>
          <a:lstStyle/>
          <a:p>
            <a:r>
              <a:rPr lang="en-US" sz="3600">
                <a:solidFill>
                  <a:srgbClr val="FFFFFF"/>
                </a:solidFill>
              </a:rPr>
              <a:t>Additionals Features</a:t>
            </a:r>
          </a:p>
        </p:txBody>
      </p:sp>
      <p:pic>
        <p:nvPicPr>
          <p:cNvPr id="3074" name="Picture 2" descr="A screenshot of a computer&#10;&#10;Description automatically generated">
            <a:extLst>
              <a:ext uri="{FF2B5EF4-FFF2-40B4-BE49-F238E27FC236}">
                <a16:creationId xmlns:a16="http://schemas.microsoft.com/office/drawing/2014/main" id="{8E32BC8B-3023-436A-9CF3-F484A23413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3" r="2263" b="2"/>
          <a:stretch/>
        </p:blipFill>
        <p:spPr bwMode="auto">
          <a:xfrm>
            <a:off x="804101" y="804101"/>
            <a:ext cx="6730556" cy="52497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BA9E3E-4176-4F0E-9253-2C1658CA35C3}"/>
              </a:ext>
            </a:extLst>
          </p:cNvPr>
          <p:cNvSpPr>
            <a:spLocks noGrp="1"/>
          </p:cNvSpPr>
          <p:nvPr>
            <p:ph idx="1"/>
          </p:nvPr>
        </p:nvSpPr>
        <p:spPr>
          <a:xfrm>
            <a:off x="7835105" y="3072208"/>
            <a:ext cx="3264916" cy="2660684"/>
          </a:xfrm>
        </p:spPr>
        <p:txBody>
          <a:bodyPr anchor="t">
            <a:normAutofit/>
          </a:bodyPr>
          <a:lstStyle/>
          <a:p>
            <a:r>
              <a:rPr lang="en-US" sz="1600" b="1" dirty="0">
                <a:solidFill>
                  <a:srgbClr val="FFFFFF"/>
                </a:solidFill>
              </a:rPr>
              <a:t>Rate-of-change (ROC): </a:t>
            </a:r>
            <a:r>
              <a:rPr lang="en-US" sz="1600" dirty="0">
                <a:solidFill>
                  <a:srgbClr val="FFFFFF"/>
                </a:solidFill>
              </a:rPr>
              <a:t>ROC measures the percentage change in price between the current price and the price a certain number of periods ago.</a:t>
            </a:r>
          </a:p>
          <a:p>
            <a:r>
              <a:rPr lang="en-US" sz="1600" b="1" dirty="0">
                <a:solidFill>
                  <a:srgbClr val="FFFFFF"/>
                </a:solidFill>
              </a:rPr>
              <a:t>Relative Strength Index (RSI): </a:t>
            </a:r>
            <a:r>
              <a:rPr lang="en-US" sz="1600" dirty="0">
                <a:solidFill>
                  <a:srgbClr val="FFFFFF"/>
                </a:solidFill>
              </a:rPr>
              <a:t>RSI compares the size of recent gains to recent losses, it is intended to reveal the strength or weakness of a price trend from a range of closing prices over a time period.</a:t>
            </a:r>
          </a:p>
          <a:p>
            <a:pPr marL="0" indent="0">
              <a:buNone/>
            </a:pPr>
            <a:endParaRPr lang="en-US" sz="1600" dirty="0">
              <a:solidFill>
                <a:srgbClr val="FFFFFF"/>
              </a:solidFill>
            </a:endParaRPr>
          </a:p>
          <a:p>
            <a:endParaRPr lang="en-US" sz="1600" dirty="0">
              <a:solidFill>
                <a:srgbClr val="FFFFFF"/>
              </a:solidFill>
            </a:endParaRPr>
          </a:p>
        </p:txBody>
      </p:sp>
      <p:sp>
        <p:nvSpPr>
          <p:cNvPr id="143"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012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5BB4DBA-11D7-49EA-93B4-6AB6DAE11A8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Decision Support System</a:t>
            </a:r>
          </a:p>
        </p:txBody>
      </p:sp>
      <p:sp>
        <p:nvSpPr>
          <p:cNvPr id="3" name="Content Placeholder 2">
            <a:extLst>
              <a:ext uri="{FF2B5EF4-FFF2-40B4-BE49-F238E27FC236}">
                <a16:creationId xmlns:a16="http://schemas.microsoft.com/office/drawing/2014/main" id="{53520979-390E-4D29-B417-0AC0A7D53E16}"/>
              </a:ext>
            </a:extLst>
          </p:cNvPr>
          <p:cNvSpPr>
            <a:spLocks noGrp="1"/>
          </p:cNvSpPr>
          <p:nvPr>
            <p:ph idx="1"/>
          </p:nvPr>
        </p:nvSpPr>
        <p:spPr>
          <a:xfrm>
            <a:off x="1367624" y="2490436"/>
            <a:ext cx="9708995" cy="3567173"/>
          </a:xfrm>
        </p:spPr>
        <p:txBody>
          <a:bodyPr anchor="ctr">
            <a:normAutofit/>
          </a:bodyPr>
          <a:lstStyle/>
          <a:p>
            <a:pPr marL="514350" indent="-514350">
              <a:buAutoNum type="arabicPeriod"/>
            </a:pPr>
            <a:r>
              <a:rPr lang="en-US" sz="2400" dirty="0"/>
              <a:t>Calculate the related indicators from historical data. Obtain a relationship of scaled indicators and stock price time series, set an input value weight of ELM</a:t>
            </a:r>
          </a:p>
          <a:p>
            <a:pPr marL="514350" indent="-514350">
              <a:buAutoNum type="arabicPeriod"/>
            </a:pPr>
            <a:r>
              <a:rPr lang="en-US" sz="2400" dirty="0"/>
              <a:t>Training the ELM using weighted indicators sequence as input values and stock prices time series as target value.</a:t>
            </a:r>
          </a:p>
          <a:p>
            <a:pPr marL="514350" indent="-514350">
              <a:buAutoNum type="arabicPeriod"/>
            </a:pPr>
            <a:r>
              <a:rPr lang="en-US" sz="2400" dirty="0"/>
              <a:t>Trained ELM to predict stock price sequence for next period of time, in order to get minimum and maximum value of stock price, by setting lower and upper bounds for oscillation box </a:t>
            </a:r>
          </a:p>
        </p:txBody>
      </p:sp>
    </p:spTree>
    <p:extLst>
      <p:ext uri="{BB962C8B-B14F-4D97-AF65-F5344CB8AC3E}">
        <p14:creationId xmlns:p14="http://schemas.microsoft.com/office/powerpoint/2010/main" val="1779241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 Stock Decision Support System Based on ELM</vt:lpstr>
      <vt:lpstr>Concepts:</vt:lpstr>
      <vt:lpstr>ELM – Extreme Learning Machine</vt:lpstr>
      <vt:lpstr>Oscillation Box Theory </vt:lpstr>
      <vt:lpstr>PowerPoint Presentation</vt:lpstr>
      <vt:lpstr>Grey Correlation Degree</vt:lpstr>
      <vt:lpstr>PowerPoint Presentation</vt:lpstr>
      <vt:lpstr>Additionals Features</vt:lpstr>
      <vt:lpstr>Decision Support System</vt:lpstr>
      <vt:lpstr>3.1 Data Preprocessing</vt:lpstr>
      <vt:lpstr>3.2 Stock price Prediction based on ELM</vt:lpstr>
      <vt:lpstr>3.3 Trading strategy based on Box theory</vt:lpstr>
      <vt:lpstr>Buy &amp; Sell</vt:lpstr>
      <vt:lpstr>PowerPoint Presentation</vt:lpstr>
      <vt:lpstr>Stock Decision Support</vt:lpstr>
      <vt:lpstr>Improvements</vt:lpstr>
      <vt:lpstr>Other Methods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Stock Decision Support System Based on ELM</dc:title>
  <dc:creator>Abhishek Dabas</dc:creator>
  <cp:lastModifiedBy>Abhishek Dabas</cp:lastModifiedBy>
  <cp:revision>1</cp:revision>
  <dcterms:created xsi:type="dcterms:W3CDTF">2020-08-17T10:39:24Z</dcterms:created>
  <dcterms:modified xsi:type="dcterms:W3CDTF">2020-08-17T10:39:35Z</dcterms:modified>
</cp:coreProperties>
</file>