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29"/>
  </p:notesMasterIdLst>
  <p:sldIdLst>
    <p:sldId id="256" r:id="rId2"/>
    <p:sldId id="257" r:id="rId3"/>
    <p:sldId id="259" r:id="rId4"/>
    <p:sldId id="258" r:id="rId5"/>
    <p:sldId id="262" r:id="rId6"/>
    <p:sldId id="263" r:id="rId7"/>
    <p:sldId id="264" r:id="rId8"/>
    <p:sldId id="265" r:id="rId9"/>
    <p:sldId id="266" r:id="rId10"/>
    <p:sldId id="267" r:id="rId11"/>
    <p:sldId id="268" r:id="rId12"/>
    <p:sldId id="270" r:id="rId13"/>
    <p:sldId id="273" r:id="rId14"/>
    <p:sldId id="271" r:id="rId15"/>
    <p:sldId id="272" r:id="rId16"/>
    <p:sldId id="275" r:id="rId17"/>
    <p:sldId id="276" r:id="rId18"/>
    <p:sldId id="277" r:id="rId19"/>
    <p:sldId id="279" r:id="rId20"/>
    <p:sldId id="274" r:id="rId21"/>
    <p:sldId id="278" r:id="rId22"/>
    <p:sldId id="280" r:id="rId23"/>
    <p:sldId id="285" r:id="rId24"/>
    <p:sldId id="282" r:id="rId25"/>
    <p:sldId id="284" r:id="rId26"/>
    <p:sldId id="281"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8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85" autoAdjust="0"/>
  </p:normalViewPr>
  <p:slideViewPr>
    <p:cSldViewPr snapToGrid="0" snapToObjects="1">
      <p:cViewPr varScale="1">
        <p:scale>
          <a:sx n="60" d="100"/>
          <a:sy n="60" d="100"/>
        </p:scale>
        <p:origin x="-88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err="1" smtClean="0"/>
              <a:t>Node.JS</a:t>
            </a:r>
            <a:r>
              <a:rPr lang="en-US" baseline="0" dirty="0" smtClean="0"/>
              <a:t> </a:t>
            </a:r>
            <a:r>
              <a:rPr lang="en-US" baseline="0" dirty="0" err="1" smtClean="0"/>
              <a:t>vs</a:t>
            </a:r>
            <a:r>
              <a:rPr lang="en-US" baseline="0" dirty="0" smtClean="0"/>
              <a:t> </a:t>
            </a:r>
            <a:r>
              <a:rPr lang="en-US" baseline="0" dirty="0" err="1" smtClean="0"/>
              <a:t>Apache+PHP</a:t>
            </a:r>
            <a:endParaRPr lang="en-US" dirty="0"/>
          </a:p>
        </c:rich>
      </c:tx>
      <c:layout/>
      <c:overlay val="0"/>
    </c:title>
    <c:autoTitleDeleted val="0"/>
    <c:plotArea>
      <c:layout/>
      <c:barChart>
        <c:barDir val="col"/>
        <c:grouping val="clustered"/>
        <c:varyColors val="0"/>
        <c:ser>
          <c:idx val="0"/>
          <c:order val="0"/>
          <c:tx>
            <c:strRef>
              <c:f>Sheet1!$B$1</c:f>
              <c:strCache>
                <c:ptCount val="1"/>
                <c:pt idx="0">
                  <c:v>Node.JS</c:v>
                </c:pt>
              </c:strCache>
            </c:strRef>
          </c:tx>
          <c:invertIfNegative val="0"/>
          <c:cat>
            <c:strRef>
              <c:f>Sheet1!$A$2:$A$3</c:f>
              <c:strCache>
                <c:ptCount val="2"/>
                <c:pt idx="0">
                  <c:v>C=1,000, N=100,000</c:v>
                </c:pt>
                <c:pt idx="1">
                  <c:v>C=20,000, N=1,000,000</c:v>
                </c:pt>
              </c:strCache>
            </c:strRef>
          </c:cat>
          <c:val>
            <c:numRef>
              <c:f>Sheet1!$B$2:$B$3</c:f>
              <c:numCache>
                <c:formatCode>General</c:formatCode>
                <c:ptCount val="2"/>
                <c:pt idx="0">
                  <c:v>21.6</c:v>
                </c:pt>
                <c:pt idx="1">
                  <c:v>1043.07</c:v>
                </c:pt>
              </c:numCache>
            </c:numRef>
          </c:val>
        </c:ser>
        <c:ser>
          <c:idx val="1"/>
          <c:order val="1"/>
          <c:tx>
            <c:strRef>
              <c:f>Sheet1!$C$1</c:f>
              <c:strCache>
                <c:ptCount val="1"/>
                <c:pt idx="0">
                  <c:v>Apache</c:v>
                </c:pt>
              </c:strCache>
            </c:strRef>
          </c:tx>
          <c:invertIfNegative val="0"/>
          <c:cat>
            <c:strRef>
              <c:f>Sheet1!$A$2:$A$3</c:f>
              <c:strCache>
                <c:ptCount val="2"/>
                <c:pt idx="0">
                  <c:v>C=1,000, N=100,000</c:v>
                </c:pt>
                <c:pt idx="1">
                  <c:v>C=20,000, N=1,000,000</c:v>
                </c:pt>
              </c:strCache>
            </c:strRef>
          </c:cat>
          <c:val>
            <c:numRef>
              <c:f>Sheet1!$C$2:$C$3</c:f>
              <c:numCache>
                <c:formatCode>General</c:formatCode>
                <c:ptCount val="2"/>
                <c:pt idx="0">
                  <c:v>121.451</c:v>
                </c:pt>
                <c:pt idx="1">
                  <c:v>3570.653</c:v>
                </c:pt>
              </c:numCache>
            </c:numRef>
          </c:val>
        </c:ser>
        <c:dLbls>
          <c:showLegendKey val="0"/>
          <c:showVal val="1"/>
          <c:showCatName val="0"/>
          <c:showSerName val="0"/>
          <c:showPercent val="0"/>
          <c:showBubbleSize val="0"/>
        </c:dLbls>
        <c:gapWidth val="150"/>
        <c:axId val="2117294728"/>
        <c:axId val="2117297224"/>
      </c:barChart>
      <c:catAx>
        <c:axId val="2117294728"/>
        <c:scaling>
          <c:orientation val="minMax"/>
        </c:scaling>
        <c:delete val="0"/>
        <c:axPos val="b"/>
        <c:majorTickMark val="none"/>
        <c:minorTickMark val="none"/>
        <c:tickLblPos val="nextTo"/>
        <c:crossAx val="2117297224"/>
        <c:crosses val="autoZero"/>
        <c:auto val="1"/>
        <c:lblAlgn val="ctr"/>
        <c:lblOffset val="100"/>
        <c:noMultiLvlLbl val="0"/>
      </c:catAx>
      <c:valAx>
        <c:axId val="2117297224"/>
        <c:scaling>
          <c:orientation val="minMax"/>
        </c:scaling>
        <c:delete val="1"/>
        <c:axPos val="l"/>
        <c:majorGridlines>
          <c:spPr>
            <a:ln>
              <a:solidFill>
                <a:schemeClr val="bg1">
                  <a:lumMod val="50000"/>
                  <a:alpha val="25000"/>
                </a:schemeClr>
              </a:solidFill>
            </a:ln>
          </c:spPr>
        </c:majorGridlines>
        <c:title>
          <c:tx>
            <c:rich>
              <a:bodyPr rot="-5400000" vert="horz"/>
              <a:lstStyle/>
              <a:p>
                <a:pPr>
                  <a:defRPr/>
                </a:pPr>
                <a:r>
                  <a:rPr lang="en-US" dirty="0" smtClean="0"/>
                  <a:t>Seconds</a:t>
                </a:r>
                <a:endParaRPr lang="en-US" dirty="0"/>
              </a:p>
            </c:rich>
          </c:tx>
          <c:layout/>
          <c:overlay val="0"/>
        </c:title>
        <c:numFmt formatCode="General" sourceLinked="1"/>
        <c:majorTickMark val="none"/>
        <c:minorTickMark val="none"/>
        <c:tickLblPos val="nextTo"/>
        <c:crossAx val="2117294728"/>
        <c:crosses val="autoZero"/>
        <c:crossBetween val="between"/>
      </c:valAx>
    </c:plotArea>
    <c:legend>
      <c:legendPos val="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a:t>Request to Server</a:t>
            </a:r>
          </a:p>
        </c:rich>
      </c:tx>
      <c:layout/>
      <c:overlay val="0"/>
    </c:title>
    <c:autoTitleDeleted val="0"/>
    <c:plotArea>
      <c:layout/>
      <c:barChart>
        <c:barDir val="bar"/>
        <c:grouping val="percentStacked"/>
        <c:varyColors val="0"/>
        <c:ser>
          <c:idx val="0"/>
          <c:order val="0"/>
          <c:tx>
            <c:strRef>
              <c:f>Sheet1!$A$2</c:f>
              <c:strCache>
                <c:ptCount val="1"/>
                <c:pt idx="0">
                  <c:v>Route Request</c:v>
                </c:pt>
              </c:strCache>
            </c:strRef>
          </c:tx>
          <c:invertIfNegative val="0"/>
          <c:cat>
            <c:strRef>
              <c:f>Sheet1!$B$1</c:f>
              <c:strCache>
                <c:ptCount val="1"/>
                <c:pt idx="0">
                  <c:v>Series 1</c:v>
                </c:pt>
              </c:strCache>
            </c:strRef>
          </c:cat>
          <c:val>
            <c:numRef>
              <c:f>Sheet1!$B$2</c:f>
              <c:numCache>
                <c:formatCode>General</c:formatCode>
                <c:ptCount val="1"/>
                <c:pt idx="0">
                  <c:v>5.0</c:v>
                </c:pt>
              </c:numCache>
            </c:numRef>
          </c:val>
        </c:ser>
        <c:ser>
          <c:idx val="1"/>
          <c:order val="1"/>
          <c:tx>
            <c:strRef>
              <c:f>Sheet1!$A$3</c:f>
              <c:strCache>
                <c:ptCount val="1"/>
                <c:pt idx="0">
                  <c:v>DB Query</c:v>
                </c:pt>
              </c:strCache>
            </c:strRef>
          </c:tx>
          <c:spPr>
            <a:solidFill>
              <a:schemeClr val="accent2"/>
            </a:solidFill>
          </c:spPr>
          <c:invertIfNegative val="0"/>
          <c:cat>
            <c:strRef>
              <c:f>Sheet1!$B$1</c:f>
              <c:strCache>
                <c:ptCount val="1"/>
                <c:pt idx="0">
                  <c:v>Series 1</c:v>
                </c:pt>
              </c:strCache>
            </c:strRef>
          </c:cat>
          <c:val>
            <c:numRef>
              <c:f>Sheet1!$B$3</c:f>
              <c:numCache>
                <c:formatCode>General</c:formatCode>
                <c:ptCount val="1"/>
                <c:pt idx="0">
                  <c:v>200.0</c:v>
                </c:pt>
              </c:numCache>
            </c:numRef>
          </c:val>
        </c:ser>
        <c:ser>
          <c:idx val="2"/>
          <c:order val="2"/>
          <c:tx>
            <c:strRef>
              <c:f>Sheet1!$A$4</c:f>
              <c:strCache>
                <c:ptCount val="1"/>
                <c:pt idx="0">
                  <c:v>Process Results</c:v>
                </c:pt>
              </c:strCache>
            </c:strRef>
          </c:tx>
          <c:spPr>
            <a:solidFill>
              <a:schemeClr val="accent1"/>
            </a:solidFill>
          </c:spPr>
          <c:invertIfNegative val="0"/>
          <c:cat>
            <c:strRef>
              <c:f>Sheet1!$B$1</c:f>
              <c:strCache>
                <c:ptCount val="1"/>
                <c:pt idx="0">
                  <c:v>Series 1</c:v>
                </c:pt>
              </c:strCache>
            </c:strRef>
          </c:cat>
          <c:val>
            <c:numRef>
              <c:f>Sheet1!$B$4</c:f>
              <c:numCache>
                <c:formatCode>General</c:formatCode>
                <c:ptCount val="1"/>
                <c:pt idx="0">
                  <c:v>5.0</c:v>
                </c:pt>
              </c:numCache>
            </c:numRef>
          </c:val>
        </c:ser>
        <c:ser>
          <c:idx val="3"/>
          <c:order val="3"/>
          <c:tx>
            <c:strRef>
              <c:f>Sheet1!$A$5</c:f>
              <c:strCache>
                <c:ptCount val="1"/>
                <c:pt idx="0">
                  <c:v>Write to file</c:v>
                </c:pt>
              </c:strCache>
            </c:strRef>
          </c:tx>
          <c:spPr>
            <a:solidFill>
              <a:schemeClr val="accent4"/>
            </a:solidFill>
          </c:spPr>
          <c:invertIfNegative val="0"/>
          <c:cat>
            <c:strRef>
              <c:f>Sheet1!$B$1</c:f>
              <c:strCache>
                <c:ptCount val="1"/>
                <c:pt idx="0">
                  <c:v>Series 1</c:v>
                </c:pt>
              </c:strCache>
            </c:strRef>
          </c:cat>
          <c:val>
            <c:numRef>
              <c:f>Sheet1!$B$5</c:f>
              <c:numCache>
                <c:formatCode>General</c:formatCode>
                <c:ptCount val="1"/>
                <c:pt idx="0">
                  <c:v>60.0</c:v>
                </c:pt>
              </c:numCache>
            </c:numRef>
          </c:val>
        </c:ser>
        <c:ser>
          <c:idx val="4"/>
          <c:order val="4"/>
          <c:tx>
            <c:strRef>
              <c:f>Sheet1!$A$6</c:f>
              <c:strCache>
                <c:ptCount val="1"/>
                <c:pt idx="0">
                  <c:v>Format &amp; Send Response</c:v>
                </c:pt>
              </c:strCache>
            </c:strRef>
          </c:tx>
          <c:invertIfNegative val="0"/>
          <c:cat>
            <c:strRef>
              <c:f>Sheet1!$B$1</c:f>
              <c:strCache>
                <c:ptCount val="1"/>
                <c:pt idx="0">
                  <c:v>Series 1</c:v>
                </c:pt>
              </c:strCache>
            </c:strRef>
          </c:cat>
          <c:val>
            <c:numRef>
              <c:f>Sheet1!$B$6</c:f>
              <c:numCache>
                <c:formatCode>General</c:formatCode>
                <c:ptCount val="1"/>
                <c:pt idx="0">
                  <c:v>5.0</c:v>
                </c:pt>
              </c:numCache>
            </c:numRef>
          </c:val>
        </c:ser>
        <c:dLbls>
          <c:showLegendKey val="0"/>
          <c:showVal val="0"/>
          <c:showCatName val="0"/>
          <c:showSerName val="0"/>
          <c:showPercent val="0"/>
          <c:showBubbleSize val="0"/>
        </c:dLbls>
        <c:gapWidth val="75"/>
        <c:overlap val="100"/>
        <c:axId val="-2138620888"/>
        <c:axId val="-2138617832"/>
      </c:barChart>
      <c:catAx>
        <c:axId val="-2138620888"/>
        <c:scaling>
          <c:orientation val="minMax"/>
        </c:scaling>
        <c:delete val="1"/>
        <c:axPos val="l"/>
        <c:majorTickMark val="none"/>
        <c:minorTickMark val="none"/>
        <c:tickLblPos val="nextTo"/>
        <c:crossAx val="-2138617832"/>
        <c:crosses val="autoZero"/>
        <c:auto val="1"/>
        <c:lblAlgn val="ctr"/>
        <c:lblOffset val="100"/>
        <c:noMultiLvlLbl val="0"/>
      </c:catAx>
      <c:valAx>
        <c:axId val="-2138617832"/>
        <c:scaling>
          <c:orientation val="minMax"/>
        </c:scaling>
        <c:delete val="1"/>
        <c:axPos val="b"/>
        <c:numFmt formatCode="0%" sourceLinked="1"/>
        <c:majorTickMark val="none"/>
        <c:minorTickMark val="none"/>
        <c:tickLblPos val="nextTo"/>
        <c:crossAx val="-2138620888"/>
        <c:crosses val="autoZero"/>
        <c:crossBetween val="between"/>
      </c:valAx>
      <c:spPr>
        <a:noFill/>
      </c:spPr>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4 threads = 4 concurrent</a:t>
            </a:r>
            <a:r>
              <a:rPr lang="en-US" baseline="0" dirty="0" smtClean="0"/>
              <a:t> requests</a:t>
            </a:r>
            <a:r>
              <a:rPr lang="en-US" dirty="0" smtClean="0"/>
              <a:t> </a:t>
            </a:r>
            <a:endParaRPr lang="en-US" dirty="0"/>
          </a:p>
        </c:rich>
      </c:tx>
      <c:layout/>
      <c:overlay val="0"/>
    </c:title>
    <c:autoTitleDeleted val="0"/>
    <c:plotArea>
      <c:layout/>
      <c:barChart>
        <c:barDir val="bar"/>
        <c:grouping val="percentStacked"/>
        <c:varyColors val="0"/>
        <c:ser>
          <c:idx val="0"/>
          <c:order val="0"/>
          <c:tx>
            <c:strRef>
              <c:f>Sheet1!$A$2</c:f>
              <c:strCache>
                <c:ptCount val="1"/>
                <c:pt idx="0">
                  <c:v>Route Request</c:v>
                </c:pt>
              </c:strCache>
            </c:strRef>
          </c:tx>
          <c:spPr>
            <a:solidFill>
              <a:schemeClr val="accent1"/>
            </a:solidFill>
          </c:spPr>
          <c:invertIfNegative val="0"/>
          <c:cat>
            <c:strRef>
              <c:f>Sheet1!$B$1:$E$1</c:f>
              <c:strCache>
                <c:ptCount val="4"/>
                <c:pt idx="0">
                  <c:v>Thread 1</c:v>
                </c:pt>
                <c:pt idx="1">
                  <c:v>Thread 2</c:v>
                </c:pt>
                <c:pt idx="2">
                  <c:v>Thread 3</c:v>
                </c:pt>
                <c:pt idx="3">
                  <c:v>Thread 4</c:v>
                </c:pt>
              </c:strCache>
            </c:strRef>
          </c:cat>
          <c:val>
            <c:numRef>
              <c:f>Sheet1!$B$2:$E$2</c:f>
              <c:numCache>
                <c:formatCode>General</c:formatCode>
                <c:ptCount val="4"/>
                <c:pt idx="0">
                  <c:v>5.0</c:v>
                </c:pt>
                <c:pt idx="1">
                  <c:v>5.0</c:v>
                </c:pt>
                <c:pt idx="2">
                  <c:v>5.0</c:v>
                </c:pt>
                <c:pt idx="3">
                  <c:v>5.0</c:v>
                </c:pt>
              </c:numCache>
            </c:numRef>
          </c:val>
        </c:ser>
        <c:ser>
          <c:idx val="1"/>
          <c:order val="1"/>
          <c:tx>
            <c:strRef>
              <c:f>Sheet1!$A$3</c:f>
              <c:strCache>
                <c:ptCount val="1"/>
                <c:pt idx="0">
                  <c:v>DB Query</c:v>
                </c:pt>
              </c:strCache>
            </c:strRef>
          </c:tx>
          <c:spPr>
            <a:solidFill>
              <a:schemeClr val="accent2"/>
            </a:solidFill>
          </c:spPr>
          <c:invertIfNegative val="0"/>
          <c:cat>
            <c:strRef>
              <c:f>Sheet1!$B$1:$E$1</c:f>
              <c:strCache>
                <c:ptCount val="4"/>
                <c:pt idx="0">
                  <c:v>Thread 1</c:v>
                </c:pt>
                <c:pt idx="1">
                  <c:v>Thread 2</c:v>
                </c:pt>
                <c:pt idx="2">
                  <c:v>Thread 3</c:v>
                </c:pt>
                <c:pt idx="3">
                  <c:v>Thread 4</c:v>
                </c:pt>
              </c:strCache>
            </c:strRef>
          </c:cat>
          <c:val>
            <c:numRef>
              <c:f>Sheet1!$B$3:$E$3</c:f>
              <c:numCache>
                <c:formatCode>General</c:formatCode>
                <c:ptCount val="4"/>
                <c:pt idx="0">
                  <c:v>200.0</c:v>
                </c:pt>
                <c:pt idx="1">
                  <c:v>200.0</c:v>
                </c:pt>
                <c:pt idx="2">
                  <c:v>200.0</c:v>
                </c:pt>
                <c:pt idx="3">
                  <c:v>200.0</c:v>
                </c:pt>
              </c:numCache>
            </c:numRef>
          </c:val>
        </c:ser>
        <c:ser>
          <c:idx val="2"/>
          <c:order val="2"/>
          <c:tx>
            <c:strRef>
              <c:f>Sheet1!$A$4</c:f>
              <c:strCache>
                <c:ptCount val="1"/>
                <c:pt idx="0">
                  <c:v>Process Results</c:v>
                </c:pt>
              </c:strCache>
            </c:strRef>
          </c:tx>
          <c:spPr>
            <a:solidFill>
              <a:schemeClr val="accent1"/>
            </a:solidFill>
          </c:spPr>
          <c:invertIfNegative val="0"/>
          <c:cat>
            <c:strRef>
              <c:f>Sheet1!$B$1:$E$1</c:f>
              <c:strCache>
                <c:ptCount val="4"/>
                <c:pt idx="0">
                  <c:v>Thread 1</c:v>
                </c:pt>
                <c:pt idx="1">
                  <c:v>Thread 2</c:v>
                </c:pt>
                <c:pt idx="2">
                  <c:v>Thread 3</c:v>
                </c:pt>
                <c:pt idx="3">
                  <c:v>Thread 4</c:v>
                </c:pt>
              </c:strCache>
            </c:strRef>
          </c:cat>
          <c:val>
            <c:numRef>
              <c:f>Sheet1!$B$4:$E$4</c:f>
              <c:numCache>
                <c:formatCode>General</c:formatCode>
                <c:ptCount val="4"/>
                <c:pt idx="0">
                  <c:v>5.0</c:v>
                </c:pt>
                <c:pt idx="1">
                  <c:v>5.0</c:v>
                </c:pt>
                <c:pt idx="2">
                  <c:v>5.0</c:v>
                </c:pt>
                <c:pt idx="3">
                  <c:v>5.0</c:v>
                </c:pt>
              </c:numCache>
            </c:numRef>
          </c:val>
        </c:ser>
        <c:ser>
          <c:idx val="3"/>
          <c:order val="3"/>
          <c:tx>
            <c:strRef>
              <c:f>Sheet1!$A$5</c:f>
              <c:strCache>
                <c:ptCount val="1"/>
                <c:pt idx="0">
                  <c:v>Write to file</c:v>
                </c:pt>
              </c:strCache>
            </c:strRef>
          </c:tx>
          <c:spPr>
            <a:solidFill>
              <a:schemeClr val="accent2"/>
            </a:solidFill>
          </c:spPr>
          <c:invertIfNegative val="0"/>
          <c:cat>
            <c:strRef>
              <c:f>Sheet1!$B$1:$E$1</c:f>
              <c:strCache>
                <c:ptCount val="4"/>
                <c:pt idx="0">
                  <c:v>Thread 1</c:v>
                </c:pt>
                <c:pt idx="1">
                  <c:v>Thread 2</c:v>
                </c:pt>
                <c:pt idx="2">
                  <c:v>Thread 3</c:v>
                </c:pt>
                <c:pt idx="3">
                  <c:v>Thread 4</c:v>
                </c:pt>
              </c:strCache>
            </c:strRef>
          </c:cat>
          <c:val>
            <c:numRef>
              <c:f>Sheet1!$B$5:$E$5</c:f>
              <c:numCache>
                <c:formatCode>General</c:formatCode>
                <c:ptCount val="4"/>
                <c:pt idx="0">
                  <c:v>60.0</c:v>
                </c:pt>
                <c:pt idx="1">
                  <c:v>60.0</c:v>
                </c:pt>
                <c:pt idx="2">
                  <c:v>60.0</c:v>
                </c:pt>
                <c:pt idx="3">
                  <c:v>60.0</c:v>
                </c:pt>
              </c:numCache>
            </c:numRef>
          </c:val>
        </c:ser>
        <c:ser>
          <c:idx val="4"/>
          <c:order val="4"/>
          <c:tx>
            <c:strRef>
              <c:f>Sheet1!$A$6</c:f>
              <c:strCache>
                <c:ptCount val="1"/>
                <c:pt idx="0">
                  <c:v>Format &amp; Send Response</c:v>
                </c:pt>
              </c:strCache>
            </c:strRef>
          </c:tx>
          <c:spPr>
            <a:solidFill>
              <a:schemeClr val="accent1"/>
            </a:solidFill>
          </c:spPr>
          <c:invertIfNegative val="0"/>
          <c:cat>
            <c:strRef>
              <c:f>Sheet1!$B$1:$E$1</c:f>
              <c:strCache>
                <c:ptCount val="4"/>
                <c:pt idx="0">
                  <c:v>Thread 1</c:v>
                </c:pt>
                <c:pt idx="1">
                  <c:v>Thread 2</c:v>
                </c:pt>
                <c:pt idx="2">
                  <c:v>Thread 3</c:v>
                </c:pt>
                <c:pt idx="3">
                  <c:v>Thread 4</c:v>
                </c:pt>
              </c:strCache>
            </c:strRef>
          </c:cat>
          <c:val>
            <c:numRef>
              <c:f>Sheet1!$B$6:$E$6</c:f>
              <c:numCache>
                <c:formatCode>General</c:formatCode>
                <c:ptCount val="4"/>
                <c:pt idx="0">
                  <c:v>5.0</c:v>
                </c:pt>
                <c:pt idx="1">
                  <c:v>5.0</c:v>
                </c:pt>
                <c:pt idx="2">
                  <c:v>5.0</c:v>
                </c:pt>
                <c:pt idx="3">
                  <c:v>5.0</c:v>
                </c:pt>
              </c:numCache>
            </c:numRef>
          </c:val>
        </c:ser>
        <c:dLbls>
          <c:showLegendKey val="0"/>
          <c:showVal val="0"/>
          <c:showCatName val="0"/>
          <c:showSerName val="0"/>
          <c:showPercent val="0"/>
          <c:showBubbleSize val="0"/>
        </c:dLbls>
        <c:gapWidth val="75"/>
        <c:overlap val="100"/>
        <c:axId val="2102396936"/>
        <c:axId val="-2137600344"/>
      </c:barChart>
      <c:catAx>
        <c:axId val="2102396936"/>
        <c:scaling>
          <c:orientation val="minMax"/>
        </c:scaling>
        <c:delete val="0"/>
        <c:axPos val="l"/>
        <c:majorTickMark val="out"/>
        <c:minorTickMark val="none"/>
        <c:tickLblPos val="nextTo"/>
        <c:crossAx val="-2137600344"/>
        <c:crosses val="autoZero"/>
        <c:auto val="1"/>
        <c:lblAlgn val="ctr"/>
        <c:lblOffset val="100"/>
        <c:noMultiLvlLbl val="0"/>
      </c:catAx>
      <c:valAx>
        <c:axId val="-2137600344"/>
        <c:scaling>
          <c:orientation val="minMax"/>
        </c:scaling>
        <c:delete val="1"/>
        <c:axPos val="b"/>
        <c:numFmt formatCode="0%" sourceLinked="1"/>
        <c:majorTickMark val="none"/>
        <c:minorTickMark val="none"/>
        <c:tickLblPos val="nextTo"/>
        <c:crossAx val="2102396936"/>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4 processes = 4 concurrent</a:t>
            </a:r>
            <a:r>
              <a:rPr lang="en-US" baseline="0" dirty="0" smtClean="0"/>
              <a:t> requests</a:t>
            </a:r>
            <a:r>
              <a:rPr lang="en-US" dirty="0" smtClean="0"/>
              <a:t> </a:t>
            </a:r>
            <a:endParaRPr lang="en-US" dirty="0"/>
          </a:p>
        </c:rich>
      </c:tx>
      <c:layout/>
      <c:overlay val="0"/>
    </c:title>
    <c:autoTitleDeleted val="0"/>
    <c:plotArea>
      <c:layout/>
      <c:barChart>
        <c:barDir val="bar"/>
        <c:grouping val="percentStacked"/>
        <c:varyColors val="0"/>
        <c:ser>
          <c:idx val="0"/>
          <c:order val="0"/>
          <c:tx>
            <c:strRef>
              <c:f>Sheet1!$A$2</c:f>
              <c:strCache>
                <c:ptCount val="1"/>
                <c:pt idx="0">
                  <c:v>Route Request</c:v>
                </c:pt>
              </c:strCache>
            </c:strRef>
          </c:tx>
          <c:spPr>
            <a:solidFill>
              <a:schemeClr val="accent1"/>
            </a:solidFill>
          </c:spPr>
          <c:invertIfNegative val="0"/>
          <c:cat>
            <c:strRef>
              <c:f>Sheet1!$B$1:$E$1</c:f>
              <c:strCache>
                <c:ptCount val="4"/>
                <c:pt idx="0">
                  <c:v>Process 1</c:v>
                </c:pt>
                <c:pt idx="1">
                  <c:v>Process 2</c:v>
                </c:pt>
                <c:pt idx="2">
                  <c:v>Process 3</c:v>
                </c:pt>
                <c:pt idx="3">
                  <c:v>Process 4</c:v>
                </c:pt>
              </c:strCache>
            </c:strRef>
          </c:cat>
          <c:val>
            <c:numRef>
              <c:f>Sheet1!$B$2:$E$2</c:f>
              <c:numCache>
                <c:formatCode>General</c:formatCode>
                <c:ptCount val="4"/>
                <c:pt idx="0">
                  <c:v>5.0</c:v>
                </c:pt>
                <c:pt idx="1">
                  <c:v>5.0</c:v>
                </c:pt>
                <c:pt idx="2">
                  <c:v>5.0</c:v>
                </c:pt>
                <c:pt idx="3">
                  <c:v>5.0</c:v>
                </c:pt>
              </c:numCache>
            </c:numRef>
          </c:val>
        </c:ser>
        <c:ser>
          <c:idx val="1"/>
          <c:order val="1"/>
          <c:tx>
            <c:strRef>
              <c:f>Sheet1!$A$3</c:f>
              <c:strCache>
                <c:ptCount val="1"/>
                <c:pt idx="0">
                  <c:v>DB Query</c:v>
                </c:pt>
              </c:strCache>
            </c:strRef>
          </c:tx>
          <c:spPr>
            <a:solidFill>
              <a:schemeClr val="accent2"/>
            </a:solidFill>
          </c:spPr>
          <c:invertIfNegative val="0"/>
          <c:cat>
            <c:strRef>
              <c:f>Sheet1!$B$1:$E$1</c:f>
              <c:strCache>
                <c:ptCount val="4"/>
                <c:pt idx="0">
                  <c:v>Process 1</c:v>
                </c:pt>
                <c:pt idx="1">
                  <c:v>Process 2</c:v>
                </c:pt>
                <c:pt idx="2">
                  <c:v>Process 3</c:v>
                </c:pt>
                <c:pt idx="3">
                  <c:v>Process 4</c:v>
                </c:pt>
              </c:strCache>
            </c:strRef>
          </c:cat>
          <c:val>
            <c:numRef>
              <c:f>Sheet1!$B$3:$E$3</c:f>
              <c:numCache>
                <c:formatCode>General</c:formatCode>
                <c:ptCount val="4"/>
                <c:pt idx="0">
                  <c:v>200.0</c:v>
                </c:pt>
                <c:pt idx="1">
                  <c:v>200.0</c:v>
                </c:pt>
                <c:pt idx="2">
                  <c:v>200.0</c:v>
                </c:pt>
                <c:pt idx="3">
                  <c:v>200.0</c:v>
                </c:pt>
              </c:numCache>
            </c:numRef>
          </c:val>
        </c:ser>
        <c:ser>
          <c:idx val="2"/>
          <c:order val="2"/>
          <c:tx>
            <c:strRef>
              <c:f>Sheet1!$A$4</c:f>
              <c:strCache>
                <c:ptCount val="1"/>
                <c:pt idx="0">
                  <c:v>Process Results</c:v>
                </c:pt>
              </c:strCache>
            </c:strRef>
          </c:tx>
          <c:spPr>
            <a:solidFill>
              <a:schemeClr val="accent1"/>
            </a:solidFill>
          </c:spPr>
          <c:invertIfNegative val="0"/>
          <c:cat>
            <c:strRef>
              <c:f>Sheet1!$B$1:$E$1</c:f>
              <c:strCache>
                <c:ptCount val="4"/>
                <c:pt idx="0">
                  <c:v>Process 1</c:v>
                </c:pt>
                <c:pt idx="1">
                  <c:v>Process 2</c:v>
                </c:pt>
                <c:pt idx="2">
                  <c:v>Process 3</c:v>
                </c:pt>
                <c:pt idx="3">
                  <c:v>Process 4</c:v>
                </c:pt>
              </c:strCache>
            </c:strRef>
          </c:cat>
          <c:val>
            <c:numRef>
              <c:f>Sheet1!$B$4:$E$4</c:f>
              <c:numCache>
                <c:formatCode>General</c:formatCode>
                <c:ptCount val="4"/>
                <c:pt idx="0">
                  <c:v>5.0</c:v>
                </c:pt>
                <c:pt idx="1">
                  <c:v>5.0</c:v>
                </c:pt>
                <c:pt idx="2">
                  <c:v>5.0</c:v>
                </c:pt>
                <c:pt idx="3">
                  <c:v>5.0</c:v>
                </c:pt>
              </c:numCache>
            </c:numRef>
          </c:val>
        </c:ser>
        <c:ser>
          <c:idx val="3"/>
          <c:order val="3"/>
          <c:tx>
            <c:strRef>
              <c:f>Sheet1!$A$5</c:f>
              <c:strCache>
                <c:ptCount val="1"/>
                <c:pt idx="0">
                  <c:v>Write to file</c:v>
                </c:pt>
              </c:strCache>
            </c:strRef>
          </c:tx>
          <c:spPr>
            <a:solidFill>
              <a:schemeClr val="accent2"/>
            </a:solidFill>
          </c:spPr>
          <c:invertIfNegative val="0"/>
          <c:cat>
            <c:strRef>
              <c:f>Sheet1!$B$1:$E$1</c:f>
              <c:strCache>
                <c:ptCount val="4"/>
                <c:pt idx="0">
                  <c:v>Process 1</c:v>
                </c:pt>
                <c:pt idx="1">
                  <c:v>Process 2</c:v>
                </c:pt>
                <c:pt idx="2">
                  <c:v>Process 3</c:v>
                </c:pt>
                <c:pt idx="3">
                  <c:v>Process 4</c:v>
                </c:pt>
              </c:strCache>
            </c:strRef>
          </c:cat>
          <c:val>
            <c:numRef>
              <c:f>Sheet1!$B$5:$E$5</c:f>
              <c:numCache>
                <c:formatCode>General</c:formatCode>
                <c:ptCount val="4"/>
                <c:pt idx="0">
                  <c:v>60.0</c:v>
                </c:pt>
                <c:pt idx="1">
                  <c:v>60.0</c:v>
                </c:pt>
                <c:pt idx="2">
                  <c:v>60.0</c:v>
                </c:pt>
                <c:pt idx="3">
                  <c:v>60.0</c:v>
                </c:pt>
              </c:numCache>
            </c:numRef>
          </c:val>
        </c:ser>
        <c:ser>
          <c:idx val="4"/>
          <c:order val="4"/>
          <c:tx>
            <c:strRef>
              <c:f>Sheet1!$A$6</c:f>
              <c:strCache>
                <c:ptCount val="1"/>
                <c:pt idx="0">
                  <c:v>Format &amp; Send Response</c:v>
                </c:pt>
              </c:strCache>
            </c:strRef>
          </c:tx>
          <c:spPr>
            <a:solidFill>
              <a:schemeClr val="accent1"/>
            </a:solidFill>
          </c:spPr>
          <c:invertIfNegative val="0"/>
          <c:cat>
            <c:strRef>
              <c:f>Sheet1!$B$1:$E$1</c:f>
              <c:strCache>
                <c:ptCount val="4"/>
                <c:pt idx="0">
                  <c:v>Process 1</c:v>
                </c:pt>
                <c:pt idx="1">
                  <c:v>Process 2</c:v>
                </c:pt>
                <c:pt idx="2">
                  <c:v>Process 3</c:v>
                </c:pt>
                <c:pt idx="3">
                  <c:v>Process 4</c:v>
                </c:pt>
              </c:strCache>
            </c:strRef>
          </c:cat>
          <c:val>
            <c:numRef>
              <c:f>Sheet1!$B$6:$E$6</c:f>
              <c:numCache>
                <c:formatCode>General</c:formatCode>
                <c:ptCount val="4"/>
                <c:pt idx="0">
                  <c:v>5.0</c:v>
                </c:pt>
                <c:pt idx="1">
                  <c:v>5.0</c:v>
                </c:pt>
                <c:pt idx="2">
                  <c:v>5.0</c:v>
                </c:pt>
                <c:pt idx="3">
                  <c:v>5.0</c:v>
                </c:pt>
              </c:numCache>
            </c:numRef>
          </c:val>
        </c:ser>
        <c:dLbls>
          <c:showLegendKey val="0"/>
          <c:showVal val="0"/>
          <c:showCatName val="0"/>
          <c:showSerName val="0"/>
          <c:showPercent val="0"/>
          <c:showBubbleSize val="0"/>
        </c:dLbls>
        <c:gapWidth val="75"/>
        <c:overlap val="100"/>
        <c:axId val="-2137540856"/>
        <c:axId val="-2137537800"/>
      </c:barChart>
      <c:catAx>
        <c:axId val="-2137540856"/>
        <c:scaling>
          <c:orientation val="minMax"/>
        </c:scaling>
        <c:delete val="0"/>
        <c:axPos val="l"/>
        <c:majorTickMark val="out"/>
        <c:minorTickMark val="none"/>
        <c:tickLblPos val="nextTo"/>
        <c:crossAx val="-2137537800"/>
        <c:crosses val="autoZero"/>
        <c:auto val="1"/>
        <c:lblAlgn val="ctr"/>
        <c:lblOffset val="100"/>
        <c:noMultiLvlLbl val="0"/>
      </c:catAx>
      <c:valAx>
        <c:axId val="-2137537800"/>
        <c:scaling>
          <c:orientation val="minMax"/>
        </c:scaling>
        <c:delete val="1"/>
        <c:axPos val="b"/>
        <c:numFmt formatCode="0%" sourceLinked="1"/>
        <c:majorTickMark val="none"/>
        <c:minorTickMark val="none"/>
        <c:tickLblPos val="nextTo"/>
        <c:crossAx val="-2137540856"/>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8E1B6-334A-3940-ABA9-281EE97DB44B}" type="datetimeFigureOut">
              <a:rPr lang="en-US" smtClean="0"/>
              <a:t>3/13/13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6C9D72-5412-C44F-9321-02CCD1AF43FA}" type="slidenum">
              <a:rPr lang="en-US" smtClean="0"/>
              <a:t>‹#›</a:t>
            </a:fld>
            <a:endParaRPr lang="en-US"/>
          </a:p>
        </p:txBody>
      </p:sp>
    </p:spTree>
    <p:extLst>
      <p:ext uri="{BB962C8B-B14F-4D97-AF65-F5344CB8AC3E}">
        <p14:creationId xmlns:p14="http://schemas.microsoft.com/office/powerpoint/2010/main" val="29370733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1</a:t>
            </a:fld>
            <a:endParaRPr lang="en-US"/>
          </a:p>
        </p:txBody>
      </p:sp>
    </p:spTree>
    <p:extLst>
      <p:ext uri="{BB962C8B-B14F-4D97-AF65-F5344CB8AC3E}">
        <p14:creationId xmlns:p14="http://schemas.microsoft.com/office/powerpoint/2010/main" val="216617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new</a:t>
            </a:r>
            <a:r>
              <a:rPr lang="en-US" baseline="0" dirty="0" smtClean="0"/>
              <a:t> connection creates an event which is then added to the event queue. The node’s event loop (which is run by V8) eventually get to the event, processes the new request, executes the controller immediately delegating all I/O calls to the thread pool, and then if fetches the next event from the queue.</a:t>
            </a:r>
          </a:p>
          <a:p>
            <a:endParaRPr lang="en-US" baseline="0" dirty="0" smtClean="0"/>
          </a:p>
          <a:p>
            <a:r>
              <a:rPr lang="en-US" baseline="0" dirty="0" smtClean="0"/>
              <a:t>When an I/O calls finishes it creates another event which is added to the queue. When node reaches to that event, it executes the callback associated with it and if it has the final response ready then sends it to the client.</a:t>
            </a:r>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11</a:t>
            </a:fld>
            <a:endParaRPr lang="en-US"/>
          </a:p>
        </p:txBody>
      </p:sp>
    </p:spTree>
    <p:extLst>
      <p:ext uri="{BB962C8B-B14F-4D97-AF65-F5344CB8AC3E}">
        <p14:creationId xmlns:p14="http://schemas.microsoft.com/office/powerpoint/2010/main" val="1963749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Node’s standard</a:t>
            </a:r>
            <a:r>
              <a:rPr lang="en-US" baseline="0" dirty="0" smtClean="0"/>
              <a:t> library – Basically the Node’s API that allows you to access </a:t>
            </a:r>
            <a:r>
              <a:rPr lang="en-US" baseline="0" dirty="0" err="1" smtClean="0"/>
              <a:t>filesystem</a:t>
            </a:r>
            <a:r>
              <a:rPr lang="en-US" baseline="0" dirty="0" smtClean="0"/>
              <a:t>, system calls, databases, etc. This is the Node JS code that is actually exposes to you.</a:t>
            </a:r>
          </a:p>
          <a:p>
            <a:r>
              <a:rPr lang="en-US" baseline="0" dirty="0" smtClean="0"/>
              <a:t>Node bindings – Mainly its C++ native code that binds Node with the operating system functionality like I/O.</a:t>
            </a:r>
          </a:p>
          <a:p>
            <a:r>
              <a:rPr lang="en-US" baseline="0" dirty="0" smtClean="0"/>
              <a:t>Remaining are the node’s dependencies that aren’t part of Node.. They are external libraries which Node uses.</a:t>
            </a:r>
          </a:p>
          <a:p>
            <a:r>
              <a:rPr lang="en-US" dirty="0" smtClean="0"/>
              <a:t>V8 – Google’s fastest</a:t>
            </a:r>
            <a:r>
              <a:rPr lang="en-US" baseline="0" dirty="0" smtClean="0"/>
              <a:t> </a:t>
            </a:r>
            <a:r>
              <a:rPr lang="en-US" baseline="0" dirty="0" err="1" smtClean="0"/>
              <a:t>Javascript</a:t>
            </a:r>
            <a:r>
              <a:rPr lang="en-US" baseline="0" dirty="0" smtClean="0"/>
              <a:t> engine, used by Node to execute all its </a:t>
            </a:r>
            <a:r>
              <a:rPr lang="en-US" baseline="0" dirty="0" err="1" smtClean="0"/>
              <a:t>Javascript</a:t>
            </a:r>
            <a:endParaRPr lang="en-US" baseline="0" dirty="0" smtClean="0"/>
          </a:p>
          <a:p>
            <a:endParaRPr lang="en-US" baseline="0" dirty="0" smtClean="0"/>
          </a:p>
          <a:p>
            <a:r>
              <a:rPr lang="en-US" baseline="0" dirty="0" smtClean="0"/>
              <a:t>Node is 20% </a:t>
            </a:r>
            <a:r>
              <a:rPr lang="en-US" baseline="0" dirty="0" err="1" smtClean="0"/>
              <a:t>Javascript</a:t>
            </a:r>
            <a:r>
              <a:rPr lang="en-US" baseline="0" dirty="0" smtClean="0"/>
              <a:t> code and 80% C++</a:t>
            </a:r>
          </a:p>
          <a:p>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12</a:t>
            </a:fld>
            <a:endParaRPr lang="en-US"/>
          </a:p>
        </p:txBody>
      </p:sp>
    </p:spTree>
    <p:extLst>
      <p:ext uri="{BB962C8B-B14F-4D97-AF65-F5344CB8AC3E}">
        <p14:creationId xmlns:p14="http://schemas.microsoft.com/office/powerpoint/2010/main" val="4217249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engines</a:t>
            </a:r>
            <a:r>
              <a:rPr lang="en-US" baseline="0" dirty="0" smtClean="0"/>
              <a:t> mostly interpret JS into </a:t>
            </a:r>
            <a:r>
              <a:rPr lang="en-US" baseline="0" dirty="0" err="1" smtClean="0"/>
              <a:t>bytecode</a:t>
            </a:r>
            <a:r>
              <a:rPr lang="en-US" baseline="0" dirty="0" smtClean="0"/>
              <a:t> which is then compiled into machine code and executed</a:t>
            </a:r>
          </a:p>
          <a:p>
            <a:endParaRPr lang="en-US" dirty="0" smtClean="0"/>
          </a:p>
          <a:p>
            <a:r>
              <a:rPr lang="en-US" dirty="0" smtClean="0"/>
              <a:t>Other engines – </a:t>
            </a:r>
            <a:r>
              <a:rPr lang="en-US" dirty="0" err="1" smtClean="0"/>
              <a:t>IonMonkey</a:t>
            </a:r>
            <a:r>
              <a:rPr lang="en-US" dirty="0" smtClean="0"/>
              <a:t> in Firefox 18+ and Nitro/</a:t>
            </a:r>
            <a:r>
              <a:rPr lang="en-US" baseline="0" dirty="0" smtClean="0"/>
              <a:t> </a:t>
            </a:r>
            <a:r>
              <a:rPr lang="en-US" baseline="0" dirty="0" err="1" smtClean="0"/>
              <a:t>SquirrelFish</a:t>
            </a:r>
            <a:r>
              <a:rPr lang="en-US" baseline="0" dirty="0" smtClean="0"/>
              <a:t> in Safari</a:t>
            </a:r>
          </a:p>
          <a:p>
            <a:r>
              <a:rPr lang="en-US" baseline="0" dirty="0" smtClean="0"/>
              <a:t>Nitro also does direct compilation to native code but </a:t>
            </a:r>
            <a:r>
              <a:rPr lang="en-US" baseline="0" dirty="0" err="1" smtClean="0"/>
              <a:t>IonMonkey</a:t>
            </a:r>
            <a:r>
              <a:rPr lang="en-US" baseline="0" dirty="0" smtClean="0"/>
              <a:t> still uses </a:t>
            </a:r>
            <a:r>
              <a:rPr lang="en-US" baseline="0" dirty="0" err="1" smtClean="0"/>
              <a:t>bytecode</a:t>
            </a:r>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14</a:t>
            </a:fld>
            <a:endParaRPr lang="en-US"/>
          </a:p>
        </p:txBody>
      </p:sp>
    </p:spTree>
    <p:extLst>
      <p:ext uri="{BB962C8B-B14F-4D97-AF65-F5344CB8AC3E}">
        <p14:creationId xmlns:p14="http://schemas.microsoft.com/office/powerpoint/2010/main" val="3044500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15</a:t>
            </a:fld>
            <a:endParaRPr lang="en-US"/>
          </a:p>
        </p:txBody>
      </p:sp>
    </p:spTree>
    <p:extLst>
      <p:ext uri="{BB962C8B-B14F-4D97-AF65-F5344CB8AC3E}">
        <p14:creationId xmlns:p14="http://schemas.microsoft.com/office/powerpoint/2010/main" val="504413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real-time apps,</a:t>
            </a:r>
            <a:r>
              <a:rPr lang="en-US" baseline="0" dirty="0" smtClean="0"/>
              <a:t> </a:t>
            </a:r>
            <a:r>
              <a:rPr lang="en-US" baseline="0" dirty="0" err="1" smtClean="0"/>
              <a:t>Node.js</a:t>
            </a:r>
            <a:r>
              <a:rPr lang="en-US" baseline="0" dirty="0" smtClean="0"/>
              <a:t> is specially good if “long-polling” technique is used. In this the client creates a connection to the server but if there’s no data, the server holds on to the connection until new data is available. In other languages, a thread is required for each connection as the connection remains active. In node, it doesn’t have to be! Hence especially good for real-time chat apps sorts.</a:t>
            </a:r>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16</a:t>
            </a:fld>
            <a:endParaRPr lang="en-US"/>
          </a:p>
        </p:txBody>
      </p:sp>
    </p:spTree>
    <p:extLst>
      <p:ext uri="{BB962C8B-B14F-4D97-AF65-F5344CB8AC3E}">
        <p14:creationId xmlns:p14="http://schemas.microsoft.com/office/powerpoint/2010/main" val="2135281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CRUD – Create Read Update and Delete</a:t>
            </a:r>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17</a:t>
            </a:fld>
            <a:endParaRPr lang="en-US"/>
          </a:p>
        </p:txBody>
      </p:sp>
    </p:spTree>
    <p:extLst>
      <p:ext uri="{BB962C8B-B14F-4D97-AF65-F5344CB8AC3E}">
        <p14:creationId xmlns:p14="http://schemas.microsoft.com/office/powerpoint/2010/main" val="2994533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 Bad Parts – Global variables,</a:t>
            </a:r>
            <a:r>
              <a:rPr lang="en-US" baseline="0" dirty="0" smtClean="0"/>
              <a:t> No block scope, Semicolons, </a:t>
            </a:r>
            <a:r>
              <a:rPr lang="en-US" baseline="0" dirty="0" err="1" smtClean="0"/>
              <a:t>etc</a:t>
            </a:r>
            <a:endParaRPr lang="en-US" baseline="0" dirty="0" smtClean="0"/>
          </a:p>
          <a:p>
            <a:r>
              <a:rPr lang="en-US" baseline="0" dirty="0" smtClean="0"/>
              <a:t>“</a:t>
            </a:r>
            <a:r>
              <a:rPr lang="en-US" baseline="0" dirty="0" err="1" smtClean="0"/>
              <a:t>Javascript</a:t>
            </a:r>
            <a:r>
              <a:rPr lang="en-US" baseline="0" dirty="0" smtClean="0"/>
              <a:t>: The Good Parts”</a:t>
            </a:r>
          </a:p>
          <a:p>
            <a:r>
              <a:rPr lang="en-US" dirty="0" smtClean="0"/>
              <a:t>http://</a:t>
            </a:r>
            <a:r>
              <a:rPr lang="en-US" dirty="0" err="1" smtClean="0"/>
              <a:t>nodejs.org</a:t>
            </a:r>
            <a:r>
              <a:rPr lang="en-US" dirty="0" smtClean="0"/>
              <a:t>/illuminati0.pdf</a:t>
            </a:r>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18</a:t>
            </a:fld>
            <a:endParaRPr lang="en-US"/>
          </a:p>
        </p:txBody>
      </p:sp>
    </p:spTree>
    <p:extLst>
      <p:ext uri="{BB962C8B-B14F-4D97-AF65-F5344CB8AC3E}">
        <p14:creationId xmlns:p14="http://schemas.microsoft.com/office/powerpoint/2010/main" val="290252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Node’s actual thread pool which connects to database to make I/O calls is actually small in size, then does that mean some of the I/O calls have to wait until the previous I/O calls are completed, even though more I/O connections to database are possible. Basically, if C=1000, and thread pool size = 100, then the last batch of concurrent requests 901-1000 will experience a delay of 10x for their I/O calls. Is that true?</a:t>
            </a:r>
          </a:p>
          <a:p>
            <a:r>
              <a:rPr lang="en-US" dirty="0" smtClean="0"/>
              <a:t>Same as above, does that mean the higher the concurrency the slower is the request response time. Even if that’s true, is the above the correct reason for that </a:t>
            </a:r>
            <a:r>
              <a:rPr lang="en-US" dirty="0" err="1" smtClean="0"/>
              <a:t>behaviour</a:t>
            </a:r>
            <a:r>
              <a:rPr lang="en-US" dirty="0" smtClean="0"/>
              <a:t>?</a:t>
            </a:r>
          </a:p>
          <a:p>
            <a:r>
              <a:rPr lang="en-US" dirty="0" err="1" smtClean="0"/>
              <a:t>Nginx</a:t>
            </a:r>
            <a:r>
              <a:rPr lang="en-US" dirty="0" smtClean="0"/>
              <a:t>?? Why node then?</a:t>
            </a:r>
          </a:p>
          <a:p>
            <a:pPr marL="228600" indent="-228600">
              <a:buAutoNum type="arabicParenR"/>
            </a:pPr>
            <a:endParaRPr lang="en-US" dirty="0" smtClean="0"/>
          </a:p>
          <a:p>
            <a:pPr marL="228600" indent="-228600">
              <a:buAutoNum type="arabicParenR"/>
            </a:pPr>
            <a:r>
              <a:rPr lang="en-US" dirty="0" smtClean="0"/>
              <a:t>About </a:t>
            </a:r>
            <a:r>
              <a:rPr lang="en-US" dirty="0" err="1" smtClean="0"/>
              <a:t>Nginx</a:t>
            </a:r>
            <a:r>
              <a:rPr lang="en-US" dirty="0" smtClean="0"/>
              <a:t>/Apache…</a:t>
            </a:r>
          </a:p>
          <a:p>
            <a:pPr marL="0" indent="0">
              <a:buNone/>
            </a:pPr>
            <a:r>
              <a:rPr lang="en-US" dirty="0" smtClean="0"/>
              <a:t>http://</a:t>
            </a:r>
            <a:r>
              <a:rPr lang="en-US" dirty="0" err="1" smtClean="0"/>
              <a:t>blog.martinfjordvald.com</a:t>
            </a:r>
            <a:r>
              <a:rPr lang="en-US" dirty="0" smtClean="0"/>
              <a:t>/2011/02/nginx-primer-2-from-apache-to-nginx/</a:t>
            </a:r>
            <a:r>
              <a:rPr lang="en-US" baseline="0" dirty="0" smtClean="0"/>
              <a:t> </a:t>
            </a:r>
          </a:p>
          <a:p>
            <a:pPr marL="0" indent="0">
              <a:buNone/>
            </a:pPr>
            <a:r>
              <a:rPr lang="en-US" baseline="0" dirty="0" smtClean="0"/>
              <a:t>In Apache, every request spawns a new process, even a static file request like images. And in every apache process, the PHP’s binary is embedded i.e. each process easily takes up 25-50MB.. Large number of processes can hence downgrade performance. This embed PHP basically means that there’s very less overhead between Apache  &amp; PHP to talk to each other. So you just configure Apache to use PHP, write your PHP code and forget.</a:t>
            </a:r>
          </a:p>
          <a:p>
            <a:pPr marL="0" indent="0">
              <a:buNone/>
            </a:pPr>
            <a:r>
              <a:rPr lang="en-US" baseline="0" dirty="0" smtClean="0"/>
              <a:t>In NGINX, since its an event-driven webserver which requires the programming to be non-blocking, you can’t use PHP by default as PHP is blocking. And hence NGINX relies on protocols such as </a:t>
            </a:r>
            <a:r>
              <a:rPr lang="en-US" baseline="0" dirty="0" err="1" smtClean="0"/>
              <a:t>FastCGI</a:t>
            </a:r>
            <a:r>
              <a:rPr lang="en-US" baseline="0" dirty="0" smtClean="0"/>
              <a:t> to talk to PHP, which also supports </a:t>
            </a:r>
            <a:r>
              <a:rPr lang="en-US" baseline="0" dirty="0" err="1" smtClean="0"/>
              <a:t>FastCGI</a:t>
            </a:r>
            <a:r>
              <a:rPr lang="en-US" baseline="0" dirty="0" smtClean="0"/>
              <a:t>.  So PHP processes are separate and completely out-of-control of </a:t>
            </a:r>
            <a:r>
              <a:rPr lang="en-US" baseline="0" dirty="0" err="1" smtClean="0"/>
              <a:t>Nginx</a:t>
            </a:r>
            <a:r>
              <a:rPr lang="en-US" baseline="0" dirty="0" smtClean="0"/>
              <a:t>. </a:t>
            </a:r>
            <a:r>
              <a:rPr lang="en-US" baseline="0" dirty="0" err="1" smtClean="0"/>
              <a:t>Nginx</a:t>
            </a:r>
            <a:r>
              <a:rPr lang="en-US" baseline="0" dirty="0" smtClean="0"/>
              <a:t> simply communicates with the running PHP processes when it needs it to do something (basically, delegating the task to it) and moves on handling other events. But since PHP processes are not embedded in the </a:t>
            </a:r>
            <a:r>
              <a:rPr lang="en-US" baseline="0" dirty="0" err="1" smtClean="0"/>
              <a:t>Nginx</a:t>
            </a:r>
            <a:r>
              <a:rPr lang="en-US" baseline="0" dirty="0" smtClean="0"/>
              <a:t> process, there’s an overhead in talking to it. Besides you have to do this process scheduling yourself.</a:t>
            </a:r>
          </a:p>
          <a:p>
            <a:pPr marL="0" indent="0">
              <a:buNone/>
            </a:pPr>
            <a:endParaRPr lang="en-US" baseline="0" dirty="0" smtClean="0"/>
          </a:p>
          <a:p>
            <a:pPr marL="0" indent="0">
              <a:buNone/>
            </a:pPr>
            <a:r>
              <a:rPr lang="en-US" baseline="0" dirty="0" smtClean="0"/>
              <a:t>Hence, most people say use </a:t>
            </a:r>
            <a:r>
              <a:rPr lang="en-US" baseline="0" dirty="0" err="1" smtClean="0"/>
              <a:t>Nginx</a:t>
            </a:r>
            <a:r>
              <a:rPr lang="en-US" baseline="0" dirty="0" smtClean="0"/>
              <a:t> for handling static files and Apache for PHP.</a:t>
            </a:r>
          </a:p>
          <a:p>
            <a:pPr marL="0" indent="0">
              <a:buNone/>
            </a:pPr>
            <a:endParaRPr lang="en-US" baseline="0" dirty="0" smtClean="0"/>
          </a:p>
          <a:p>
            <a:pPr marL="0" indent="0">
              <a:buNone/>
            </a:pPr>
            <a:r>
              <a:rPr lang="en-US" baseline="0" dirty="0" smtClean="0"/>
              <a:t>2) </a:t>
            </a:r>
            <a:r>
              <a:rPr lang="en-US" baseline="0" dirty="0" err="1" smtClean="0"/>
              <a:t>Node.JS</a:t>
            </a:r>
            <a:r>
              <a:rPr lang="en-US" baseline="0" dirty="0" smtClean="0"/>
              <a:t> have alternatives which might scale better but they are complex. </a:t>
            </a:r>
          </a:p>
          <a:p>
            <a:pPr marL="0" indent="0">
              <a:buNone/>
            </a:pPr>
            <a:r>
              <a:rPr lang="en-US" baseline="0" dirty="0" smtClean="0"/>
              <a:t>3) Node is actually faster than </a:t>
            </a:r>
            <a:r>
              <a:rPr lang="en-US" baseline="0" dirty="0" err="1" smtClean="0"/>
              <a:t>Nginx</a:t>
            </a:r>
            <a:r>
              <a:rPr lang="en-US" baseline="0" dirty="0" smtClean="0"/>
              <a:t>. http://</a:t>
            </a:r>
            <a:r>
              <a:rPr lang="en-US" baseline="0" dirty="0" err="1" smtClean="0"/>
              <a:t>chetansurpur.com</a:t>
            </a:r>
            <a:r>
              <a:rPr lang="en-US" baseline="0" dirty="0" smtClean="0"/>
              <a:t>/blog/2010/10/why-node-</a:t>
            </a:r>
            <a:r>
              <a:rPr lang="en-US" baseline="0" dirty="0" err="1" smtClean="0"/>
              <a:t>js</a:t>
            </a:r>
            <a:r>
              <a:rPr lang="en-US" baseline="0" dirty="0" smtClean="0"/>
              <a:t>-is-totally-</a:t>
            </a:r>
            <a:r>
              <a:rPr lang="en-US" baseline="0" dirty="0" err="1" smtClean="0"/>
              <a:t>awesome.html</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27</a:t>
            </a:fld>
            <a:endParaRPr lang="en-US"/>
          </a:p>
        </p:txBody>
      </p:sp>
    </p:spTree>
    <p:extLst>
      <p:ext uri="{BB962C8B-B14F-4D97-AF65-F5344CB8AC3E}">
        <p14:creationId xmlns:p14="http://schemas.microsoft.com/office/powerpoint/2010/main" val="453471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Node.JS</a:t>
            </a:r>
            <a:r>
              <a:rPr lang="en-US" baseline="0" dirty="0" smtClean="0"/>
              <a:t> is a platform – A set of C libraries with a JS wrapper around them exposed to you</a:t>
            </a:r>
            <a:endParaRPr lang="en-US" dirty="0" smtClean="0"/>
          </a:p>
          <a:p>
            <a:r>
              <a:rPr lang="en-US" dirty="0" smtClean="0"/>
              <a:t>V8</a:t>
            </a:r>
            <a:r>
              <a:rPr lang="en-US" baseline="0" dirty="0" smtClean="0"/>
              <a:t> engine by Google - Very fast &amp; efficient compared to other JS engines out there</a:t>
            </a:r>
          </a:p>
          <a:p>
            <a:r>
              <a:rPr lang="en-US" baseline="0" dirty="0" smtClean="0"/>
              <a:t>Easily – extensive set of libraries that does almost everything you need</a:t>
            </a:r>
          </a:p>
          <a:p>
            <a:r>
              <a:rPr lang="en-US" baseline="0" dirty="0" smtClean="0"/>
              <a:t>Fast, Scalable – Performance benchmark on the upcoming slides</a:t>
            </a:r>
          </a:p>
          <a:p>
            <a:r>
              <a:rPr lang="en-US" baseline="0" dirty="0" smtClean="0"/>
              <a:t>Event-driven programming – A model where the flow of a program is determined by events (signals, messages). User define callbacks which are to be executed when an event occurs, like the completion of an I/O request, or an incoming HTTP connection</a:t>
            </a:r>
          </a:p>
          <a:p>
            <a:r>
              <a:rPr lang="en-US" baseline="0" dirty="0" smtClean="0"/>
              <a:t>Non-blocking I/O – All I/O calls do NOT block. We’ll talk more in detail about it</a:t>
            </a:r>
            <a:r>
              <a:rPr lang="en-US" baseline="0" dirty="0" smtClean="0"/>
              <a:t>.</a:t>
            </a:r>
          </a:p>
          <a:p>
            <a:r>
              <a:rPr lang="en-US" baseline="0" dirty="0" err="1" smtClean="0"/>
              <a:t>Lighweight</a:t>
            </a:r>
            <a:r>
              <a:rPr lang="en-US" baseline="0" dirty="0" smtClean="0"/>
              <a:t> &amp; efficient – Just one thread.</a:t>
            </a:r>
            <a:endParaRPr lang="en-US" baseline="0" dirty="0" smtClean="0"/>
          </a:p>
          <a:p>
            <a:r>
              <a:rPr lang="en-US" baseline="0" dirty="0" smtClean="0"/>
              <a:t>Data Intensive, Real time – Real Time Applications with heavy I/O calls and less CPU bound</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3B6C9D72-5412-C44F-9321-02CCD1AF43FA}" type="slidenum">
              <a:rPr lang="en-US" smtClean="0"/>
              <a:t>2</a:t>
            </a:fld>
            <a:endParaRPr lang="en-US"/>
          </a:p>
        </p:txBody>
      </p:sp>
    </p:spTree>
    <p:extLst>
      <p:ext uri="{BB962C8B-B14F-4D97-AF65-F5344CB8AC3E}">
        <p14:creationId xmlns:p14="http://schemas.microsoft.com/office/powerpoint/2010/main" val="140728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Mojito – A</a:t>
            </a:r>
            <a:r>
              <a:rPr lang="en-US" baseline="0" dirty="0" smtClean="0"/>
              <a:t>n awesome framework built on top of </a:t>
            </a:r>
            <a:r>
              <a:rPr lang="en-US" baseline="0" dirty="0" err="1" smtClean="0"/>
              <a:t>Node.js</a:t>
            </a:r>
            <a:r>
              <a:rPr lang="en-US" baseline="0" dirty="0" smtClean="0"/>
              <a:t>. It allows you to execute the same </a:t>
            </a:r>
            <a:r>
              <a:rPr lang="en-US" baseline="0" dirty="0" err="1" smtClean="0"/>
              <a:t>javascript</a:t>
            </a:r>
            <a:r>
              <a:rPr lang="en-US" baseline="0" dirty="0" smtClean="0"/>
              <a:t> code on the server as well as the client, allowing you to minimize code-duplication as well as improve performance against network latency. It uses client browser’s JS runtime to simulate a server environment on client side, and a </a:t>
            </a:r>
            <a:r>
              <a:rPr lang="en-US" baseline="0" dirty="0" err="1" smtClean="0"/>
              <a:t>Node.js</a:t>
            </a:r>
            <a:r>
              <a:rPr lang="en-US" baseline="0" dirty="0" smtClean="0"/>
              <a:t> runtime to simulate a browser environment on server side. More details here - http://</a:t>
            </a:r>
            <a:r>
              <a:rPr lang="en-US" baseline="0" dirty="0" err="1" smtClean="0"/>
              <a:t>developer.yahoo.com</a:t>
            </a:r>
            <a:r>
              <a:rPr lang="en-US" baseline="0" dirty="0" smtClean="0"/>
              <a:t>/blogs/</a:t>
            </a:r>
            <a:r>
              <a:rPr lang="en-US" baseline="0" dirty="0" err="1" smtClean="0"/>
              <a:t>ydn</a:t>
            </a:r>
            <a:r>
              <a:rPr lang="en-US" baseline="0" dirty="0" smtClean="0"/>
              <a:t>/posts/2012/04/yahoo%E2%80%99s-mojito-is-now-open-source/  and http://</a:t>
            </a:r>
            <a:r>
              <a:rPr lang="en-US" baseline="0" dirty="0" err="1" smtClean="0"/>
              <a:t>blip.tv</a:t>
            </a:r>
            <a:r>
              <a:rPr lang="en-US" baseline="0" dirty="0" smtClean="0"/>
              <a:t>/</a:t>
            </a:r>
            <a:r>
              <a:rPr lang="en-US" baseline="0" dirty="0" err="1" smtClean="0"/>
              <a:t>jsconf</a:t>
            </a:r>
            <a:r>
              <a:rPr lang="en-US" baseline="0" dirty="0" smtClean="0"/>
              <a:t>/jsconf2012-bruno-fernandez-ruiz-6142243</a:t>
            </a:r>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3</a:t>
            </a:fld>
            <a:endParaRPr lang="en-US"/>
          </a:p>
        </p:txBody>
      </p:sp>
    </p:spTree>
    <p:extLst>
      <p:ext uri="{BB962C8B-B14F-4D97-AF65-F5344CB8AC3E}">
        <p14:creationId xmlns:p14="http://schemas.microsoft.com/office/powerpoint/2010/main" val="3479809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Simple “Hello World” program</a:t>
            </a:r>
            <a:r>
              <a:rPr lang="en-US" baseline="0" dirty="0" smtClean="0"/>
              <a:t> running on 4 GB RAM + 2 GHz dual-core CPU + Ubuntu 10.04</a:t>
            </a:r>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4</a:t>
            </a:fld>
            <a:endParaRPr lang="en-US"/>
          </a:p>
        </p:txBody>
      </p:sp>
    </p:spTree>
    <p:extLst>
      <p:ext uri="{BB962C8B-B14F-4D97-AF65-F5344CB8AC3E}">
        <p14:creationId xmlns:p14="http://schemas.microsoft.com/office/powerpoint/2010/main" val="167896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5</a:t>
            </a:fld>
            <a:endParaRPr lang="en-US"/>
          </a:p>
        </p:txBody>
      </p:sp>
    </p:spTree>
    <p:extLst>
      <p:ext uri="{BB962C8B-B14F-4D97-AF65-F5344CB8AC3E}">
        <p14:creationId xmlns:p14="http://schemas.microsoft.com/office/powerpoint/2010/main" val="243744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L1 cache – Fastest,</a:t>
            </a:r>
            <a:r>
              <a:rPr lang="en-US" baseline="0" dirty="0" smtClean="0"/>
              <a:t> Smallest, and belongs in the same CPU chip. Small size + costly SRAM makes lookup faster.</a:t>
            </a:r>
          </a:p>
          <a:p>
            <a:r>
              <a:rPr lang="en-US" baseline="0" dirty="0" smtClean="0"/>
              <a:t>L2 cache – Slightly bigger, and may belong to a different chip but still quite fast. Big size slightly reduces the speed.</a:t>
            </a:r>
          </a:p>
          <a:p>
            <a:r>
              <a:rPr lang="en-US" baseline="0" dirty="0" smtClean="0"/>
              <a:t>RAM – Much larger and resides on a different chip, connected via the system bus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6</a:t>
            </a:fld>
            <a:endParaRPr lang="en-US"/>
          </a:p>
        </p:txBody>
      </p:sp>
    </p:spTree>
    <p:extLst>
      <p:ext uri="{BB962C8B-B14F-4D97-AF65-F5344CB8AC3E}">
        <p14:creationId xmlns:p14="http://schemas.microsoft.com/office/powerpoint/2010/main" val="1799650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most</a:t>
            </a:r>
            <a:r>
              <a:rPr lang="en-US" baseline="0" dirty="0" smtClean="0"/>
              <a:t> of the threads are still waiting on I/O most of the time … </a:t>
            </a:r>
          </a:p>
          <a:p>
            <a:r>
              <a:rPr lang="en-US" baseline="0" dirty="0" smtClean="0"/>
              <a:t>So, to handle lot of connections … we need LOT of threads.. And then we start getting into some problems like context switching overhead, high memory &amp; concurrency issues.</a:t>
            </a:r>
            <a:endParaRPr lang="en-US" dirty="0" smtClean="0"/>
          </a:p>
          <a:p>
            <a:r>
              <a:rPr lang="en-US" dirty="0" smtClean="0"/>
              <a:t>We can deal with</a:t>
            </a:r>
            <a:r>
              <a:rPr lang="en-US" baseline="0" dirty="0" smtClean="0"/>
              <a:t> </a:t>
            </a:r>
            <a:r>
              <a:rPr lang="en-US" baseline="0" dirty="0" err="1" smtClean="0"/>
              <a:t>atleast</a:t>
            </a:r>
            <a:r>
              <a:rPr lang="en-US" baseline="0" dirty="0" smtClean="0"/>
              <a:t> the last concurrency problem by using processes instead of Threads</a:t>
            </a:r>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8</a:t>
            </a:fld>
            <a:endParaRPr lang="en-US"/>
          </a:p>
        </p:txBody>
      </p:sp>
    </p:spTree>
    <p:extLst>
      <p:ext uri="{BB962C8B-B14F-4D97-AF65-F5344CB8AC3E}">
        <p14:creationId xmlns:p14="http://schemas.microsoft.com/office/powerpoint/2010/main" val="1327188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Processes are still waiting on I/O</a:t>
            </a:r>
            <a:r>
              <a:rPr lang="en-US" baseline="0" dirty="0" smtClean="0"/>
              <a:t> most of the time…  And more requests = more processes = more troubles !</a:t>
            </a:r>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9</a:t>
            </a:fld>
            <a:endParaRPr lang="en-US"/>
          </a:p>
        </p:txBody>
      </p:sp>
    </p:spTree>
    <p:extLst>
      <p:ext uri="{BB962C8B-B14F-4D97-AF65-F5344CB8AC3E}">
        <p14:creationId xmlns:p14="http://schemas.microsoft.com/office/powerpoint/2010/main" val="4174650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delegates</a:t>
            </a:r>
            <a:r>
              <a:rPr lang="en-US" baseline="0" dirty="0" smtClean="0"/>
              <a:t> all the </a:t>
            </a:r>
            <a:endParaRPr lang="en-US" dirty="0"/>
          </a:p>
        </p:txBody>
      </p:sp>
      <p:sp>
        <p:nvSpPr>
          <p:cNvPr id="4" name="Slide Number Placeholder 3"/>
          <p:cNvSpPr>
            <a:spLocks noGrp="1"/>
          </p:cNvSpPr>
          <p:nvPr>
            <p:ph type="sldNum" sz="quarter" idx="10"/>
          </p:nvPr>
        </p:nvSpPr>
        <p:spPr/>
        <p:txBody>
          <a:bodyPr/>
          <a:lstStyle/>
          <a:p>
            <a:fld id="{3B6C9D72-5412-C44F-9321-02CCD1AF43FA}" type="slidenum">
              <a:rPr lang="en-US" smtClean="0"/>
              <a:t>10</a:t>
            </a:fld>
            <a:endParaRPr lang="en-US"/>
          </a:p>
        </p:txBody>
      </p:sp>
    </p:spTree>
    <p:extLst>
      <p:ext uri="{BB962C8B-B14F-4D97-AF65-F5344CB8AC3E}">
        <p14:creationId xmlns:p14="http://schemas.microsoft.com/office/powerpoint/2010/main" val="867404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F9B64EF-DDDA-E649-A94B-94BBE35B8859}" type="datetimeFigureOut">
              <a:rPr lang="en-US" smtClean="0"/>
              <a:t>3/13/13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E29C639-1AD0-384D-83ED-F377AB8BD7E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B64EF-DDDA-E649-A94B-94BBE35B8859}" type="datetimeFigureOut">
              <a:rPr lang="en-US" smtClean="0"/>
              <a:t>3/13/13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9C639-1AD0-384D-83ED-F377AB8BD7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9B64EF-DDDA-E649-A94B-94BBE35B8859}" type="datetimeFigureOut">
              <a:rPr lang="en-US" smtClean="0"/>
              <a:t>3/13/13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9C639-1AD0-384D-83ED-F377AB8BD7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B64EF-DDDA-E649-A94B-94BBE35B8859}" type="datetimeFigureOut">
              <a:rPr lang="en-US" smtClean="0"/>
              <a:t>3/13/13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9C639-1AD0-384D-83ED-F377AB8BD7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9B64EF-DDDA-E649-A94B-94BBE35B8859}" type="datetimeFigureOut">
              <a:rPr lang="en-US" smtClean="0"/>
              <a:t>3/13/13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9C639-1AD0-384D-83ED-F377AB8BD7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F9B64EF-DDDA-E649-A94B-94BBE35B8859}" type="datetimeFigureOut">
              <a:rPr lang="en-US" smtClean="0"/>
              <a:t>3/13/13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9C639-1AD0-384D-83ED-F377AB8BD7E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9B64EF-DDDA-E649-A94B-94BBE35B8859}" type="datetimeFigureOut">
              <a:rPr lang="en-US" smtClean="0"/>
              <a:t>3/13/13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9C639-1AD0-384D-83ED-F377AB8BD7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9B64EF-DDDA-E649-A94B-94BBE35B8859}" type="datetimeFigureOut">
              <a:rPr lang="en-US" smtClean="0"/>
              <a:t>3/13/13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9C639-1AD0-384D-83ED-F377AB8BD7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B64EF-DDDA-E649-A94B-94BBE35B8859}" type="datetimeFigureOut">
              <a:rPr lang="en-US" smtClean="0"/>
              <a:t>3/13/13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9C639-1AD0-384D-83ED-F377AB8BD7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F9B64EF-DDDA-E649-A94B-94BBE35B8859}" type="datetimeFigureOut">
              <a:rPr lang="en-US" smtClean="0"/>
              <a:t>3/13/13</a:t>
            </a:fld>
            <a:endParaRPr lang="en-US"/>
          </a:p>
        </p:txBody>
      </p:sp>
      <p:sp>
        <p:nvSpPr>
          <p:cNvPr id="7" name="Slide Number Placeholder 6"/>
          <p:cNvSpPr>
            <a:spLocks noGrp="1"/>
          </p:cNvSpPr>
          <p:nvPr>
            <p:ph type="sldNum" sz="quarter" idx="12"/>
          </p:nvPr>
        </p:nvSpPr>
        <p:spPr/>
        <p:txBody>
          <a:bodyPr/>
          <a:lstStyle/>
          <a:p>
            <a:fld id="{DE29C639-1AD0-384D-83ED-F377AB8BD7E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B64EF-DDDA-E649-A94B-94BBE35B8859}" type="datetimeFigureOut">
              <a:rPr lang="en-US" smtClean="0"/>
              <a:t>3/13/13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DE29C639-1AD0-384D-83ED-F377AB8BD7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F9B64EF-DDDA-E649-A94B-94BBE35B8859}" type="datetimeFigureOut">
              <a:rPr lang="en-US" smtClean="0"/>
              <a:t>3/13/13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E29C639-1AD0-384D-83ED-F377AB8BD7E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github.com/languag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code.google.com/p/v8" TargetMode="External"/><Relationship Id="rId4" Type="http://schemas.openxmlformats.org/officeDocument/2006/relationships/hyperlink" Target="http://jcla1.com/blog/2012/01/07/exploring-the-v8-js-engine-part-1/"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hyperlink" Target="http://ql.io" TargetMode="External"/><Relationship Id="rId4" Type="http://schemas.openxmlformats.org/officeDocument/2006/relationships/hyperlink" Target="http://github.com/joyent/node/wiki/Projects,-Applications,-and-Companies-Using-Node"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zgadzaj.com/benchmarking-nodejs-basic-performance-tests-against-apache-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NODE.JS</a:t>
            </a:r>
            <a:endParaRPr lang="en-US" sz="5400" dirty="0"/>
          </a:p>
        </p:txBody>
      </p:sp>
      <p:sp>
        <p:nvSpPr>
          <p:cNvPr id="3" name="Subtitle 2"/>
          <p:cNvSpPr>
            <a:spLocks noGrp="1"/>
          </p:cNvSpPr>
          <p:nvPr>
            <p:ph type="subTitle" idx="1"/>
          </p:nvPr>
        </p:nvSpPr>
        <p:spPr>
          <a:xfrm>
            <a:off x="4733364" y="4421080"/>
            <a:ext cx="3418826" cy="1260629"/>
          </a:xfrm>
        </p:spPr>
        <p:txBody>
          <a:bodyPr>
            <a:normAutofit/>
          </a:bodyPr>
          <a:lstStyle/>
          <a:p>
            <a:pPr marL="285750" indent="-285750">
              <a:buFontTx/>
              <a:buChar char="-"/>
            </a:pPr>
            <a:r>
              <a:rPr lang="en-US" sz="2000" dirty="0" smtClean="0"/>
              <a:t>By Abhishek Shrivastava</a:t>
            </a:r>
          </a:p>
          <a:p>
            <a:pPr lvl="1"/>
            <a:r>
              <a:rPr lang="en-US" sz="1400" dirty="0" smtClean="0"/>
              <a:t>@</a:t>
            </a:r>
            <a:r>
              <a:rPr lang="en-US" sz="1400" dirty="0" err="1" smtClean="0"/>
              <a:t>WalmartLabs</a:t>
            </a:r>
            <a:endParaRPr lang="en-US" sz="1400" dirty="0" smtClean="0"/>
          </a:p>
          <a:p>
            <a:pPr marL="285750" indent="-285750">
              <a:buFontTx/>
              <a:buChar char="-"/>
            </a:pPr>
            <a:endParaRPr lang="en-US" dirty="0" smtClean="0"/>
          </a:p>
          <a:p>
            <a:endParaRPr lang="en-US" dirty="0"/>
          </a:p>
        </p:txBody>
      </p:sp>
    </p:spTree>
    <p:extLst>
      <p:ext uri="{BB962C8B-B14F-4D97-AF65-F5344CB8AC3E}">
        <p14:creationId xmlns:p14="http://schemas.microsoft.com/office/powerpoint/2010/main" val="9863360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89" y="1027664"/>
            <a:ext cx="7363675" cy="1143000"/>
          </a:xfrm>
        </p:spPr>
        <p:txBody>
          <a:bodyPr>
            <a:normAutofit fontScale="90000"/>
          </a:bodyPr>
          <a:lstStyle/>
          <a:p>
            <a:r>
              <a:rPr lang="en-US" dirty="0" smtClean="0"/>
              <a:t>Node scales it with Event Loop, Thread Pool &amp; </a:t>
            </a:r>
            <a:r>
              <a:rPr lang="en-US" dirty="0" err="1" smtClean="0"/>
              <a:t>Async</a:t>
            </a:r>
            <a:r>
              <a:rPr lang="en-US" dirty="0" smtClean="0"/>
              <a:t> I/O!</a:t>
            </a:r>
            <a:endParaRPr lang="en-US" dirty="0"/>
          </a:p>
        </p:txBody>
      </p:sp>
      <p:sp>
        <p:nvSpPr>
          <p:cNvPr id="13" name="Rectangle 12"/>
          <p:cNvSpPr/>
          <p:nvPr/>
        </p:nvSpPr>
        <p:spPr>
          <a:xfrm>
            <a:off x="1801300"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954793"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07193"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50159"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02559"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55605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0845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875749"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028149"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18164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33404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1773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67013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23625"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976025"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14332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29572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449215"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601615"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744581"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96981"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050474"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202874"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370171"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22571"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676064"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28464"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993609"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146009"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29950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45190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619199"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771599"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92509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77492"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220458"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372858"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526351"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678751"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846048"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998448"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8151941"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8304341" y="2692119"/>
            <a:ext cx="96635" cy="414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801300" y="3230543"/>
            <a:ext cx="4288944" cy="42797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Network</a:t>
            </a:r>
            <a:endParaRPr lang="en-US" dirty="0"/>
          </a:p>
        </p:txBody>
      </p:sp>
      <p:sp>
        <p:nvSpPr>
          <p:cNvPr id="60" name="Rectangle 59"/>
          <p:cNvSpPr/>
          <p:nvPr/>
        </p:nvSpPr>
        <p:spPr>
          <a:xfrm>
            <a:off x="6146009" y="3230543"/>
            <a:ext cx="2261155" cy="42797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File System</a:t>
            </a:r>
            <a:endParaRPr lang="en-US" dirty="0"/>
          </a:p>
        </p:txBody>
      </p:sp>
      <p:sp>
        <p:nvSpPr>
          <p:cNvPr id="61" name="TextBox 60"/>
          <p:cNvSpPr txBox="1"/>
          <p:nvPr/>
        </p:nvSpPr>
        <p:spPr>
          <a:xfrm>
            <a:off x="533090" y="2624489"/>
            <a:ext cx="1364845" cy="523220"/>
          </a:xfrm>
          <a:prstGeom prst="rect">
            <a:avLst/>
          </a:prstGeom>
          <a:noFill/>
        </p:spPr>
        <p:txBody>
          <a:bodyPr wrap="square" rtlCol="0">
            <a:spAutoFit/>
          </a:bodyPr>
          <a:lstStyle/>
          <a:p>
            <a:r>
              <a:rPr lang="en-US" sz="1400" dirty="0" smtClean="0"/>
              <a:t>Single Node Process</a:t>
            </a:r>
            <a:endParaRPr lang="en-US" sz="1400" dirty="0"/>
          </a:p>
        </p:txBody>
      </p:sp>
      <p:sp>
        <p:nvSpPr>
          <p:cNvPr id="62" name="Rectangle 61"/>
          <p:cNvSpPr/>
          <p:nvPr/>
        </p:nvSpPr>
        <p:spPr>
          <a:xfrm>
            <a:off x="3823625" y="4155527"/>
            <a:ext cx="3198102" cy="455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Pool &amp; </a:t>
            </a:r>
            <a:r>
              <a:rPr lang="en-US" dirty="0" err="1" smtClean="0"/>
              <a:t>Async</a:t>
            </a:r>
            <a:r>
              <a:rPr lang="en-US" dirty="0" smtClean="0"/>
              <a:t> APIs</a:t>
            </a:r>
            <a:endParaRPr lang="en-US" dirty="0"/>
          </a:p>
        </p:txBody>
      </p:sp>
      <p:sp>
        <p:nvSpPr>
          <p:cNvPr id="64" name="Content Placeholder 63"/>
          <p:cNvSpPr>
            <a:spLocks noGrp="1"/>
          </p:cNvSpPr>
          <p:nvPr>
            <p:ph idx="1"/>
          </p:nvPr>
        </p:nvSpPr>
        <p:spPr>
          <a:xfrm>
            <a:off x="1043492" y="5025288"/>
            <a:ext cx="7357484" cy="1325351"/>
          </a:xfrm>
        </p:spPr>
        <p:txBody>
          <a:bodyPr>
            <a:normAutofit fontScale="70000" lnSpcReduction="20000"/>
          </a:bodyPr>
          <a:lstStyle/>
          <a:p>
            <a:r>
              <a:rPr lang="en-US" dirty="0" smtClean="0"/>
              <a:t>Node delegates all I/O bound tasks to its internal thread pool and native </a:t>
            </a:r>
            <a:r>
              <a:rPr lang="en-US" dirty="0" err="1" smtClean="0"/>
              <a:t>Async</a:t>
            </a:r>
            <a:r>
              <a:rPr lang="en-US" dirty="0" smtClean="0"/>
              <a:t> I/O APIs (wherever possible) which can use interrupts &amp; callbacks to enter back into the system.</a:t>
            </a:r>
          </a:p>
          <a:p>
            <a:r>
              <a:rPr lang="en-US" dirty="0" smtClean="0"/>
              <a:t>By immediately pushing all I/O tasks out of the way, Node gets back into processing other requests!</a:t>
            </a:r>
          </a:p>
          <a:p>
            <a:endParaRPr lang="en-US" dirty="0"/>
          </a:p>
        </p:txBody>
      </p:sp>
      <p:cxnSp>
        <p:nvCxnSpPr>
          <p:cNvPr id="70" name="Straight Arrow Connector 69"/>
          <p:cNvCxnSpPr>
            <a:stCxn id="59" idx="2"/>
          </p:cNvCxnSpPr>
          <p:nvPr/>
        </p:nvCxnSpPr>
        <p:spPr>
          <a:xfrm>
            <a:off x="3945772" y="3658520"/>
            <a:ext cx="446585" cy="4970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0" idx="2"/>
          </p:cNvCxnSpPr>
          <p:nvPr/>
        </p:nvCxnSpPr>
        <p:spPr>
          <a:xfrm flipH="1">
            <a:off x="6451902" y="3658520"/>
            <a:ext cx="824685" cy="4970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65760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Event Loop </a:t>
            </a:r>
            <a:endParaRPr lang="en-US" dirty="0"/>
          </a:p>
        </p:txBody>
      </p:sp>
      <p:pic>
        <p:nvPicPr>
          <p:cNvPr id="4" name="Picture 3"/>
          <p:cNvPicPr>
            <a:picLocks noChangeAspect="1"/>
          </p:cNvPicPr>
          <p:nvPr/>
        </p:nvPicPr>
        <p:blipFill>
          <a:blip r:embed="rId3"/>
          <a:stretch>
            <a:fillRect/>
          </a:stretch>
        </p:blipFill>
        <p:spPr>
          <a:xfrm>
            <a:off x="599315" y="2170664"/>
            <a:ext cx="7959704" cy="4269446"/>
          </a:xfrm>
          <a:prstGeom prst="rect">
            <a:avLst/>
          </a:prstGeom>
        </p:spPr>
      </p:pic>
    </p:spTree>
    <p:extLst>
      <p:ext uri="{BB962C8B-B14F-4D97-AF65-F5344CB8AC3E}">
        <p14:creationId xmlns:p14="http://schemas.microsoft.com/office/powerpoint/2010/main" val="17393834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607414" y="3189125"/>
            <a:ext cx="7895673" cy="3258154"/>
          </a:xfrm>
          <a:prstGeom prst="roundRect">
            <a:avLst/>
          </a:prstGeom>
          <a:solidFill>
            <a:srgbClr val="0000FF">
              <a:alpha val="24000"/>
            </a:srgbClr>
          </a:solid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What’s under the hood !</a:t>
            </a:r>
            <a:endParaRPr lang="en-US" dirty="0"/>
          </a:p>
        </p:txBody>
      </p:sp>
      <p:sp>
        <p:nvSpPr>
          <p:cNvPr id="4" name="Rectangle 3"/>
          <p:cNvSpPr/>
          <p:nvPr/>
        </p:nvSpPr>
        <p:spPr>
          <a:xfrm>
            <a:off x="2429655" y="2319364"/>
            <a:ext cx="4396851" cy="7040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Node’s Standard Library</a:t>
            </a:r>
          </a:p>
          <a:p>
            <a:pPr algn="ctr"/>
            <a:r>
              <a:rPr lang="en-US" dirty="0" smtClean="0"/>
              <a:t>(JS Environment)</a:t>
            </a:r>
            <a:endParaRPr lang="en-US" dirty="0"/>
          </a:p>
        </p:txBody>
      </p:sp>
      <p:sp>
        <p:nvSpPr>
          <p:cNvPr id="5" name="Rectangle 4"/>
          <p:cNvSpPr/>
          <p:nvPr/>
        </p:nvSpPr>
        <p:spPr>
          <a:xfrm>
            <a:off x="1228633" y="3327183"/>
            <a:ext cx="6667752" cy="82834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Node Bindings</a:t>
            </a:r>
            <a:endParaRPr lang="en-US" dirty="0"/>
          </a:p>
        </p:txBody>
      </p:sp>
      <p:sp>
        <p:nvSpPr>
          <p:cNvPr id="6" name="Oval 5"/>
          <p:cNvSpPr/>
          <p:nvPr/>
        </p:nvSpPr>
        <p:spPr>
          <a:xfrm>
            <a:off x="745464" y="4486861"/>
            <a:ext cx="1408096" cy="138057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V8</a:t>
            </a:r>
            <a:endParaRPr lang="en-US" dirty="0"/>
          </a:p>
        </p:txBody>
      </p:sp>
      <p:sp>
        <p:nvSpPr>
          <p:cNvPr id="8" name="Rectangle 7"/>
          <p:cNvSpPr/>
          <p:nvPr/>
        </p:nvSpPr>
        <p:spPr>
          <a:xfrm>
            <a:off x="2429655" y="4486861"/>
            <a:ext cx="1339072" cy="138057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Thread Pool (</a:t>
            </a:r>
            <a:r>
              <a:rPr lang="en-US" dirty="0" err="1" smtClean="0"/>
              <a:t>libeio</a:t>
            </a:r>
            <a:r>
              <a:rPr lang="en-US" dirty="0" smtClean="0"/>
              <a:t>)</a:t>
            </a:r>
            <a:endParaRPr lang="en-US" dirty="0"/>
          </a:p>
        </p:txBody>
      </p:sp>
      <p:sp>
        <p:nvSpPr>
          <p:cNvPr id="9" name="Rectangle 8"/>
          <p:cNvSpPr/>
          <p:nvPr/>
        </p:nvSpPr>
        <p:spPr>
          <a:xfrm>
            <a:off x="3948739" y="4486861"/>
            <a:ext cx="1339072" cy="138057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Event Loop (</a:t>
            </a:r>
            <a:r>
              <a:rPr lang="en-US" dirty="0" err="1" smtClean="0"/>
              <a:t>libev</a:t>
            </a:r>
            <a:r>
              <a:rPr lang="en-US" dirty="0" smtClean="0"/>
              <a:t>)</a:t>
            </a:r>
            <a:endParaRPr lang="en-US" dirty="0"/>
          </a:p>
        </p:txBody>
      </p:sp>
      <p:sp>
        <p:nvSpPr>
          <p:cNvPr id="10" name="Rectangle 9"/>
          <p:cNvSpPr/>
          <p:nvPr/>
        </p:nvSpPr>
        <p:spPr>
          <a:xfrm>
            <a:off x="5487435" y="4486861"/>
            <a:ext cx="1339072" cy="138057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Crypto (</a:t>
            </a:r>
            <a:r>
              <a:rPr lang="en-US" dirty="0" err="1" smtClean="0"/>
              <a:t>OpenSSL</a:t>
            </a:r>
            <a:r>
              <a:rPr lang="en-US" dirty="0" smtClean="0"/>
              <a:t>)</a:t>
            </a:r>
            <a:endParaRPr lang="en-US" dirty="0"/>
          </a:p>
        </p:txBody>
      </p:sp>
      <p:sp>
        <p:nvSpPr>
          <p:cNvPr id="11" name="Rectangle 10"/>
          <p:cNvSpPr/>
          <p:nvPr/>
        </p:nvSpPr>
        <p:spPr>
          <a:xfrm>
            <a:off x="7025966" y="4486861"/>
            <a:ext cx="1339072" cy="138057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DNS </a:t>
            </a:r>
          </a:p>
          <a:p>
            <a:pPr algn="ctr"/>
            <a:r>
              <a:rPr lang="en-US" dirty="0" smtClean="0"/>
              <a:t>(c-</a:t>
            </a:r>
            <a:r>
              <a:rPr lang="en-US" dirty="0" err="1" smtClean="0"/>
              <a:t>ares</a:t>
            </a:r>
            <a:r>
              <a:rPr lang="en-US" dirty="0" smtClean="0"/>
              <a:t>)</a:t>
            </a:r>
            <a:endParaRPr lang="en-US" dirty="0"/>
          </a:p>
        </p:txBody>
      </p:sp>
      <p:sp>
        <p:nvSpPr>
          <p:cNvPr id="18" name="TextBox 17"/>
          <p:cNvSpPr txBox="1"/>
          <p:nvPr/>
        </p:nvSpPr>
        <p:spPr>
          <a:xfrm>
            <a:off x="3478827" y="6060719"/>
            <a:ext cx="2622925" cy="369332"/>
          </a:xfrm>
          <a:prstGeom prst="rect">
            <a:avLst/>
          </a:prstGeom>
          <a:noFill/>
        </p:spPr>
        <p:txBody>
          <a:bodyPr wrap="square" rtlCol="0">
            <a:spAutoFit/>
          </a:bodyPr>
          <a:lstStyle/>
          <a:p>
            <a:r>
              <a:rPr lang="en-US" dirty="0" smtClean="0"/>
              <a:t>(C/C++ environment)</a:t>
            </a:r>
            <a:endParaRPr lang="en-US" dirty="0"/>
          </a:p>
        </p:txBody>
      </p:sp>
    </p:spTree>
    <p:extLst>
      <p:ext uri="{BB962C8B-B14F-4D97-AF65-F5344CB8AC3E}">
        <p14:creationId xmlns:p14="http://schemas.microsoft.com/office/powerpoint/2010/main" val="10057039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Javascript</a:t>
            </a:r>
            <a:r>
              <a:rPr lang="en-US" dirty="0" smtClean="0"/>
              <a:t>?</a:t>
            </a:r>
            <a:endParaRPr lang="en-US" dirty="0"/>
          </a:p>
        </p:txBody>
      </p:sp>
      <p:pic>
        <p:nvPicPr>
          <p:cNvPr id="13" name="Content Placeholder 12"/>
          <p:cNvPicPr>
            <a:picLocks noGrp="1" noChangeAspect="1"/>
          </p:cNvPicPr>
          <p:nvPr>
            <p:ph idx="1"/>
          </p:nvPr>
        </p:nvPicPr>
        <p:blipFill rotWithShape="1">
          <a:blip r:embed="rId2"/>
          <a:srcRect t="-3947" b="-1835"/>
          <a:stretch/>
        </p:blipFill>
        <p:spPr>
          <a:xfrm>
            <a:off x="1043490" y="2170664"/>
            <a:ext cx="6777037" cy="2763190"/>
          </a:xfrm>
        </p:spPr>
      </p:pic>
      <p:sp>
        <p:nvSpPr>
          <p:cNvPr id="15" name="TextBox 14"/>
          <p:cNvSpPr txBox="1"/>
          <p:nvPr/>
        </p:nvSpPr>
        <p:spPr>
          <a:xfrm>
            <a:off x="1043490" y="5185389"/>
            <a:ext cx="7802136" cy="923330"/>
          </a:xfrm>
          <a:prstGeom prst="rect">
            <a:avLst/>
          </a:prstGeom>
          <a:noFill/>
        </p:spPr>
        <p:txBody>
          <a:bodyPr wrap="none" rtlCol="0">
            <a:spAutoFit/>
          </a:bodyPr>
          <a:lstStyle/>
          <a:p>
            <a:pPr marL="285750" indent="-285750">
              <a:buFont typeface="Arial"/>
              <a:buChar char="•"/>
            </a:pPr>
            <a:r>
              <a:rPr lang="en-US" dirty="0" smtClean="0"/>
              <a:t>Most popular language on </a:t>
            </a:r>
            <a:r>
              <a:rPr lang="en-US" dirty="0" err="1" smtClean="0"/>
              <a:t>Github</a:t>
            </a:r>
            <a:r>
              <a:rPr lang="en-US" dirty="0" smtClean="0"/>
              <a:t> (</a:t>
            </a:r>
            <a:r>
              <a:rPr lang="en-US" dirty="0" smtClean="0">
                <a:hlinkClick r:id="rId3"/>
              </a:rPr>
              <a:t>http://github.com/languages</a:t>
            </a:r>
            <a:r>
              <a:rPr lang="en-US" dirty="0" smtClean="0"/>
              <a:t>)</a:t>
            </a:r>
          </a:p>
          <a:p>
            <a:pPr marL="285750" indent="-285750">
              <a:buFont typeface="Arial"/>
              <a:buChar char="•"/>
            </a:pPr>
            <a:r>
              <a:rPr lang="en-US" dirty="0" smtClean="0"/>
              <a:t>Exceptionally well-suited to callback-based concurrency model  </a:t>
            </a:r>
            <a:endParaRPr lang="en-US" dirty="0" smtClean="0"/>
          </a:p>
          <a:p>
            <a:pPr marL="285750" indent="-285750">
              <a:buFont typeface="Arial"/>
              <a:buChar char="•"/>
            </a:pPr>
            <a:r>
              <a:rPr lang="en-US" dirty="0" smtClean="0"/>
              <a:t>Single language on client &amp; server (allowing Code-Reuse)</a:t>
            </a:r>
            <a:endParaRPr lang="en-US" dirty="0"/>
          </a:p>
        </p:txBody>
      </p:sp>
    </p:spTree>
    <p:extLst>
      <p:ext uri="{BB962C8B-B14F-4D97-AF65-F5344CB8AC3E}">
        <p14:creationId xmlns:p14="http://schemas.microsoft.com/office/powerpoint/2010/main" val="30713168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Google’s V8 engine</a:t>
            </a:r>
            <a:endParaRPr lang="en-US" dirty="0"/>
          </a:p>
        </p:txBody>
      </p:sp>
      <p:sp>
        <p:nvSpPr>
          <p:cNvPr id="3" name="Content Placeholder 2"/>
          <p:cNvSpPr>
            <a:spLocks noGrp="1"/>
          </p:cNvSpPr>
          <p:nvPr>
            <p:ph idx="1"/>
          </p:nvPr>
        </p:nvSpPr>
        <p:spPr>
          <a:xfrm>
            <a:off x="1043492" y="2323652"/>
            <a:ext cx="6777317" cy="4100020"/>
          </a:xfrm>
        </p:spPr>
        <p:txBody>
          <a:bodyPr>
            <a:noAutofit/>
          </a:bodyPr>
          <a:lstStyle/>
          <a:p>
            <a:r>
              <a:rPr lang="en-US" sz="1600" dirty="0" smtClean="0"/>
              <a:t>Developed </a:t>
            </a:r>
            <a:r>
              <a:rPr lang="en-US" sz="1600" dirty="0" smtClean="0"/>
              <a:t>by </a:t>
            </a:r>
            <a:r>
              <a:rPr lang="en-US" sz="1600" dirty="0" smtClean="0"/>
              <a:t>Google, written in C++</a:t>
            </a:r>
          </a:p>
          <a:p>
            <a:r>
              <a:rPr lang="en-US" sz="1600" dirty="0" smtClean="0"/>
              <a:t>Fastest </a:t>
            </a:r>
            <a:r>
              <a:rPr lang="en-US" sz="1600" dirty="0" err="1" smtClean="0"/>
              <a:t>Javascript</a:t>
            </a:r>
            <a:r>
              <a:rPr lang="en-US" sz="1600" dirty="0" smtClean="0"/>
              <a:t> </a:t>
            </a:r>
            <a:r>
              <a:rPr lang="en-US" sz="1600" dirty="0" smtClean="0"/>
              <a:t>Engine</a:t>
            </a:r>
          </a:p>
          <a:p>
            <a:pPr lvl="1"/>
            <a:r>
              <a:rPr lang="en-US" sz="1600" dirty="0" smtClean="0"/>
              <a:t>Direct compilation to Native code</a:t>
            </a:r>
          </a:p>
          <a:p>
            <a:pPr lvl="1"/>
            <a:r>
              <a:rPr lang="en-US" sz="1600" dirty="0" smtClean="0"/>
              <a:t>Hidden Classes</a:t>
            </a:r>
            <a:endParaRPr lang="en-US" sz="1600" dirty="0" smtClean="0"/>
          </a:p>
          <a:p>
            <a:r>
              <a:rPr lang="en-US" sz="1600" dirty="0" smtClean="0"/>
              <a:t>Open Source (</a:t>
            </a:r>
            <a:r>
              <a:rPr lang="en-US" sz="1600" dirty="0" smtClean="0">
                <a:hlinkClick r:id="rId3"/>
              </a:rPr>
              <a:t>http://</a:t>
            </a:r>
            <a:r>
              <a:rPr lang="en-US" sz="1600" dirty="0" err="1" smtClean="0">
                <a:hlinkClick r:id="rId3"/>
              </a:rPr>
              <a:t>code.google.com</a:t>
            </a:r>
            <a:r>
              <a:rPr lang="en-US" sz="1600" dirty="0" smtClean="0">
                <a:hlinkClick r:id="rId3"/>
              </a:rPr>
              <a:t>/p/v8</a:t>
            </a:r>
            <a:r>
              <a:rPr lang="en-US" sz="1600" dirty="0" smtClean="0"/>
              <a:t>)</a:t>
            </a:r>
          </a:p>
          <a:p>
            <a:r>
              <a:rPr lang="en-US" sz="1600" dirty="0" smtClean="0"/>
              <a:t>V8 </a:t>
            </a:r>
            <a:r>
              <a:rPr lang="en-US" sz="1600" dirty="0" smtClean="0"/>
              <a:t>can run standalone or it can be embedded with any C++ application </a:t>
            </a:r>
            <a:r>
              <a:rPr lang="en-US" sz="1600" dirty="0" smtClean="0"/>
              <a:t>(</a:t>
            </a:r>
            <a:r>
              <a:rPr lang="en-US" sz="1600" dirty="0" smtClean="0">
                <a:hlinkClick r:id="rId4"/>
              </a:rPr>
              <a:t>http</a:t>
            </a:r>
            <a:r>
              <a:rPr lang="en-US" sz="1600" dirty="0">
                <a:hlinkClick r:id="rId4"/>
              </a:rPr>
              <a:t>://jcla1.com/blog/2012/01/07/exploring-the-v8-js-engine-part-1</a:t>
            </a:r>
            <a:r>
              <a:rPr lang="en-US" sz="1600" dirty="0" smtClean="0">
                <a:hlinkClick r:id="rId4"/>
              </a:rPr>
              <a:t>/</a:t>
            </a:r>
            <a:r>
              <a:rPr lang="en-US" sz="1600" dirty="0" smtClean="0"/>
              <a:t>)</a:t>
            </a:r>
          </a:p>
          <a:p>
            <a:pPr marL="342900" lvl="1"/>
            <a:r>
              <a:rPr lang="en-US" sz="1600" dirty="0"/>
              <a:t>Ability to run on both client &amp; server side. It exposes a DOM API which Chrome browser uses, all other APIs are independent and can be easily integrated with other projects.</a:t>
            </a:r>
          </a:p>
          <a:p>
            <a:endParaRPr lang="en-US" sz="1600" dirty="0"/>
          </a:p>
        </p:txBody>
      </p:sp>
    </p:spTree>
    <p:extLst>
      <p:ext uri="{BB962C8B-B14F-4D97-AF65-F5344CB8AC3E}">
        <p14:creationId xmlns:p14="http://schemas.microsoft.com/office/powerpoint/2010/main" val="305416755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dirty="0" err="1" smtClean="0"/>
              <a:t>Node.js</a:t>
            </a:r>
            <a:r>
              <a:rPr lang="en-US" dirty="0" smtClean="0"/>
              <a:t> is fast if it still relies on Threads internally?</a:t>
            </a:r>
            <a:endParaRPr lang="en-US" dirty="0"/>
          </a:p>
        </p:txBody>
      </p:sp>
      <p:sp>
        <p:nvSpPr>
          <p:cNvPr id="3" name="Content Placeholder 2"/>
          <p:cNvSpPr>
            <a:spLocks noGrp="1"/>
          </p:cNvSpPr>
          <p:nvPr>
            <p:ph idx="1"/>
          </p:nvPr>
        </p:nvSpPr>
        <p:spPr/>
        <p:txBody>
          <a:bodyPr>
            <a:normAutofit/>
          </a:bodyPr>
          <a:lstStyle/>
          <a:p>
            <a:r>
              <a:rPr lang="en-US" dirty="0" smtClean="0"/>
              <a:t>Only event loop runs on the main thread, and all asynchronous calls are handled in the Thread </a:t>
            </a:r>
            <a:r>
              <a:rPr lang="en-US" dirty="0" smtClean="0"/>
              <a:t>Pool and OS-level </a:t>
            </a:r>
            <a:r>
              <a:rPr lang="en-US" dirty="0" err="1" smtClean="0"/>
              <a:t>Async</a:t>
            </a:r>
            <a:r>
              <a:rPr lang="en-US" dirty="0" smtClean="0"/>
              <a:t> APIs</a:t>
            </a:r>
            <a:endParaRPr lang="en-US" dirty="0" smtClean="0"/>
          </a:p>
          <a:p>
            <a:r>
              <a:rPr lang="en-US" dirty="0" smtClean="0"/>
              <a:t>By not directly associating connections with threads, we better utilize </a:t>
            </a:r>
            <a:r>
              <a:rPr lang="en-US" dirty="0" smtClean="0"/>
              <a:t>resources</a:t>
            </a:r>
            <a:endParaRPr lang="en-US" dirty="0" smtClean="0"/>
          </a:p>
          <a:p>
            <a:r>
              <a:rPr lang="en-US" dirty="0" smtClean="0"/>
              <a:t>Thread Pool = Limited no. of threads = Less Context Switching = Less Memory &amp; CPU overhead</a:t>
            </a:r>
          </a:p>
          <a:p>
            <a:endParaRPr lang="en-US" dirty="0"/>
          </a:p>
        </p:txBody>
      </p:sp>
    </p:spTree>
    <p:extLst>
      <p:ext uri="{BB962C8B-B14F-4D97-AF65-F5344CB8AC3E}">
        <p14:creationId xmlns:p14="http://schemas.microsoft.com/office/powerpoint/2010/main" val="34100134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t>
            </a:r>
            <a:r>
              <a:rPr lang="en-US" dirty="0" err="1" smtClean="0"/>
              <a:t>Node.JS</a:t>
            </a:r>
            <a:r>
              <a:rPr lang="en-US" dirty="0" smtClean="0"/>
              <a:t> ?</a:t>
            </a:r>
            <a:endParaRPr lang="en-US" dirty="0"/>
          </a:p>
        </p:txBody>
      </p:sp>
      <p:sp>
        <p:nvSpPr>
          <p:cNvPr id="3" name="Content Placeholder 2"/>
          <p:cNvSpPr>
            <a:spLocks noGrp="1"/>
          </p:cNvSpPr>
          <p:nvPr>
            <p:ph idx="1"/>
          </p:nvPr>
        </p:nvSpPr>
        <p:spPr/>
        <p:txBody>
          <a:bodyPr>
            <a:normAutofit fontScale="92500"/>
          </a:bodyPr>
          <a:lstStyle/>
          <a:p>
            <a:pPr indent="-342900">
              <a:buFont typeface="Wingdings" charset="2"/>
              <a:buChar char="Ø"/>
            </a:pPr>
            <a:r>
              <a:rPr lang="en-US" dirty="0"/>
              <a:t>Build a (soft) real-time social app like Twitter or a chat app.</a:t>
            </a:r>
          </a:p>
          <a:p>
            <a:pPr indent="-342900">
              <a:buFont typeface="Wingdings" charset="2"/>
              <a:buChar char="Ø"/>
            </a:pPr>
            <a:r>
              <a:rPr lang="en-US" dirty="0"/>
              <a:t>Build high-performance, high I/O, TCP apps like proxy </a:t>
            </a:r>
            <a:r>
              <a:rPr lang="en-US" dirty="0" smtClean="0"/>
              <a:t>servers, </a:t>
            </a:r>
            <a:r>
              <a:rPr lang="en-US" dirty="0"/>
              <a:t>databases, etc.</a:t>
            </a:r>
          </a:p>
          <a:p>
            <a:pPr indent="-342900">
              <a:buFont typeface="Wingdings" charset="2"/>
              <a:buChar char="Ø"/>
            </a:pPr>
            <a:r>
              <a:rPr lang="en-US" dirty="0"/>
              <a:t>Build backend logging and processing apps.</a:t>
            </a:r>
          </a:p>
          <a:p>
            <a:pPr indent="-342900">
              <a:buFont typeface="Wingdings" charset="2"/>
              <a:buChar char="Ø"/>
            </a:pPr>
            <a:r>
              <a:rPr lang="en-US" dirty="0" smtClean="0"/>
              <a:t>Add </a:t>
            </a:r>
            <a:r>
              <a:rPr lang="en-US" dirty="0"/>
              <a:t>a </a:t>
            </a:r>
            <a:r>
              <a:rPr lang="en-US" dirty="0" err="1"/>
              <a:t>RESTful</a:t>
            </a:r>
            <a:r>
              <a:rPr lang="en-US" dirty="0"/>
              <a:t> API-based web server in front of an application server</a:t>
            </a:r>
            <a:r>
              <a:rPr lang="en-US" dirty="0" smtClean="0"/>
              <a:t>.</a:t>
            </a:r>
          </a:p>
          <a:p>
            <a:pPr indent="-342900">
              <a:buFont typeface="Wingdings" charset="2"/>
              <a:buChar char="Ø"/>
            </a:pPr>
            <a:r>
              <a:rPr lang="en-US" dirty="0"/>
              <a:t>Code Reuse is required between server &amp; </a:t>
            </a:r>
            <a:r>
              <a:rPr lang="en-US" dirty="0" smtClean="0"/>
              <a:t>client</a:t>
            </a:r>
          </a:p>
          <a:p>
            <a:pPr indent="-342900">
              <a:buFont typeface="Wingdings" charset="2"/>
              <a:buChar char="Ø"/>
            </a:pPr>
            <a:endParaRPr lang="en-US" dirty="0"/>
          </a:p>
          <a:p>
            <a:pPr marL="68580" indent="0">
              <a:buNone/>
            </a:pPr>
            <a:endParaRPr lang="en-US" dirty="0" smtClean="0"/>
          </a:p>
        </p:txBody>
      </p:sp>
    </p:spTree>
    <p:extLst>
      <p:ext uri="{BB962C8B-B14F-4D97-AF65-F5344CB8AC3E}">
        <p14:creationId xmlns:p14="http://schemas.microsoft.com/office/powerpoint/2010/main" val="36033748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NOT to use </a:t>
            </a:r>
            <a:r>
              <a:rPr lang="en-US" dirty="0" err="1" smtClean="0"/>
              <a:t>Node.JS</a:t>
            </a:r>
            <a:r>
              <a:rPr lang="en-US" dirty="0" smtClean="0"/>
              <a:t>?</a:t>
            </a:r>
            <a:endParaRPr lang="en-US" dirty="0"/>
          </a:p>
        </p:txBody>
      </p:sp>
      <p:sp>
        <p:nvSpPr>
          <p:cNvPr id="3" name="Content Placeholder 2"/>
          <p:cNvSpPr>
            <a:spLocks noGrp="1"/>
          </p:cNvSpPr>
          <p:nvPr>
            <p:ph idx="1"/>
          </p:nvPr>
        </p:nvSpPr>
        <p:spPr>
          <a:xfrm>
            <a:off x="1043492" y="2323652"/>
            <a:ext cx="7394316" cy="3508977"/>
          </a:xfrm>
        </p:spPr>
        <p:txBody>
          <a:bodyPr>
            <a:normAutofit fontScale="92500"/>
          </a:bodyPr>
          <a:lstStyle/>
          <a:p>
            <a:r>
              <a:rPr lang="en-US" dirty="0"/>
              <a:t>Mission-critical (hard) real-time apps like heart monitoring apps or those that are CPU-intensive.</a:t>
            </a:r>
          </a:p>
          <a:p>
            <a:r>
              <a:rPr lang="en-US" dirty="0"/>
              <a:t>For simple CRUD apps that don’t have any real-time or high-performance needs, </a:t>
            </a:r>
            <a:r>
              <a:rPr lang="en-US" dirty="0" err="1"/>
              <a:t>Node.js</a:t>
            </a:r>
            <a:r>
              <a:rPr lang="en-US" dirty="0"/>
              <a:t> does not provide much of an advantage over other languages.</a:t>
            </a:r>
          </a:p>
          <a:p>
            <a:r>
              <a:rPr lang="en-US" dirty="0"/>
              <a:t>Enterprise apps that might need some specific libraries for which there may not be a </a:t>
            </a:r>
            <a:r>
              <a:rPr lang="en-US" dirty="0" err="1"/>
              <a:t>Node.js</a:t>
            </a:r>
            <a:r>
              <a:rPr lang="en-US" dirty="0"/>
              <a:t> library yet. </a:t>
            </a:r>
          </a:p>
        </p:txBody>
      </p:sp>
    </p:spTree>
    <p:extLst>
      <p:ext uri="{BB962C8B-B14F-4D97-AF65-F5344CB8AC3E}">
        <p14:creationId xmlns:p14="http://schemas.microsoft.com/office/powerpoint/2010/main" val="40907276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Node</a:t>
            </a:r>
            <a:endParaRPr lang="en-US" dirty="0"/>
          </a:p>
        </p:txBody>
      </p:sp>
      <p:sp>
        <p:nvSpPr>
          <p:cNvPr id="3" name="Content Placeholder 2"/>
          <p:cNvSpPr>
            <a:spLocks noGrp="1"/>
          </p:cNvSpPr>
          <p:nvPr>
            <p:ph idx="1"/>
          </p:nvPr>
        </p:nvSpPr>
        <p:spPr>
          <a:xfrm>
            <a:off x="1043492" y="2323652"/>
            <a:ext cx="7287630" cy="3508977"/>
          </a:xfrm>
        </p:spPr>
        <p:txBody>
          <a:bodyPr>
            <a:normAutofit fontScale="92500" lnSpcReduction="20000"/>
          </a:bodyPr>
          <a:lstStyle/>
          <a:p>
            <a:r>
              <a:rPr lang="en-US" dirty="0" smtClean="0"/>
              <a:t>Bleeding Edge Technology</a:t>
            </a:r>
          </a:p>
          <a:p>
            <a:pPr lvl="1"/>
            <a:r>
              <a:rPr lang="en-US" dirty="0" smtClean="0"/>
              <a:t>New versions are released literally every month.</a:t>
            </a:r>
          </a:p>
          <a:p>
            <a:pPr lvl="1"/>
            <a:r>
              <a:rPr lang="en-US" dirty="0" smtClean="0"/>
              <a:t>Can cause stability issues across versions.</a:t>
            </a:r>
          </a:p>
          <a:p>
            <a:r>
              <a:rPr lang="en-US" dirty="0" smtClean="0"/>
              <a:t>Careful not to run CPU-intensive tasks in the main thread. </a:t>
            </a:r>
          </a:p>
          <a:p>
            <a:r>
              <a:rPr lang="en-US" dirty="0" smtClean="0"/>
              <a:t>Difficult to debug</a:t>
            </a:r>
          </a:p>
          <a:p>
            <a:r>
              <a:rPr lang="en-US" dirty="0" smtClean="0"/>
              <a:t>Significant learning </a:t>
            </a:r>
            <a:r>
              <a:rPr lang="en-US" dirty="0"/>
              <a:t>curve burden to </a:t>
            </a:r>
            <a:r>
              <a:rPr lang="en-US" dirty="0" smtClean="0"/>
              <a:t>programmers used to other </a:t>
            </a:r>
            <a:r>
              <a:rPr lang="en-US" dirty="0"/>
              <a:t>object-oriented </a:t>
            </a:r>
            <a:r>
              <a:rPr lang="en-US" dirty="0" smtClean="0"/>
              <a:t>languages</a:t>
            </a:r>
            <a:r>
              <a:rPr lang="en-US" dirty="0"/>
              <a:t> </a:t>
            </a:r>
            <a:r>
              <a:rPr lang="en-US" dirty="0" smtClean="0"/>
              <a:t>due to the whole callback, event-driven aspect of it.</a:t>
            </a:r>
          </a:p>
          <a:p>
            <a:r>
              <a:rPr lang="en-US" dirty="0" err="1" smtClean="0"/>
              <a:t>Javascript</a:t>
            </a:r>
            <a:r>
              <a:rPr lang="en-US" dirty="0" smtClean="0"/>
              <a:t> has its share of “bad parts” as a language.</a:t>
            </a:r>
          </a:p>
          <a:p>
            <a:pPr marL="68580" indent="0">
              <a:buNone/>
            </a:pPr>
            <a:endParaRPr lang="en-US" dirty="0" smtClean="0"/>
          </a:p>
          <a:p>
            <a:pPr marL="68580" indent="0">
              <a:buNone/>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1089995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r>
              <a:rPr lang="en-US" dirty="0" err="1" smtClean="0"/>
              <a:t>npmjs.org</a:t>
            </a:r>
            <a:endParaRPr lang="en-US" dirty="0"/>
          </a:p>
        </p:txBody>
      </p:sp>
      <p:pic>
        <p:nvPicPr>
          <p:cNvPr id="4" name="Content Placeholder 3"/>
          <p:cNvPicPr>
            <a:picLocks noGrp="1" noChangeAspect="1"/>
          </p:cNvPicPr>
          <p:nvPr>
            <p:ph idx="1"/>
          </p:nvPr>
        </p:nvPicPr>
        <p:blipFill>
          <a:blip r:embed="rId2"/>
          <a:srcRect l="-19310" r="-19310"/>
          <a:stretch>
            <a:fillRect/>
          </a:stretch>
        </p:blipFill>
        <p:spPr>
          <a:xfrm>
            <a:off x="290330" y="2170664"/>
            <a:ext cx="8787746" cy="4312919"/>
          </a:xfrm>
        </p:spPr>
      </p:pic>
    </p:spTree>
    <p:extLst>
      <p:ext uri="{BB962C8B-B14F-4D97-AF65-F5344CB8AC3E}">
        <p14:creationId xmlns:p14="http://schemas.microsoft.com/office/powerpoint/2010/main" val="42246190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Node.JS</a:t>
            </a:r>
            <a:r>
              <a:rPr lang="en-US" dirty="0"/>
              <a:t> </a:t>
            </a:r>
            <a:r>
              <a:rPr lang="en-US" dirty="0" smtClean="0"/>
              <a:t>?</a:t>
            </a:r>
            <a:endParaRPr lang="en-US" dirty="0"/>
          </a:p>
        </p:txBody>
      </p:sp>
      <p:sp>
        <p:nvSpPr>
          <p:cNvPr id="3" name="Content Placeholder 2"/>
          <p:cNvSpPr>
            <a:spLocks noGrp="1"/>
          </p:cNvSpPr>
          <p:nvPr>
            <p:ph idx="1"/>
          </p:nvPr>
        </p:nvSpPr>
        <p:spPr>
          <a:xfrm>
            <a:off x="1043491" y="2323652"/>
            <a:ext cx="7485562" cy="3508977"/>
          </a:xfrm>
        </p:spPr>
        <p:txBody>
          <a:bodyPr/>
          <a:lstStyle/>
          <a:p>
            <a:pPr marL="68580" indent="0">
              <a:buNone/>
            </a:pPr>
            <a:r>
              <a:rPr lang="en-US" dirty="0"/>
              <a:t>A</a:t>
            </a:r>
            <a:r>
              <a:rPr lang="en-US" dirty="0" smtClean="0"/>
              <a:t> </a:t>
            </a:r>
            <a:r>
              <a:rPr lang="en-US" b="1" dirty="0"/>
              <a:t>platform </a:t>
            </a:r>
            <a:r>
              <a:rPr lang="en-US" dirty="0"/>
              <a:t>built on </a:t>
            </a:r>
            <a:r>
              <a:rPr lang="en-US" b="1" dirty="0"/>
              <a:t>Chrome's JavaScript runtime </a:t>
            </a:r>
            <a:r>
              <a:rPr lang="en-US" dirty="0"/>
              <a:t>for </a:t>
            </a:r>
            <a:r>
              <a:rPr lang="en-US" b="1" dirty="0"/>
              <a:t>easily</a:t>
            </a:r>
            <a:r>
              <a:rPr lang="en-US" dirty="0"/>
              <a:t> building</a:t>
            </a:r>
            <a:r>
              <a:rPr lang="en-US" b="1" dirty="0"/>
              <a:t> fast, scalable </a:t>
            </a:r>
            <a:r>
              <a:rPr lang="en-US" dirty="0"/>
              <a:t>network applications. </a:t>
            </a:r>
            <a:endParaRPr lang="en-US" dirty="0" smtClean="0"/>
          </a:p>
          <a:p>
            <a:pPr marL="68580" indent="0">
              <a:buNone/>
            </a:pPr>
            <a:r>
              <a:rPr lang="en-US" dirty="0" err="1" smtClean="0"/>
              <a:t>Node.js</a:t>
            </a:r>
            <a:r>
              <a:rPr lang="en-US" dirty="0" smtClean="0"/>
              <a:t> </a:t>
            </a:r>
            <a:r>
              <a:rPr lang="en-US" dirty="0"/>
              <a:t>uses an </a:t>
            </a:r>
            <a:r>
              <a:rPr lang="en-US" b="1" dirty="0"/>
              <a:t>event-driven, non-blocking I/O model</a:t>
            </a:r>
            <a:r>
              <a:rPr lang="en-US" dirty="0"/>
              <a:t> that makes it</a:t>
            </a:r>
            <a:r>
              <a:rPr lang="en-US" b="1" dirty="0"/>
              <a:t> lightweight and efficient</a:t>
            </a:r>
            <a:r>
              <a:rPr lang="en-US" dirty="0"/>
              <a:t>, perfect for </a:t>
            </a:r>
            <a:r>
              <a:rPr lang="en-US" b="1" dirty="0"/>
              <a:t>data-intensive real-time </a:t>
            </a:r>
            <a:r>
              <a:rPr lang="en-US" b="1" dirty="0" smtClean="0"/>
              <a:t>applications.</a:t>
            </a:r>
            <a:endParaRPr lang="en-US" dirty="0"/>
          </a:p>
        </p:txBody>
      </p:sp>
    </p:spTree>
    <p:extLst>
      <p:ext uri="{BB962C8B-B14F-4D97-AF65-F5344CB8AC3E}">
        <p14:creationId xmlns:p14="http://schemas.microsoft.com/office/powerpoint/2010/main" val="35779197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2904491"/>
            <a:ext cx="7024744" cy="1143000"/>
          </a:xfrm>
        </p:spPr>
        <p:txBody>
          <a:bodyPr>
            <a:normAutofit fontScale="90000"/>
          </a:bodyPr>
          <a:lstStyle/>
          <a:p>
            <a:r>
              <a:rPr lang="en-US" dirty="0" smtClean="0"/>
              <a:t>Q/A and then </a:t>
            </a:r>
            <a:r>
              <a:rPr lang="en-US" dirty="0" smtClean="0"/>
              <a:t>lets write some code…</a:t>
            </a:r>
            <a:endParaRPr lang="en-US" dirty="0"/>
          </a:p>
        </p:txBody>
      </p:sp>
    </p:spTree>
    <p:extLst>
      <p:ext uri="{BB962C8B-B14F-4D97-AF65-F5344CB8AC3E}">
        <p14:creationId xmlns:p14="http://schemas.microsoft.com/office/powerpoint/2010/main" val="23464755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
        <p:nvSpPr>
          <p:cNvPr id="3" name="Content Placeholder 2"/>
          <p:cNvSpPr>
            <a:spLocks noGrp="1"/>
          </p:cNvSpPr>
          <p:nvPr>
            <p:ph idx="1"/>
          </p:nvPr>
        </p:nvSpPr>
        <p:spPr>
          <a:xfrm>
            <a:off x="546832" y="2575410"/>
            <a:ext cx="8079001" cy="2449022"/>
          </a:xfrm>
        </p:spPr>
        <p:txBody>
          <a:bodyPr>
            <a:normAutofit/>
          </a:bodyPr>
          <a:lstStyle/>
          <a:p>
            <a:pPr marL="68580" indent="0">
              <a:buNone/>
            </a:pPr>
            <a:r>
              <a:rPr lang="en-US" sz="1800" dirty="0" err="1">
                <a:latin typeface="Courier New" pitchFamily="49" charset="0"/>
                <a:cs typeface="Courier New" pitchFamily="49" charset="0"/>
              </a:rPr>
              <a:t>var</a:t>
            </a:r>
            <a:r>
              <a:rPr lang="en-US" sz="1800" dirty="0">
                <a:latin typeface="Courier New" pitchFamily="49" charset="0"/>
                <a:cs typeface="Courier New" pitchFamily="49" charset="0"/>
              </a:rPr>
              <a:t> http = require('http'); </a:t>
            </a:r>
          </a:p>
          <a:p>
            <a:pPr marL="68580" indent="0">
              <a:buNone/>
            </a:pPr>
            <a:r>
              <a:rPr lang="en-US" sz="1800" dirty="0" err="1">
                <a:latin typeface="Courier New" pitchFamily="49" charset="0"/>
                <a:cs typeface="Courier New" pitchFamily="49" charset="0"/>
              </a:rPr>
              <a:t>var</a:t>
            </a:r>
            <a:r>
              <a:rPr lang="en-US" sz="1800" dirty="0">
                <a:latin typeface="Courier New" pitchFamily="49" charset="0"/>
                <a:cs typeface="Courier New" pitchFamily="49" charset="0"/>
              </a:rPr>
              <a:t> count = 0; </a:t>
            </a:r>
          </a:p>
          <a:p>
            <a:pPr marL="68580" indent="0">
              <a:buNone/>
            </a:pPr>
            <a:r>
              <a:rPr lang="en-US" sz="1800" dirty="0" err="1">
                <a:latin typeface="Courier New" pitchFamily="49" charset="0"/>
                <a:cs typeface="Courier New" pitchFamily="49" charset="0"/>
              </a:rPr>
              <a:t>http.createServer</a:t>
            </a:r>
            <a:r>
              <a:rPr lang="en-US" sz="1800" dirty="0">
                <a:latin typeface="Courier New" pitchFamily="49" charset="0"/>
                <a:cs typeface="Courier New" pitchFamily="49" charset="0"/>
              </a:rPr>
              <a:t>(function (</a:t>
            </a:r>
            <a:r>
              <a:rPr lang="en-US" sz="1800" dirty="0" err="1">
                <a:latin typeface="Courier New" pitchFamily="49" charset="0"/>
                <a:cs typeface="Courier New" pitchFamily="49" charset="0"/>
              </a:rPr>
              <a:t>req</a:t>
            </a:r>
            <a:r>
              <a:rPr lang="en-US" sz="1800" dirty="0">
                <a:latin typeface="Courier New" pitchFamily="49" charset="0"/>
                <a:cs typeface="Courier New" pitchFamily="49" charset="0"/>
              </a:rPr>
              <a:t>, res) {   	</a:t>
            </a:r>
            <a:r>
              <a:rPr lang="en-US" sz="1800" dirty="0" err="1">
                <a:latin typeface="Courier New" pitchFamily="49" charset="0"/>
                <a:cs typeface="Courier New" pitchFamily="49" charset="0"/>
              </a:rPr>
              <a:t>res.writeHead</a:t>
            </a:r>
            <a:r>
              <a:rPr lang="en-US" sz="1800" dirty="0">
                <a:latin typeface="Courier New" pitchFamily="49" charset="0"/>
                <a:cs typeface="Courier New" pitchFamily="49" charset="0"/>
              </a:rPr>
              <a:t>(200,{'Content-</a:t>
            </a:r>
            <a:r>
              <a:rPr lang="en-US" sz="1800" dirty="0" smtClean="0">
                <a:latin typeface="Courier New" pitchFamily="49" charset="0"/>
                <a:cs typeface="Courier New" pitchFamily="49" charset="0"/>
              </a:rPr>
              <a:t>Type’: '</a:t>
            </a:r>
            <a:r>
              <a:rPr lang="en-US" sz="1800" dirty="0">
                <a:latin typeface="Courier New" pitchFamily="49" charset="0"/>
                <a:cs typeface="Courier New" pitchFamily="49" charset="0"/>
              </a:rPr>
              <a:t>text/plain'});</a:t>
            </a:r>
          </a:p>
          <a:p>
            <a:pPr marL="6858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res.end</a:t>
            </a:r>
            <a:r>
              <a:rPr lang="en-US" sz="1800" dirty="0">
                <a:latin typeface="Courier New" pitchFamily="49" charset="0"/>
                <a:cs typeface="Courier New" pitchFamily="49" charset="0"/>
              </a:rPr>
              <a:t>((++count)+'\n'); </a:t>
            </a:r>
          </a:p>
          <a:p>
            <a:pPr marL="68580" indent="0">
              <a:buNone/>
            </a:pPr>
            <a:r>
              <a:rPr lang="en-US" sz="1800" dirty="0">
                <a:latin typeface="Courier New" pitchFamily="49" charset="0"/>
                <a:cs typeface="Courier New" pitchFamily="49" charset="0"/>
              </a:rPr>
              <a:t>}).listen(8080);</a:t>
            </a:r>
          </a:p>
          <a:p>
            <a:pPr marL="68580" indent="0">
              <a:buNone/>
            </a:pPr>
            <a:r>
              <a:rPr lang="en-US" sz="1800" dirty="0" err="1">
                <a:latin typeface="Courier New" pitchFamily="49" charset="0"/>
                <a:cs typeface="Courier New" pitchFamily="49" charset="0"/>
              </a:rPr>
              <a:t>console.log</a:t>
            </a:r>
            <a:r>
              <a:rPr lang="en-US" sz="1800" dirty="0">
                <a:latin typeface="Courier New" pitchFamily="49" charset="0"/>
                <a:cs typeface="Courier New" pitchFamily="49" charset="0"/>
              </a:rPr>
              <a:t>(“Listening on port 8080”);</a:t>
            </a:r>
          </a:p>
          <a:p>
            <a:pPr marL="68580" indent="0">
              <a:buNone/>
            </a:pPr>
            <a:endParaRPr lang="en-US" dirty="0"/>
          </a:p>
        </p:txBody>
      </p:sp>
    </p:spTree>
    <p:extLst>
      <p:ext uri="{BB962C8B-B14F-4D97-AF65-F5344CB8AC3E}">
        <p14:creationId xmlns:p14="http://schemas.microsoft.com/office/powerpoint/2010/main" val="28180341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File Server</a:t>
            </a:r>
            <a:endParaRPr lang="en-US" dirty="0"/>
          </a:p>
        </p:txBody>
      </p:sp>
      <p:sp>
        <p:nvSpPr>
          <p:cNvPr id="3" name="Content Placeholder 2"/>
          <p:cNvSpPr>
            <a:spLocks noGrp="1"/>
          </p:cNvSpPr>
          <p:nvPr>
            <p:ph idx="1"/>
          </p:nvPr>
        </p:nvSpPr>
        <p:spPr>
          <a:xfrm>
            <a:off x="641929" y="2323652"/>
            <a:ext cx="7870607" cy="3998758"/>
          </a:xfrm>
        </p:spPr>
        <p:txBody>
          <a:bodyPr>
            <a:noAutofit/>
          </a:bodyPr>
          <a:lstStyle/>
          <a:p>
            <a:pPr marL="68580" indent="0">
              <a:buNone/>
            </a:pPr>
            <a:r>
              <a:rPr lang="en-US" sz="1400" dirty="0" err="1">
                <a:latin typeface="Courier New"/>
                <a:cs typeface="Courier New"/>
              </a:rPr>
              <a:t>var</a:t>
            </a:r>
            <a:r>
              <a:rPr lang="en-US" sz="1400" dirty="0">
                <a:latin typeface="Courier New"/>
                <a:cs typeface="Courier New"/>
              </a:rPr>
              <a:t> http = require('http');</a:t>
            </a:r>
          </a:p>
          <a:p>
            <a:pPr marL="68580" indent="0">
              <a:buNone/>
            </a:pPr>
            <a:r>
              <a:rPr lang="en-US" sz="1400" dirty="0" err="1">
                <a:latin typeface="Courier New"/>
                <a:cs typeface="Courier New"/>
              </a:rPr>
              <a:t>var</a:t>
            </a:r>
            <a:r>
              <a:rPr lang="en-US" sz="1400" dirty="0">
                <a:latin typeface="Courier New"/>
                <a:cs typeface="Courier New"/>
              </a:rPr>
              <a:t> </a:t>
            </a:r>
            <a:r>
              <a:rPr lang="en-US" sz="1400" dirty="0" err="1">
                <a:latin typeface="Courier New"/>
                <a:cs typeface="Courier New"/>
              </a:rPr>
              <a:t>fs</a:t>
            </a:r>
            <a:r>
              <a:rPr lang="en-US" sz="1400" dirty="0">
                <a:latin typeface="Courier New"/>
                <a:cs typeface="Courier New"/>
              </a:rPr>
              <a:t> = require('</a:t>
            </a:r>
            <a:r>
              <a:rPr lang="en-US" sz="1400" dirty="0" err="1">
                <a:latin typeface="Courier New"/>
                <a:cs typeface="Courier New"/>
              </a:rPr>
              <a:t>fs</a:t>
            </a:r>
            <a:r>
              <a:rPr lang="en-US" sz="1400" dirty="0">
                <a:latin typeface="Courier New"/>
                <a:cs typeface="Courier New"/>
              </a:rPr>
              <a:t>')</a:t>
            </a:r>
            <a:r>
              <a:rPr lang="en-US" sz="1400" dirty="0" smtClean="0">
                <a:latin typeface="Courier New"/>
                <a:cs typeface="Courier New"/>
              </a:rPr>
              <a:t>;</a:t>
            </a:r>
            <a:endParaRPr lang="en-US" sz="1400" dirty="0">
              <a:latin typeface="Courier New"/>
              <a:cs typeface="Courier New"/>
            </a:endParaRPr>
          </a:p>
          <a:p>
            <a:pPr marL="68580" indent="0">
              <a:buNone/>
            </a:pPr>
            <a:r>
              <a:rPr lang="en-US" sz="1400" dirty="0" err="1">
                <a:latin typeface="Courier New"/>
                <a:cs typeface="Courier New"/>
              </a:rPr>
              <a:t>http.createServer</a:t>
            </a:r>
            <a:r>
              <a:rPr lang="en-US" sz="1400" dirty="0">
                <a:latin typeface="Courier New"/>
                <a:cs typeface="Courier New"/>
              </a:rPr>
              <a:t>(function(</a:t>
            </a:r>
            <a:r>
              <a:rPr lang="en-US" sz="1400" dirty="0" err="1">
                <a:latin typeface="Courier New"/>
                <a:cs typeface="Courier New"/>
              </a:rPr>
              <a:t>req,res</a:t>
            </a:r>
            <a:r>
              <a:rPr lang="en-US" sz="1400" dirty="0">
                <a:latin typeface="Courier New"/>
                <a:cs typeface="Courier New"/>
              </a:rPr>
              <a:t>){</a:t>
            </a:r>
          </a:p>
          <a:p>
            <a:pPr marL="68580" indent="0">
              <a:buNone/>
            </a:pPr>
            <a:r>
              <a:rPr lang="en-US" sz="1400" dirty="0">
                <a:latin typeface="Courier New"/>
                <a:cs typeface="Courier New"/>
              </a:rPr>
              <a:t>	</a:t>
            </a:r>
            <a:r>
              <a:rPr lang="en-US" sz="1400" dirty="0" err="1">
                <a:latin typeface="Courier New"/>
                <a:cs typeface="Courier New"/>
              </a:rPr>
              <a:t>fs.readFile</a:t>
            </a:r>
            <a:r>
              <a:rPr lang="en-US" sz="1400" dirty="0">
                <a:latin typeface="Courier New"/>
                <a:cs typeface="Courier New"/>
              </a:rPr>
              <a:t>('/</a:t>
            </a:r>
            <a:r>
              <a:rPr lang="en-US" sz="1400" dirty="0" err="1">
                <a:latin typeface="Courier New"/>
                <a:cs typeface="Courier New"/>
              </a:rPr>
              <a:t>etc</a:t>
            </a:r>
            <a:r>
              <a:rPr lang="en-US" sz="1400" dirty="0">
                <a:latin typeface="Courier New"/>
                <a:cs typeface="Courier New"/>
              </a:rPr>
              <a:t>/</a:t>
            </a:r>
            <a:r>
              <a:rPr lang="en-US" sz="1400" dirty="0" err="1">
                <a:latin typeface="Courier New"/>
                <a:cs typeface="Courier New"/>
              </a:rPr>
              <a:t>passwd</a:t>
            </a:r>
            <a:r>
              <a:rPr lang="en-US" sz="1400" dirty="0">
                <a:latin typeface="Courier New"/>
                <a:cs typeface="Courier New"/>
              </a:rPr>
              <a:t>', function(err, data) {</a:t>
            </a:r>
          </a:p>
          <a:p>
            <a:pPr marL="68580" indent="0">
              <a:buNone/>
            </a:pPr>
            <a:r>
              <a:rPr lang="en-US" sz="1400" dirty="0">
                <a:latin typeface="Courier New"/>
                <a:cs typeface="Courier New"/>
              </a:rPr>
              <a:t>		if(err) {</a:t>
            </a:r>
          </a:p>
          <a:p>
            <a:pPr marL="68580" indent="0">
              <a:buNone/>
            </a:pPr>
            <a:r>
              <a:rPr lang="en-US" sz="1400" dirty="0">
                <a:latin typeface="Courier New"/>
                <a:cs typeface="Courier New"/>
              </a:rPr>
              <a:t>			</a:t>
            </a:r>
            <a:r>
              <a:rPr lang="en-US" sz="1400" dirty="0" err="1">
                <a:latin typeface="Courier New"/>
                <a:cs typeface="Courier New"/>
              </a:rPr>
              <a:t>res.writeHead</a:t>
            </a:r>
            <a:r>
              <a:rPr lang="en-US" sz="1400" dirty="0">
                <a:latin typeface="Courier New"/>
                <a:cs typeface="Courier New"/>
              </a:rPr>
              <a:t>(500, </a:t>
            </a:r>
            <a:r>
              <a:rPr lang="en-US" sz="1400" dirty="0" err="1">
                <a:latin typeface="Courier New"/>
                <a:cs typeface="Courier New"/>
              </a:rPr>
              <a:t>err.message</a:t>
            </a:r>
            <a:r>
              <a:rPr lang="en-US" sz="1400" dirty="0">
                <a:latin typeface="Courier New"/>
                <a:cs typeface="Courier New"/>
              </a:rPr>
              <a:t>);</a:t>
            </a:r>
          </a:p>
          <a:p>
            <a:pPr marL="68580" indent="0">
              <a:buNone/>
            </a:pPr>
            <a:r>
              <a:rPr lang="en-US" sz="1400" dirty="0">
                <a:latin typeface="Courier New"/>
                <a:cs typeface="Courier New"/>
              </a:rPr>
              <a:t>			</a:t>
            </a:r>
            <a:r>
              <a:rPr lang="en-US" sz="1400" dirty="0" err="1">
                <a:latin typeface="Courier New"/>
                <a:cs typeface="Courier New"/>
              </a:rPr>
              <a:t>res.end</a:t>
            </a:r>
            <a:r>
              <a:rPr lang="en-US" sz="1400" dirty="0">
                <a:latin typeface="Courier New"/>
                <a:cs typeface="Courier New"/>
              </a:rPr>
              <a:t>();</a:t>
            </a:r>
          </a:p>
          <a:p>
            <a:pPr marL="68580" indent="0">
              <a:buNone/>
            </a:pPr>
            <a:r>
              <a:rPr lang="en-US" sz="1400" dirty="0">
                <a:latin typeface="Courier New"/>
                <a:cs typeface="Courier New"/>
              </a:rPr>
              <a:t>		</a:t>
            </a:r>
            <a:r>
              <a:rPr lang="en-US" sz="1400" dirty="0" smtClean="0">
                <a:latin typeface="Courier New"/>
                <a:cs typeface="Courier New"/>
              </a:rPr>
              <a:t>} else </a:t>
            </a:r>
            <a:r>
              <a:rPr lang="en-US" sz="1400" dirty="0">
                <a:latin typeface="Courier New"/>
                <a:cs typeface="Courier New"/>
              </a:rPr>
              <a:t>{</a:t>
            </a:r>
          </a:p>
          <a:p>
            <a:pPr marL="68580" indent="0">
              <a:buNone/>
            </a:pPr>
            <a:r>
              <a:rPr lang="en-US" sz="1400" dirty="0">
                <a:latin typeface="Courier New"/>
                <a:cs typeface="Courier New"/>
              </a:rPr>
              <a:t>			</a:t>
            </a:r>
            <a:r>
              <a:rPr lang="en-US" sz="1400" dirty="0" err="1">
                <a:latin typeface="Courier New"/>
                <a:cs typeface="Courier New"/>
              </a:rPr>
              <a:t>res.writeHead</a:t>
            </a:r>
            <a:r>
              <a:rPr lang="en-US" sz="1400" dirty="0">
                <a:latin typeface="Courier New"/>
                <a:cs typeface="Courier New"/>
              </a:rPr>
              <a:t>(200, {'</a:t>
            </a:r>
            <a:r>
              <a:rPr lang="en-US" sz="1400" dirty="0" err="1">
                <a:latin typeface="Courier New"/>
                <a:cs typeface="Courier New"/>
              </a:rPr>
              <a:t>Content-Type':'text</a:t>
            </a:r>
            <a:r>
              <a:rPr lang="en-US" sz="1400" dirty="0">
                <a:latin typeface="Courier New"/>
                <a:cs typeface="Courier New"/>
              </a:rPr>
              <a:t>/plain'});</a:t>
            </a:r>
          </a:p>
          <a:p>
            <a:pPr marL="68580" indent="0">
              <a:buNone/>
            </a:pPr>
            <a:r>
              <a:rPr lang="en-US" sz="1400" dirty="0">
                <a:latin typeface="Courier New"/>
                <a:cs typeface="Courier New"/>
              </a:rPr>
              <a:t>			</a:t>
            </a:r>
            <a:r>
              <a:rPr lang="en-US" sz="1400" dirty="0" err="1">
                <a:latin typeface="Courier New"/>
                <a:cs typeface="Courier New"/>
              </a:rPr>
              <a:t>res.end</a:t>
            </a:r>
            <a:r>
              <a:rPr lang="en-US" sz="1400" dirty="0">
                <a:latin typeface="Courier New"/>
                <a:cs typeface="Courier New"/>
              </a:rPr>
              <a:t>(data);</a:t>
            </a:r>
          </a:p>
          <a:p>
            <a:pPr marL="68580" indent="0">
              <a:buNone/>
            </a:pPr>
            <a:r>
              <a:rPr lang="en-US" sz="1400" dirty="0">
                <a:latin typeface="Courier New"/>
                <a:cs typeface="Courier New"/>
              </a:rPr>
              <a:t>		}</a:t>
            </a:r>
          </a:p>
          <a:p>
            <a:pPr marL="68580" indent="0">
              <a:buNone/>
            </a:pPr>
            <a:r>
              <a:rPr lang="en-US" sz="1400" dirty="0">
                <a:latin typeface="Courier New"/>
                <a:cs typeface="Courier New"/>
              </a:rPr>
              <a:t>	});</a:t>
            </a:r>
          </a:p>
          <a:p>
            <a:pPr marL="68580" indent="0">
              <a:buNone/>
            </a:pPr>
            <a:r>
              <a:rPr lang="en-US" sz="1400" dirty="0">
                <a:latin typeface="Courier New"/>
                <a:cs typeface="Courier New"/>
              </a:rPr>
              <a:t>}).listen(8080);</a:t>
            </a:r>
          </a:p>
          <a:p>
            <a:pPr marL="68580" indent="0">
              <a:buNone/>
            </a:pPr>
            <a:r>
              <a:rPr lang="en-US" sz="1400" dirty="0" err="1">
                <a:latin typeface="Courier New"/>
                <a:cs typeface="Courier New"/>
              </a:rPr>
              <a:t>console.log</a:t>
            </a:r>
            <a:r>
              <a:rPr lang="en-US" sz="1400" dirty="0">
                <a:latin typeface="Courier New"/>
                <a:cs typeface="Courier New"/>
              </a:rPr>
              <a:t>("Listening on 8080");</a:t>
            </a:r>
          </a:p>
        </p:txBody>
      </p:sp>
    </p:spTree>
    <p:extLst>
      <p:ext uri="{BB962C8B-B14F-4D97-AF65-F5344CB8AC3E}">
        <p14:creationId xmlns:p14="http://schemas.microsoft.com/office/powerpoint/2010/main" val="394955016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Streaming</a:t>
            </a:r>
            <a:endParaRPr lang="en-US" dirty="0"/>
          </a:p>
        </p:txBody>
      </p:sp>
      <p:sp>
        <p:nvSpPr>
          <p:cNvPr id="3" name="Content Placeholder 2"/>
          <p:cNvSpPr>
            <a:spLocks noGrp="1"/>
          </p:cNvSpPr>
          <p:nvPr>
            <p:ph idx="1"/>
          </p:nvPr>
        </p:nvSpPr>
        <p:spPr>
          <a:xfrm>
            <a:off x="1043492" y="2323652"/>
            <a:ext cx="7258278" cy="4049320"/>
          </a:xfrm>
        </p:spPr>
        <p:txBody>
          <a:bodyPr>
            <a:noAutofit/>
          </a:bodyPr>
          <a:lstStyle/>
          <a:p>
            <a:pPr marL="68580" indent="0">
              <a:buNone/>
            </a:pPr>
            <a:r>
              <a:rPr lang="en-US" sz="1400" dirty="0" err="1">
                <a:latin typeface="Courier New"/>
                <a:cs typeface="Courier New"/>
              </a:rPr>
              <a:t>var</a:t>
            </a:r>
            <a:r>
              <a:rPr lang="en-US" sz="1400" dirty="0">
                <a:latin typeface="Courier New"/>
                <a:cs typeface="Courier New"/>
              </a:rPr>
              <a:t> http = require('http');</a:t>
            </a:r>
          </a:p>
          <a:p>
            <a:pPr marL="68580" indent="0">
              <a:buNone/>
            </a:pPr>
            <a:r>
              <a:rPr lang="en-US" sz="1400" dirty="0" err="1">
                <a:latin typeface="Courier New"/>
                <a:cs typeface="Courier New"/>
              </a:rPr>
              <a:t>var</a:t>
            </a:r>
            <a:r>
              <a:rPr lang="en-US" sz="1400" dirty="0">
                <a:latin typeface="Courier New"/>
                <a:cs typeface="Courier New"/>
              </a:rPr>
              <a:t> </a:t>
            </a:r>
            <a:r>
              <a:rPr lang="en-US" sz="1400" dirty="0" err="1">
                <a:latin typeface="Courier New"/>
                <a:cs typeface="Courier New"/>
              </a:rPr>
              <a:t>fs</a:t>
            </a:r>
            <a:r>
              <a:rPr lang="en-US" sz="1400" dirty="0">
                <a:latin typeface="Courier New"/>
                <a:cs typeface="Courier New"/>
              </a:rPr>
              <a:t> = require('</a:t>
            </a:r>
            <a:r>
              <a:rPr lang="en-US" sz="1400" dirty="0" err="1">
                <a:latin typeface="Courier New"/>
                <a:cs typeface="Courier New"/>
              </a:rPr>
              <a:t>fs</a:t>
            </a:r>
            <a:r>
              <a:rPr lang="en-US" sz="1400" dirty="0">
                <a:latin typeface="Courier New"/>
                <a:cs typeface="Courier New"/>
              </a:rPr>
              <a:t>')</a:t>
            </a:r>
            <a:r>
              <a:rPr lang="en-US" sz="1400" dirty="0" smtClean="0">
                <a:latin typeface="Courier New"/>
                <a:cs typeface="Courier New"/>
              </a:rPr>
              <a:t>;</a:t>
            </a:r>
            <a:endParaRPr lang="en-US" sz="1400" dirty="0">
              <a:latin typeface="Courier New"/>
              <a:cs typeface="Courier New"/>
            </a:endParaRPr>
          </a:p>
          <a:p>
            <a:pPr marL="68580" indent="0">
              <a:buNone/>
            </a:pPr>
            <a:r>
              <a:rPr lang="en-US" sz="1400" dirty="0" err="1">
                <a:latin typeface="Courier New"/>
                <a:cs typeface="Courier New"/>
              </a:rPr>
              <a:t>http.createServer</a:t>
            </a:r>
            <a:r>
              <a:rPr lang="en-US" sz="1400" dirty="0">
                <a:latin typeface="Courier New"/>
                <a:cs typeface="Courier New"/>
              </a:rPr>
              <a:t>(function(</a:t>
            </a:r>
            <a:r>
              <a:rPr lang="en-US" sz="1400" dirty="0" err="1">
                <a:latin typeface="Courier New"/>
                <a:cs typeface="Courier New"/>
              </a:rPr>
              <a:t>req,res</a:t>
            </a:r>
            <a:r>
              <a:rPr lang="en-US" sz="1400" dirty="0">
                <a:latin typeface="Courier New"/>
                <a:cs typeface="Courier New"/>
              </a:rPr>
              <a:t>)</a:t>
            </a:r>
            <a:r>
              <a:rPr lang="en-US" sz="1400" dirty="0" smtClean="0">
                <a:latin typeface="Courier New"/>
                <a:cs typeface="Courier New"/>
              </a:rPr>
              <a:t>{</a:t>
            </a:r>
            <a:endParaRPr lang="en-US" sz="1400" dirty="0">
              <a:latin typeface="Courier New"/>
              <a:cs typeface="Courier New"/>
            </a:endParaRPr>
          </a:p>
          <a:p>
            <a:pPr marL="68580" indent="0">
              <a:buNone/>
            </a:pPr>
            <a:r>
              <a:rPr lang="en-US" sz="1400" dirty="0">
                <a:latin typeface="Courier New"/>
                <a:cs typeface="Courier New"/>
              </a:rPr>
              <a:t>    </a:t>
            </a:r>
            <a:r>
              <a:rPr lang="en-US" sz="1400" dirty="0" err="1">
                <a:latin typeface="Courier New"/>
                <a:cs typeface="Courier New"/>
              </a:rPr>
              <a:t>res.writeHead</a:t>
            </a:r>
            <a:r>
              <a:rPr lang="en-US" sz="1400" dirty="0">
                <a:latin typeface="Courier New"/>
                <a:cs typeface="Courier New"/>
              </a:rPr>
              <a:t>(200, {'Content-Type' : 'text/plain'})</a:t>
            </a:r>
            <a:r>
              <a:rPr lang="en-US" sz="1400" dirty="0" smtClean="0">
                <a:latin typeface="Courier New"/>
                <a:cs typeface="Courier New"/>
              </a:rPr>
              <a:t>;</a:t>
            </a:r>
            <a:endParaRPr lang="en-US" sz="1400" dirty="0">
              <a:latin typeface="Courier New"/>
              <a:cs typeface="Courier New"/>
            </a:endParaRPr>
          </a:p>
          <a:p>
            <a:pPr marL="68580" indent="0">
              <a:buNone/>
            </a:pPr>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stream = </a:t>
            </a:r>
            <a:r>
              <a:rPr lang="en-US" sz="1400" dirty="0" err="1">
                <a:latin typeface="Courier New"/>
                <a:cs typeface="Courier New"/>
              </a:rPr>
              <a:t>fs.createReadStream</a:t>
            </a:r>
            <a:r>
              <a:rPr lang="en-US" sz="1400" dirty="0" smtClean="0">
                <a:latin typeface="Courier New"/>
                <a:cs typeface="Courier New"/>
              </a:rPr>
              <a:t>(’</a:t>
            </a:r>
            <a:r>
              <a:rPr lang="en-US" sz="1400" dirty="0" err="1" smtClean="0">
                <a:latin typeface="Courier New"/>
                <a:cs typeface="Courier New"/>
              </a:rPr>
              <a:t>huge.txt</a:t>
            </a:r>
            <a:r>
              <a:rPr lang="en-US" sz="1400" dirty="0" smtClean="0">
                <a:latin typeface="Courier New"/>
                <a:cs typeface="Courier New"/>
              </a:rPr>
              <a:t>'</a:t>
            </a:r>
            <a:r>
              <a:rPr lang="en-US" sz="1400" dirty="0">
                <a:latin typeface="Courier New"/>
                <a:cs typeface="Courier New"/>
              </a:rPr>
              <a:t>)</a:t>
            </a:r>
            <a:r>
              <a:rPr lang="en-US" sz="1400" dirty="0" smtClean="0">
                <a:latin typeface="Courier New"/>
                <a:cs typeface="Courier New"/>
              </a:rPr>
              <a:t>;</a:t>
            </a:r>
            <a:endParaRPr lang="en-US" sz="1400" dirty="0">
              <a:latin typeface="Courier New"/>
              <a:cs typeface="Courier New"/>
            </a:endParaRPr>
          </a:p>
          <a:p>
            <a:pPr marL="68580" indent="0">
              <a:buNone/>
            </a:pPr>
            <a:r>
              <a:rPr lang="en-US" sz="1400" dirty="0">
                <a:latin typeface="Courier New"/>
                <a:cs typeface="Courier New"/>
              </a:rPr>
              <a:t>	</a:t>
            </a:r>
            <a:r>
              <a:rPr lang="en-US" sz="1400" dirty="0" err="1">
                <a:latin typeface="Courier New"/>
                <a:cs typeface="Courier New"/>
              </a:rPr>
              <a:t>stream.on</a:t>
            </a:r>
            <a:r>
              <a:rPr lang="en-US" sz="1400" dirty="0">
                <a:latin typeface="Courier New"/>
                <a:cs typeface="Courier New"/>
              </a:rPr>
              <a:t>('data', function(data) </a:t>
            </a:r>
            <a:r>
              <a:rPr lang="en-US" sz="1400" dirty="0" smtClean="0">
                <a:latin typeface="Courier New"/>
                <a:cs typeface="Courier New"/>
              </a:rPr>
              <a:t>{</a:t>
            </a:r>
          </a:p>
          <a:p>
            <a:pPr marL="68580" indent="0">
              <a:buNone/>
            </a:pPr>
            <a:r>
              <a:rPr lang="en-US" sz="1400" dirty="0">
                <a:latin typeface="Courier New"/>
                <a:cs typeface="Courier New"/>
              </a:rPr>
              <a:t>		</a:t>
            </a:r>
            <a:r>
              <a:rPr lang="en-US" sz="1400" dirty="0" err="1">
                <a:latin typeface="Courier New"/>
                <a:cs typeface="Courier New"/>
              </a:rPr>
              <a:t>res.write</a:t>
            </a:r>
            <a:r>
              <a:rPr lang="en-US" sz="1400" dirty="0">
                <a:latin typeface="Courier New"/>
                <a:cs typeface="Courier New"/>
              </a:rPr>
              <a:t>(data);</a:t>
            </a:r>
          </a:p>
          <a:p>
            <a:pPr marL="68580" indent="0">
              <a:buNone/>
            </a:pPr>
            <a:r>
              <a:rPr lang="en-US" sz="1400" dirty="0">
                <a:latin typeface="Courier New"/>
                <a:cs typeface="Courier New"/>
              </a:rPr>
              <a:t>	})</a:t>
            </a:r>
            <a:r>
              <a:rPr lang="en-US" sz="1400" dirty="0" smtClean="0">
                <a:latin typeface="Courier New"/>
                <a:cs typeface="Courier New"/>
              </a:rPr>
              <a:t>;</a:t>
            </a:r>
            <a:endParaRPr lang="en-US" sz="1400" dirty="0">
              <a:latin typeface="Courier New"/>
              <a:cs typeface="Courier New"/>
            </a:endParaRPr>
          </a:p>
          <a:p>
            <a:pPr marL="68580" indent="0">
              <a:buNone/>
            </a:pPr>
            <a:r>
              <a:rPr lang="en-US" sz="1400" dirty="0">
                <a:latin typeface="Courier New"/>
                <a:cs typeface="Courier New"/>
              </a:rPr>
              <a:t>	</a:t>
            </a:r>
            <a:r>
              <a:rPr lang="en-US" sz="1400" dirty="0" err="1">
                <a:latin typeface="Courier New"/>
                <a:cs typeface="Courier New"/>
              </a:rPr>
              <a:t>stream.on</a:t>
            </a:r>
            <a:r>
              <a:rPr lang="en-US" sz="1400" dirty="0">
                <a:latin typeface="Courier New"/>
                <a:cs typeface="Courier New"/>
              </a:rPr>
              <a:t>('end', function() {</a:t>
            </a:r>
          </a:p>
          <a:p>
            <a:pPr marL="68580" indent="0">
              <a:buNone/>
            </a:pPr>
            <a:r>
              <a:rPr lang="en-US" sz="1400" dirty="0">
                <a:latin typeface="Courier New"/>
                <a:cs typeface="Courier New"/>
              </a:rPr>
              <a:t>		</a:t>
            </a:r>
            <a:r>
              <a:rPr lang="en-US" sz="1400" dirty="0" err="1">
                <a:latin typeface="Courier New"/>
                <a:cs typeface="Courier New"/>
              </a:rPr>
              <a:t>res.end</a:t>
            </a:r>
            <a:r>
              <a:rPr lang="en-US" sz="1400" dirty="0">
                <a:latin typeface="Courier New"/>
                <a:cs typeface="Courier New"/>
              </a:rPr>
              <a:t>();</a:t>
            </a:r>
          </a:p>
          <a:p>
            <a:pPr marL="68580" indent="0">
              <a:buNone/>
            </a:pPr>
            <a:r>
              <a:rPr lang="en-US" sz="1400" dirty="0">
                <a:latin typeface="Courier New"/>
                <a:cs typeface="Courier New"/>
              </a:rPr>
              <a:t>	})</a:t>
            </a:r>
            <a:r>
              <a:rPr lang="en-US" sz="1400" dirty="0" smtClean="0">
                <a:latin typeface="Courier New"/>
                <a:cs typeface="Courier New"/>
              </a:rPr>
              <a:t>;</a:t>
            </a:r>
            <a:endParaRPr lang="en-US" sz="1400" dirty="0">
              <a:latin typeface="Courier New"/>
              <a:cs typeface="Courier New"/>
            </a:endParaRPr>
          </a:p>
          <a:p>
            <a:pPr marL="68580" indent="0">
              <a:buNone/>
            </a:pPr>
            <a:r>
              <a:rPr lang="en-US" sz="1400" dirty="0">
                <a:latin typeface="Courier New"/>
                <a:cs typeface="Courier New"/>
              </a:rPr>
              <a:t>	</a:t>
            </a:r>
            <a:r>
              <a:rPr lang="en-US" sz="1400" dirty="0" err="1">
                <a:latin typeface="Courier New"/>
                <a:cs typeface="Courier New"/>
              </a:rPr>
              <a:t>stream.on</a:t>
            </a:r>
            <a:r>
              <a:rPr lang="en-US" sz="1400" dirty="0">
                <a:latin typeface="Courier New"/>
                <a:cs typeface="Courier New"/>
              </a:rPr>
              <a:t>('error', function() { </a:t>
            </a:r>
          </a:p>
          <a:p>
            <a:pPr marL="68580" indent="0">
              <a:buNone/>
            </a:pPr>
            <a:r>
              <a:rPr lang="en-US" sz="1400" dirty="0">
                <a:latin typeface="Courier New"/>
                <a:cs typeface="Courier New"/>
              </a:rPr>
              <a:t>		</a:t>
            </a:r>
            <a:r>
              <a:rPr lang="en-US" sz="1400" dirty="0" err="1">
                <a:latin typeface="Courier New"/>
                <a:cs typeface="Courier New"/>
              </a:rPr>
              <a:t>res.end</a:t>
            </a:r>
            <a:r>
              <a:rPr lang="en-US" sz="1400" dirty="0">
                <a:latin typeface="Courier New"/>
                <a:cs typeface="Courier New"/>
              </a:rPr>
              <a:t>();</a:t>
            </a:r>
          </a:p>
          <a:p>
            <a:pPr marL="68580" indent="0">
              <a:buNone/>
            </a:pPr>
            <a:r>
              <a:rPr lang="en-US" sz="1400" dirty="0">
                <a:latin typeface="Courier New"/>
                <a:cs typeface="Courier New"/>
              </a:rPr>
              <a:t>		</a:t>
            </a:r>
            <a:r>
              <a:rPr lang="en-US" sz="1400" dirty="0" err="1">
                <a:latin typeface="Courier New"/>
                <a:cs typeface="Courier New"/>
              </a:rPr>
              <a:t>console.log</a:t>
            </a:r>
            <a:r>
              <a:rPr lang="en-US" sz="1400" dirty="0">
                <a:latin typeface="Courier New"/>
                <a:cs typeface="Courier New"/>
              </a:rPr>
              <a:t>(error);</a:t>
            </a:r>
          </a:p>
          <a:p>
            <a:pPr marL="68580" indent="0">
              <a:buNone/>
            </a:pPr>
            <a:r>
              <a:rPr lang="en-US" sz="1400" dirty="0">
                <a:latin typeface="Courier New"/>
                <a:cs typeface="Courier New"/>
              </a:rPr>
              <a:t>	})</a:t>
            </a:r>
            <a:r>
              <a:rPr lang="en-US" sz="1400" dirty="0" smtClean="0">
                <a:latin typeface="Courier New"/>
                <a:cs typeface="Courier New"/>
              </a:rPr>
              <a:t>;</a:t>
            </a:r>
            <a:endParaRPr lang="en-US" sz="1400" dirty="0">
              <a:latin typeface="Courier New"/>
              <a:cs typeface="Courier New"/>
            </a:endParaRPr>
          </a:p>
          <a:p>
            <a:pPr marL="68580" indent="0">
              <a:buNone/>
            </a:pPr>
            <a:r>
              <a:rPr lang="en-US" sz="1400" dirty="0">
                <a:latin typeface="Courier New"/>
                <a:cs typeface="Courier New"/>
              </a:rPr>
              <a:t>}).listen(8080);</a:t>
            </a:r>
          </a:p>
        </p:txBody>
      </p:sp>
    </p:spTree>
    <p:extLst>
      <p:ext uri="{BB962C8B-B14F-4D97-AF65-F5344CB8AC3E}">
        <p14:creationId xmlns:p14="http://schemas.microsoft.com/office/powerpoint/2010/main" val="343970388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Echo Server</a:t>
            </a:r>
            <a:endParaRPr lang="en-US" dirty="0"/>
          </a:p>
        </p:txBody>
      </p:sp>
      <p:sp>
        <p:nvSpPr>
          <p:cNvPr id="3" name="Content Placeholder 2"/>
          <p:cNvSpPr>
            <a:spLocks noGrp="1"/>
          </p:cNvSpPr>
          <p:nvPr>
            <p:ph idx="1"/>
          </p:nvPr>
        </p:nvSpPr>
        <p:spPr/>
        <p:txBody>
          <a:bodyPr>
            <a:normAutofit fontScale="92500"/>
          </a:bodyPr>
          <a:lstStyle/>
          <a:p>
            <a:pPr marL="68580" indent="0">
              <a:buNone/>
            </a:pPr>
            <a:r>
              <a:rPr lang="en-US" dirty="0" err="1">
                <a:latin typeface="Courier New"/>
                <a:cs typeface="Courier New"/>
              </a:rPr>
              <a:t>var</a:t>
            </a:r>
            <a:r>
              <a:rPr lang="en-US" dirty="0">
                <a:latin typeface="Courier New"/>
                <a:cs typeface="Courier New"/>
              </a:rPr>
              <a:t> net = require('net')</a:t>
            </a:r>
          </a:p>
          <a:p>
            <a:pPr marL="68580" indent="0">
              <a:buNone/>
            </a:pPr>
            <a:r>
              <a:rPr lang="en-US" dirty="0" err="1">
                <a:latin typeface="Courier New"/>
                <a:cs typeface="Courier New"/>
              </a:rPr>
              <a:t>net.createServer</a:t>
            </a:r>
            <a:r>
              <a:rPr lang="en-US" dirty="0">
                <a:latin typeface="Courier New"/>
                <a:cs typeface="Courier New"/>
              </a:rPr>
              <a:t>(function(socket) {</a:t>
            </a:r>
          </a:p>
          <a:p>
            <a:pPr marL="68580" indent="0">
              <a:buNone/>
            </a:pPr>
            <a:r>
              <a:rPr lang="en-US" dirty="0">
                <a:latin typeface="Courier New"/>
                <a:cs typeface="Courier New"/>
              </a:rPr>
              <a:t>	</a:t>
            </a:r>
            <a:r>
              <a:rPr lang="en-US" dirty="0" err="1">
                <a:latin typeface="Courier New"/>
                <a:cs typeface="Courier New"/>
              </a:rPr>
              <a:t>socket.write</a:t>
            </a:r>
            <a:r>
              <a:rPr lang="en-US" dirty="0">
                <a:latin typeface="Courier New"/>
                <a:cs typeface="Courier New"/>
              </a:rPr>
              <a:t>("Hello\n");</a:t>
            </a:r>
          </a:p>
          <a:p>
            <a:pPr marL="68580" indent="0">
              <a:buNone/>
            </a:pPr>
            <a:r>
              <a:rPr lang="en-US" dirty="0">
                <a:latin typeface="Courier New"/>
                <a:cs typeface="Courier New"/>
              </a:rPr>
              <a:t>	</a:t>
            </a:r>
            <a:r>
              <a:rPr lang="en-US" dirty="0" err="1">
                <a:latin typeface="Courier New"/>
                <a:cs typeface="Courier New"/>
              </a:rPr>
              <a:t>socket.write</a:t>
            </a:r>
            <a:r>
              <a:rPr lang="en-US" dirty="0">
                <a:latin typeface="Courier New"/>
                <a:cs typeface="Courier New"/>
              </a:rPr>
              <a:t>("World\n");</a:t>
            </a:r>
          </a:p>
          <a:p>
            <a:pPr marL="68580" indent="0">
              <a:buNone/>
            </a:pPr>
            <a:r>
              <a:rPr lang="en-US" dirty="0">
                <a:latin typeface="Courier New"/>
                <a:cs typeface="Courier New"/>
              </a:rPr>
              <a:t>	</a:t>
            </a:r>
            <a:r>
              <a:rPr lang="en-US" dirty="0" err="1">
                <a:latin typeface="Courier New"/>
                <a:cs typeface="Courier New"/>
              </a:rPr>
              <a:t>socket.on</a:t>
            </a:r>
            <a:r>
              <a:rPr lang="en-US" dirty="0">
                <a:latin typeface="Courier New"/>
                <a:cs typeface="Courier New"/>
              </a:rPr>
              <a:t>('data', function(data) {</a:t>
            </a:r>
          </a:p>
          <a:p>
            <a:pPr marL="68580" indent="0">
              <a:buNone/>
            </a:pPr>
            <a:r>
              <a:rPr lang="en-US" dirty="0">
                <a:latin typeface="Courier New"/>
                <a:cs typeface="Courier New"/>
              </a:rPr>
              <a:t>		</a:t>
            </a:r>
            <a:r>
              <a:rPr lang="en-US" dirty="0" err="1">
                <a:latin typeface="Courier New"/>
                <a:cs typeface="Courier New"/>
              </a:rPr>
              <a:t>socket.write</a:t>
            </a:r>
            <a:r>
              <a:rPr lang="en-US" dirty="0">
                <a:latin typeface="Courier New"/>
                <a:cs typeface="Courier New"/>
              </a:rPr>
              <a:t>(data);</a:t>
            </a:r>
          </a:p>
          <a:p>
            <a:pPr marL="68580" indent="0">
              <a:buNone/>
            </a:pPr>
            <a:r>
              <a:rPr lang="en-US" dirty="0">
                <a:latin typeface="Courier New"/>
                <a:cs typeface="Courier New"/>
              </a:rPr>
              <a:t>	});</a:t>
            </a:r>
          </a:p>
          <a:p>
            <a:pPr marL="68580" indent="0">
              <a:buNone/>
            </a:pPr>
            <a:r>
              <a:rPr lang="en-US" dirty="0">
                <a:latin typeface="Courier New"/>
                <a:cs typeface="Courier New"/>
              </a:rPr>
              <a:t>}).listen(8080);</a:t>
            </a:r>
          </a:p>
          <a:p>
            <a:endParaRPr lang="en-US" dirty="0"/>
          </a:p>
        </p:txBody>
      </p:sp>
    </p:spTree>
    <p:extLst>
      <p:ext uri="{BB962C8B-B14F-4D97-AF65-F5344CB8AC3E}">
        <p14:creationId xmlns:p14="http://schemas.microsoft.com/office/powerpoint/2010/main" val="39941651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Chat Server</a:t>
            </a:r>
            <a:endParaRPr lang="en-US" dirty="0"/>
          </a:p>
        </p:txBody>
      </p:sp>
      <p:sp>
        <p:nvSpPr>
          <p:cNvPr id="3" name="Content Placeholder 2"/>
          <p:cNvSpPr>
            <a:spLocks noGrp="1"/>
          </p:cNvSpPr>
          <p:nvPr>
            <p:ph idx="1"/>
          </p:nvPr>
        </p:nvSpPr>
        <p:spPr>
          <a:xfrm>
            <a:off x="1043492" y="2323652"/>
            <a:ext cx="7510910" cy="4012714"/>
          </a:xfrm>
        </p:spPr>
        <p:txBody>
          <a:bodyPr>
            <a:normAutofit fontScale="40000" lnSpcReduction="20000"/>
          </a:bodyPr>
          <a:lstStyle/>
          <a:p>
            <a:pPr marL="68580" indent="0">
              <a:buNone/>
            </a:pPr>
            <a:r>
              <a:rPr lang="en-US" sz="3000" dirty="0" err="1"/>
              <a:t>var</a:t>
            </a:r>
            <a:r>
              <a:rPr lang="en-US" sz="3000" dirty="0"/>
              <a:t> net = require('net');</a:t>
            </a:r>
          </a:p>
          <a:p>
            <a:pPr marL="68580" indent="0">
              <a:buNone/>
            </a:pPr>
            <a:endParaRPr lang="en-US" sz="3000" dirty="0"/>
          </a:p>
          <a:p>
            <a:pPr marL="68580" indent="0">
              <a:buNone/>
            </a:pPr>
            <a:r>
              <a:rPr lang="en-US" sz="3000" dirty="0" err="1"/>
              <a:t>var</a:t>
            </a:r>
            <a:r>
              <a:rPr lang="en-US" sz="3000" dirty="0"/>
              <a:t> sockets = [];</a:t>
            </a:r>
          </a:p>
          <a:p>
            <a:pPr marL="68580" indent="0">
              <a:buNone/>
            </a:pPr>
            <a:endParaRPr lang="en-US" sz="3000" dirty="0"/>
          </a:p>
          <a:p>
            <a:pPr marL="68580" indent="0">
              <a:buNone/>
            </a:pPr>
            <a:r>
              <a:rPr lang="en-US" sz="3000" dirty="0" err="1"/>
              <a:t>net.createServer</a:t>
            </a:r>
            <a:r>
              <a:rPr lang="en-US" sz="3000" dirty="0"/>
              <a:t>(function(socket){</a:t>
            </a:r>
          </a:p>
          <a:p>
            <a:pPr marL="68580" indent="0">
              <a:buNone/>
            </a:pPr>
            <a:r>
              <a:rPr lang="en-US" sz="3000" dirty="0"/>
              <a:t>	</a:t>
            </a:r>
            <a:r>
              <a:rPr lang="en-US" sz="3000" dirty="0" err="1"/>
              <a:t>sockets.push</a:t>
            </a:r>
            <a:r>
              <a:rPr lang="en-US" sz="3000" dirty="0"/>
              <a:t>(socket);</a:t>
            </a:r>
          </a:p>
          <a:p>
            <a:pPr marL="68580" indent="0">
              <a:buNone/>
            </a:pPr>
            <a:r>
              <a:rPr lang="en-US" sz="3000" dirty="0"/>
              <a:t>	</a:t>
            </a:r>
            <a:r>
              <a:rPr lang="en-US" sz="3000" dirty="0" err="1"/>
              <a:t>socket.on</a:t>
            </a:r>
            <a:r>
              <a:rPr lang="en-US" sz="3000" dirty="0"/>
              <a:t>('data', function(data) {</a:t>
            </a:r>
          </a:p>
          <a:p>
            <a:pPr marL="68580" indent="0">
              <a:buNone/>
            </a:pPr>
            <a:r>
              <a:rPr lang="en-US" sz="3000" dirty="0"/>
              <a:t>		</a:t>
            </a:r>
            <a:r>
              <a:rPr lang="en-US" sz="3000" dirty="0" err="1"/>
              <a:t>console.log</a:t>
            </a:r>
            <a:r>
              <a:rPr lang="en-US" sz="3000" dirty="0"/>
              <a:t>(data);</a:t>
            </a:r>
          </a:p>
          <a:p>
            <a:pPr marL="68580" indent="0">
              <a:buNone/>
            </a:pPr>
            <a:r>
              <a:rPr lang="en-US" sz="3000" dirty="0"/>
              <a:t>		for(</a:t>
            </a:r>
            <a:r>
              <a:rPr lang="en-US" sz="3000" dirty="0" err="1"/>
              <a:t>var</a:t>
            </a:r>
            <a:r>
              <a:rPr lang="en-US" sz="3000" dirty="0"/>
              <a:t> </a:t>
            </a:r>
            <a:r>
              <a:rPr lang="en-US" sz="3000" dirty="0" err="1"/>
              <a:t>i</a:t>
            </a:r>
            <a:r>
              <a:rPr lang="en-US" sz="3000" dirty="0"/>
              <a:t>=0;i&lt;</a:t>
            </a:r>
            <a:r>
              <a:rPr lang="en-US" sz="3000" dirty="0" err="1"/>
              <a:t>sockets.length;i</a:t>
            </a:r>
            <a:r>
              <a:rPr lang="en-US" sz="3000" dirty="0"/>
              <a:t>++) {</a:t>
            </a:r>
          </a:p>
          <a:p>
            <a:pPr marL="68580" indent="0">
              <a:buNone/>
            </a:pPr>
            <a:r>
              <a:rPr lang="en-US" sz="3000" dirty="0"/>
              <a:t>			if (sockets[</a:t>
            </a:r>
            <a:r>
              <a:rPr lang="en-US" sz="3000" dirty="0" err="1"/>
              <a:t>i</a:t>
            </a:r>
            <a:r>
              <a:rPr lang="en-US" sz="3000" dirty="0"/>
              <a:t>] == socket) continue; </a:t>
            </a:r>
          </a:p>
          <a:p>
            <a:pPr marL="68580" indent="0">
              <a:buNone/>
            </a:pPr>
            <a:r>
              <a:rPr lang="en-US" sz="3000" dirty="0"/>
              <a:t>			sockets[</a:t>
            </a:r>
            <a:r>
              <a:rPr lang="en-US" sz="3000" dirty="0" err="1"/>
              <a:t>i</a:t>
            </a:r>
            <a:r>
              <a:rPr lang="en-US" sz="3000" dirty="0"/>
              <a:t>].write(data);</a:t>
            </a:r>
          </a:p>
          <a:p>
            <a:pPr marL="68580" indent="0">
              <a:buNone/>
            </a:pPr>
            <a:r>
              <a:rPr lang="en-US" sz="3000" dirty="0"/>
              <a:t>		}</a:t>
            </a:r>
          </a:p>
          <a:p>
            <a:pPr marL="68580" indent="0">
              <a:buNone/>
            </a:pPr>
            <a:r>
              <a:rPr lang="en-US" sz="3000" dirty="0"/>
              <a:t>	});</a:t>
            </a:r>
          </a:p>
          <a:p>
            <a:pPr marL="68580" indent="0">
              <a:buNone/>
            </a:pPr>
            <a:endParaRPr lang="en-US" sz="3000" dirty="0"/>
          </a:p>
          <a:p>
            <a:pPr marL="68580" indent="0">
              <a:buNone/>
            </a:pPr>
            <a:r>
              <a:rPr lang="en-US" sz="3000" dirty="0"/>
              <a:t>	</a:t>
            </a:r>
            <a:r>
              <a:rPr lang="en-US" sz="3000" dirty="0" err="1"/>
              <a:t>socket.on</a:t>
            </a:r>
            <a:r>
              <a:rPr lang="en-US" sz="3000" dirty="0"/>
              <a:t>('end', function(){</a:t>
            </a:r>
          </a:p>
          <a:p>
            <a:pPr marL="68580" indent="0">
              <a:buNone/>
            </a:pPr>
            <a:r>
              <a:rPr lang="en-US" sz="3000" dirty="0"/>
              <a:t>		</a:t>
            </a:r>
            <a:r>
              <a:rPr lang="en-US" sz="3000" dirty="0" err="1"/>
              <a:t>var</a:t>
            </a:r>
            <a:r>
              <a:rPr lang="en-US" sz="3000" dirty="0"/>
              <a:t> </a:t>
            </a:r>
            <a:r>
              <a:rPr lang="en-US" sz="3000" dirty="0" err="1"/>
              <a:t>i</a:t>
            </a:r>
            <a:r>
              <a:rPr lang="en-US" sz="3000" dirty="0"/>
              <a:t> = </a:t>
            </a:r>
            <a:r>
              <a:rPr lang="en-US" sz="3000" dirty="0" err="1"/>
              <a:t>sockets.indexOf</a:t>
            </a:r>
            <a:r>
              <a:rPr lang="en-US" sz="3000" dirty="0"/>
              <a:t>(socket);</a:t>
            </a:r>
          </a:p>
          <a:p>
            <a:pPr marL="68580" indent="0">
              <a:buNone/>
            </a:pPr>
            <a:r>
              <a:rPr lang="en-US" sz="3000" dirty="0"/>
              <a:t>		</a:t>
            </a:r>
            <a:r>
              <a:rPr lang="en-US" sz="3000" dirty="0" err="1"/>
              <a:t>sockets.splice</a:t>
            </a:r>
            <a:r>
              <a:rPr lang="en-US" sz="3000" dirty="0"/>
              <a:t>(</a:t>
            </a:r>
            <a:r>
              <a:rPr lang="en-US" sz="3000" dirty="0" err="1"/>
              <a:t>i</a:t>
            </a:r>
            <a:r>
              <a:rPr lang="en-US" sz="3000" dirty="0"/>
              <a:t>, 1);</a:t>
            </a:r>
          </a:p>
          <a:p>
            <a:pPr marL="68580" indent="0">
              <a:buNone/>
            </a:pPr>
            <a:r>
              <a:rPr lang="en-US" sz="3000" dirty="0"/>
              <a:t>	});</a:t>
            </a:r>
          </a:p>
          <a:p>
            <a:pPr marL="68580" indent="0">
              <a:buNone/>
            </a:pPr>
            <a:endParaRPr lang="en-US" sz="3000" dirty="0"/>
          </a:p>
          <a:p>
            <a:pPr marL="68580" indent="0">
              <a:buNone/>
            </a:pPr>
            <a:r>
              <a:rPr lang="en-US" sz="3000" dirty="0"/>
              <a:t>}).listen(8080);</a:t>
            </a:r>
          </a:p>
          <a:p>
            <a:pPr marL="68580" indent="0">
              <a:buNone/>
            </a:pPr>
            <a:endParaRPr lang="en-US" dirty="0"/>
          </a:p>
        </p:txBody>
      </p:sp>
    </p:spTree>
    <p:extLst>
      <p:ext uri="{BB962C8B-B14F-4D97-AF65-F5344CB8AC3E}">
        <p14:creationId xmlns:p14="http://schemas.microsoft.com/office/powerpoint/2010/main" val="27450758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 to try:</a:t>
            </a:r>
            <a:endParaRPr lang="en-US" dirty="0"/>
          </a:p>
        </p:txBody>
      </p:sp>
      <p:sp>
        <p:nvSpPr>
          <p:cNvPr id="3" name="Content Placeholder 2"/>
          <p:cNvSpPr>
            <a:spLocks noGrp="1"/>
          </p:cNvSpPr>
          <p:nvPr>
            <p:ph idx="1"/>
          </p:nvPr>
        </p:nvSpPr>
        <p:spPr>
          <a:xfrm>
            <a:off x="1043492" y="2323652"/>
            <a:ext cx="7357405" cy="3508977"/>
          </a:xfrm>
        </p:spPr>
        <p:txBody>
          <a:bodyPr/>
          <a:lstStyle/>
          <a:p>
            <a:r>
              <a:rPr lang="en-US" dirty="0" smtClean="0"/>
              <a:t>Express (web-framework)</a:t>
            </a:r>
          </a:p>
          <a:p>
            <a:r>
              <a:rPr lang="en-US" dirty="0" err="1" smtClean="0"/>
              <a:t>Async</a:t>
            </a:r>
            <a:r>
              <a:rPr lang="en-US" dirty="0" smtClean="0"/>
              <a:t> (</a:t>
            </a:r>
            <a:r>
              <a:rPr lang="en-US" dirty="0" err="1" smtClean="0"/>
              <a:t>async</a:t>
            </a:r>
            <a:r>
              <a:rPr lang="en-US" dirty="0" smtClean="0"/>
              <a:t> helpers)</a:t>
            </a:r>
          </a:p>
          <a:p>
            <a:r>
              <a:rPr lang="en-US" dirty="0" err="1" smtClean="0"/>
              <a:t>Socket.io</a:t>
            </a:r>
            <a:r>
              <a:rPr lang="en-US" dirty="0" smtClean="0"/>
              <a:t> (Real-time networking, </a:t>
            </a:r>
            <a:r>
              <a:rPr lang="en-US" dirty="0" err="1" smtClean="0"/>
              <a:t>websockets</a:t>
            </a:r>
            <a:r>
              <a:rPr lang="en-US" dirty="0" smtClean="0"/>
              <a:t>)</a:t>
            </a:r>
          </a:p>
          <a:p>
            <a:r>
              <a:rPr lang="en-US" dirty="0" smtClean="0"/>
              <a:t>Persist (ORM Framework)</a:t>
            </a:r>
          </a:p>
          <a:p>
            <a:r>
              <a:rPr lang="en-US" dirty="0" smtClean="0"/>
              <a:t>Java (node-java bridge)</a:t>
            </a:r>
          </a:p>
          <a:p>
            <a:r>
              <a:rPr lang="en-US" dirty="0" smtClean="0"/>
              <a:t>Request (HTTP request client, like curl)</a:t>
            </a:r>
          </a:p>
          <a:p>
            <a:r>
              <a:rPr lang="en-US" dirty="0" smtClean="0"/>
              <a:t>Underscore (JS Utility belt)</a:t>
            </a:r>
            <a:endParaRPr lang="en-US" dirty="0"/>
          </a:p>
        </p:txBody>
      </p:sp>
    </p:spTree>
    <p:extLst>
      <p:ext uri="{BB962C8B-B14F-4D97-AF65-F5344CB8AC3E}">
        <p14:creationId xmlns:p14="http://schemas.microsoft.com/office/powerpoint/2010/main" val="237129701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907" y="2451253"/>
            <a:ext cx="3198823" cy="1143000"/>
          </a:xfrm>
        </p:spPr>
        <p:txBody>
          <a:bodyPr/>
          <a:lstStyle/>
          <a:p>
            <a:r>
              <a:rPr lang="en-US" dirty="0" smtClean="0"/>
              <a:t>Thank You!</a:t>
            </a:r>
            <a:endParaRPr lang="en-US" dirty="0"/>
          </a:p>
        </p:txBody>
      </p:sp>
    </p:spTree>
    <p:extLst>
      <p:ext uri="{BB962C8B-B14F-4D97-AF65-F5344CB8AC3E}">
        <p14:creationId xmlns:p14="http://schemas.microsoft.com/office/powerpoint/2010/main" val="12818237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it anyway?</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eBay</a:t>
            </a:r>
            <a:r>
              <a:rPr lang="en-US" dirty="0" smtClean="0"/>
              <a:t> – </a:t>
            </a:r>
            <a:r>
              <a:rPr lang="en-US" dirty="0" smtClean="0">
                <a:hlinkClick r:id="rId3"/>
              </a:rPr>
              <a:t>http://ql.io</a:t>
            </a:r>
            <a:r>
              <a:rPr lang="en-US" dirty="0" smtClean="0"/>
              <a:t>  (A special language built on top of </a:t>
            </a:r>
            <a:r>
              <a:rPr lang="en-US" dirty="0" err="1" smtClean="0"/>
              <a:t>Node.js</a:t>
            </a:r>
            <a:r>
              <a:rPr lang="en-US" dirty="0" smtClean="0"/>
              <a:t> runtime to quickly write HTTP APIs)</a:t>
            </a:r>
          </a:p>
          <a:p>
            <a:r>
              <a:rPr lang="en-US" b="1" dirty="0"/>
              <a:t>LinkedIn</a:t>
            </a:r>
            <a:r>
              <a:rPr lang="en-US" dirty="0"/>
              <a:t> - Use </a:t>
            </a:r>
            <a:r>
              <a:rPr lang="en-US" dirty="0" err="1"/>
              <a:t>node.js</a:t>
            </a:r>
            <a:r>
              <a:rPr lang="en-US" dirty="0"/>
              <a:t> as the server interface for </a:t>
            </a:r>
            <a:r>
              <a:rPr lang="en-US" dirty="0" smtClean="0"/>
              <a:t>mobile applications</a:t>
            </a:r>
          </a:p>
          <a:p>
            <a:r>
              <a:rPr lang="en-US" b="1" dirty="0"/>
              <a:t>Microsoft</a:t>
            </a:r>
            <a:r>
              <a:rPr lang="en-US" dirty="0"/>
              <a:t> - Core contributor to </a:t>
            </a:r>
            <a:r>
              <a:rPr lang="en-US" dirty="0" err="1"/>
              <a:t>node.js</a:t>
            </a:r>
            <a:r>
              <a:rPr lang="en-US" dirty="0"/>
              <a:t> for Windows. </a:t>
            </a:r>
            <a:endParaRPr lang="en-US" dirty="0" smtClean="0"/>
          </a:p>
          <a:p>
            <a:r>
              <a:rPr lang="en-US" b="1" dirty="0" err="1" smtClean="0"/>
              <a:t>Trello</a:t>
            </a:r>
            <a:r>
              <a:rPr lang="en-US" dirty="0" smtClean="0"/>
              <a:t> </a:t>
            </a:r>
            <a:r>
              <a:rPr lang="en-US" dirty="0" smtClean="0"/>
              <a:t>– </a:t>
            </a:r>
            <a:r>
              <a:rPr lang="en-US" dirty="0" err="1" smtClean="0"/>
              <a:t>Node.js</a:t>
            </a:r>
            <a:r>
              <a:rPr lang="en-US" dirty="0" smtClean="0"/>
              <a:t> backend</a:t>
            </a:r>
          </a:p>
          <a:p>
            <a:r>
              <a:rPr lang="en-US" b="1" dirty="0" smtClean="0"/>
              <a:t>Yahoo!</a:t>
            </a:r>
            <a:r>
              <a:rPr lang="en-US" dirty="0" smtClean="0"/>
              <a:t> – mojito, mobile search</a:t>
            </a:r>
          </a:p>
          <a:p>
            <a:r>
              <a:rPr lang="en-US" dirty="0" smtClean="0"/>
              <a:t>Full </a:t>
            </a:r>
            <a:r>
              <a:rPr lang="en-US" dirty="0"/>
              <a:t>list here: </a:t>
            </a:r>
            <a:r>
              <a:rPr lang="en-US" dirty="0" smtClean="0">
                <a:hlinkClick r:id="rId4"/>
              </a:rPr>
              <a:t>http:</a:t>
            </a:r>
            <a:r>
              <a:rPr lang="en-US" dirty="0">
                <a:hlinkClick r:id="rId4"/>
              </a:rPr>
              <a:t>//</a:t>
            </a:r>
            <a:r>
              <a:rPr lang="en-US" dirty="0" err="1">
                <a:hlinkClick r:id="rId4"/>
              </a:rPr>
              <a:t>github.com</a:t>
            </a:r>
            <a:r>
              <a:rPr lang="en-US" dirty="0">
                <a:hlinkClick r:id="rId4"/>
              </a:rPr>
              <a:t>/</a:t>
            </a:r>
            <a:r>
              <a:rPr lang="en-US" dirty="0" err="1">
                <a:hlinkClick r:id="rId4"/>
              </a:rPr>
              <a:t>joyent</a:t>
            </a:r>
            <a:r>
              <a:rPr lang="en-US" dirty="0">
                <a:hlinkClick r:id="rId4"/>
              </a:rPr>
              <a:t>/node/wiki/Projects,-Applications,-and-Companies-Using-Node</a:t>
            </a:r>
            <a:endParaRPr lang="en-US" dirty="0"/>
          </a:p>
        </p:txBody>
      </p:sp>
    </p:spTree>
    <p:extLst>
      <p:ext uri="{BB962C8B-B14F-4D97-AF65-F5344CB8AC3E}">
        <p14:creationId xmlns:p14="http://schemas.microsoft.com/office/powerpoint/2010/main" val="21253179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fast it really is ?</a:t>
            </a:r>
            <a:endParaRPr lang="en-US" dirty="0"/>
          </a:p>
        </p:txBody>
      </p:sp>
      <p:graphicFrame>
        <p:nvGraphicFramePr>
          <p:cNvPr id="4" name="Chart 3"/>
          <p:cNvGraphicFramePr/>
          <p:nvPr>
            <p:extLst>
              <p:ext uri="{D42A27DB-BD31-4B8C-83A1-F6EECF244321}">
                <p14:modId xmlns:p14="http://schemas.microsoft.com/office/powerpoint/2010/main" val="3163319052"/>
              </p:ext>
            </p:extLst>
          </p:nvPr>
        </p:nvGraphicFramePr>
        <p:xfrm>
          <a:off x="1256632" y="2244191"/>
          <a:ext cx="6096000" cy="346412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1002632" y="5895474"/>
            <a:ext cx="6384343" cy="369332"/>
          </a:xfrm>
          <a:prstGeom prst="rect">
            <a:avLst/>
          </a:prstGeom>
          <a:noFill/>
        </p:spPr>
        <p:txBody>
          <a:bodyPr wrap="none" rtlCol="0">
            <a:spAutoFit/>
          </a:bodyPr>
          <a:lstStyle/>
          <a:p>
            <a:r>
              <a:rPr lang="en-US" dirty="0" smtClean="0"/>
              <a:t>C = No. of concurrent requests, N = Total no. of requests</a:t>
            </a:r>
            <a:endParaRPr lang="en-US" dirty="0"/>
          </a:p>
        </p:txBody>
      </p:sp>
    </p:spTree>
    <p:extLst>
      <p:ext uri="{BB962C8B-B14F-4D97-AF65-F5344CB8AC3E}">
        <p14:creationId xmlns:p14="http://schemas.microsoft.com/office/powerpoint/2010/main" val="39123553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6832859"/>
              </p:ext>
            </p:extLst>
          </p:nvPr>
        </p:nvGraphicFramePr>
        <p:xfrm>
          <a:off x="1042986" y="2324100"/>
          <a:ext cx="7405855" cy="2123440"/>
        </p:xfrm>
        <a:graphic>
          <a:graphicData uri="http://schemas.openxmlformats.org/drawingml/2006/table">
            <a:tbl>
              <a:tblPr firstRow="1" bandRow="1">
                <a:tableStyleId>{6E25E649-3F16-4E02-A733-19D2CDBF48F0}</a:tableStyleId>
              </a:tblPr>
              <a:tblGrid>
                <a:gridCol w="1524720"/>
                <a:gridCol w="1587560"/>
                <a:gridCol w="1477120"/>
                <a:gridCol w="1559951"/>
                <a:gridCol w="1256504"/>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t>Requests per </a:t>
                      </a:r>
                      <a:r>
                        <a:rPr lang="en-US" dirty="0" smtClean="0"/>
                        <a:t>second</a:t>
                      </a:r>
                      <a:endParaRPr lang="en-US" dirty="0"/>
                    </a:p>
                  </a:txBody>
                  <a:tcPr>
                    <a:lnL w="12700" cap="flat" cmpd="sng" algn="ctr">
                      <a:no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Mean</a:t>
                      </a:r>
                      <a:r>
                        <a:rPr lang="en-US" baseline="0" dirty="0" smtClean="0"/>
                        <a:t> Time per request</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Transfer Rate</a:t>
                      </a:r>
                      <a:endParaRPr lang="en-US" dirty="0"/>
                    </a:p>
                  </a:txBody>
                  <a:tcPr>
                    <a:lnL w="12700" cap="flat" cmpd="sng" algn="ctr">
                      <a:solidFill>
                        <a:prstClr val="black"/>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r>
              <a:tr h="370840">
                <a:tc rowSpan="2">
                  <a:txBody>
                    <a:bodyPr/>
                    <a:lstStyle/>
                    <a:p>
                      <a:r>
                        <a:rPr lang="en-US" dirty="0" smtClean="0"/>
                        <a:t>C=1,000</a:t>
                      </a:r>
                    </a:p>
                    <a:p>
                      <a:r>
                        <a:rPr lang="en-US" dirty="0" smtClean="0"/>
                        <a:t>N=100,000</a:t>
                      </a:r>
                      <a:endParaRPr lang="en-US" dirty="0"/>
                    </a:p>
                  </a:txBody>
                  <a:tcPr>
                    <a:lnL w="12700" cap="flat" cmpd="sng" algn="ctr">
                      <a:no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4725</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dirty="0" smtClean="0"/>
                        <a:t>0.212</a:t>
                      </a:r>
                      <a:r>
                        <a:rPr lang="en-US" baseline="0" dirty="0" smtClean="0"/>
                        <a:t> </a:t>
                      </a:r>
                      <a:r>
                        <a:rPr lang="en-US" baseline="0" dirty="0" err="1" smtClean="0"/>
                        <a:t>ms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dirty="0" smtClean="0"/>
                        <a:t>373.61</a:t>
                      </a:r>
                      <a:r>
                        <a:rPr lang="en-US" baseline="0" dirty="0" smtClean="0"/>
                        <a:t> Kbps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dirty="0" err="1" smtClean="0"/>
                        <a:t>Node.JS</a:t>
                      </a:r>
                      <a:endParaRPr lang="en-US" dirty="0"/>
                    </a:p>
                  </a:txBody>
                  <a:tcPr>
                    <a:lnL w="12700" cap="flat" cmpd="sng" algn="ctr">
                      <a:solidFill>
                        <a:prstClr val="black"/>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70840">
                <a:tc vMerge="1">
                  <a:txBody>
                    <a:bodyPr/>
                    <a:lstStyle/>
                    <a:p>
                      <a:endParaRPr lang="en-US" dirty="0"/>
                    </a:p>
                  </a:txBody>
                  <a:tcPr/>
                </a:tc>
                <a:tc>
                  <a:txBody>
                    <a:bodyPr/>
                    <a:lstStyle/>
                    <a:p>
                      <a:r>
                        <a:rPr lang="en-US" dirty="0" smtClean="0"/>
                        <a:t>823</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71685A"/>
                    </a:solidFill>
                  </a:tcPr>
                </a:tc>
                <a:tc>
                  <a:txBody>
                    <a:bodyPr/>
                    <a:lstStyle/>
                    <a:p>
                      <a:r>
                        <a:rPr lang="en-US" dirty="0" smtClean="0"/>
                        <a:t>1.215 </a:t>
                      </a:r>
                      <a:r>
                        <a:rPr lang="en-US" dirty="0" err="1" smtClean="0"/>
                        <a:t>ms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71685A"/>
                    </a:solidFill>
                  </a:tcPr>
                </a:tc>
                <a:tc>
                  <a:txBody>
                    <a:bodyPr/>
                    <a:lstStyle/>
                    <a:p>
                      <a:r>
                        <a:rPr lang="en-US" dirty="0" smtClean="0"/>
                        <a:t>235.91 Kbps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71685A"/>
                    </a:solidFill>
                  </a:tcPr>
                </a:tc>
                <a:tc>
                  <a:txBody>
                    <a:bodyPr/>
                    <a:lstStyle/>
                    <a:p>
                      <a:r>
                        <a:rPr lang="en-US" dirty="0" smtClean="0"/>
                        <a:t>Apache</a:t>
                      </a:r>
                      <a:endParaRPr lang="en-US" dirty="0"/>
                    </a:p>
                  </a:txBody>
                  <a:tcPr>
                    <a:lnL w="12700" cap="flat" cmpd="sng" algn="ctr">
                      <a:solidFill>
                        <a:prstClr val="black"/>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71685A"/>
                    </a:solidFill>
                  </a:tcPr>
                </a:tc>
              </a:tr>
              <a:tr h="370840">
                <a:tc rowSpan="2">
                  <a:txBody>
                    <a:bodyPr/>
                    <a:lstStyle/>
                    <a:p>
                      <a:r>
                        <a:rPr lang="en-US" dirty="0" smtClean="0"/>
                        <a:t>C=20,000</a:t>
                      </a:r>
                    </a:p>
                    <a:p>
                      <a:r>
                        <a:rPr lang="en-US" dirty="0" smtClean="0"/>
                        <a:t>N=1,000,000</a:t>
                      </a:r>
                      <a:endParaRPr lang="en-US" dirty="0"/>
                    </a:p>
                  </a:txBody>
                  <a:tcPr>
                    <a:lnL w="12700" cap="flat" cmpd="sng" algn="ctr">
                      <a:no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958</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dirty="0" smtClean="0"/>
                        <a:t>1.043 </a:t>
                      </a:r>
                      <a:r>
                        <a:rPr lang="en-US" dirty="0" err="1" smtClean="0"/>
                        <a:t>ms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dirty="0" smtClean="0"/>
                        <a:t>76.08 Kbps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dirty="0" err="1" smtClean="0"/>
                        <a:t>Node.JS</a:t>
                      </a:r>
                      <a:endParaRPr lang="en-US" dirty="0"/>
                    </a:p>
                  </a:txBody>
                  <a:tcPr>
                    <a:lnL w="12700" cap="flat" cmpd="sng" algn="ctr">
                      <a:solidFill>
                        <a:prstClr val="black"/>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70840">
                <a:tc vMerge="1">
                  <a:txBody>
                    <a:bodyPr/>
                    <a:lstStyle/>
                    <a:p>
                      <a:endParaRPr lang="en-US" dirty="0"/>
                    </a:p>
                  </a:txBody>
                  <a:tcPr/>
                </a:tc>
                <a:tc>
                  <a:txBody>
                    <a:bodyPr/>
                    <a:lstStyle/>
                    <a:p>
                      <a:r>
                        <a:rPr lang="en-US" dirty="0" smtClean="0"/>
                        <a:t>280</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t>3.571</a:t>
                      </a:r>
                      <a:r>
                        <a:rPr lang="en-US" baseline="0" dirty="0" smtClean="0"/>
                        <a:t> </a:t>
                      </a:r>
                      <a:r>
                        <a:rPr lang="en-US" baseline="0" dirty="0" err="1" smtClean="0"/>
                        <a:t>ms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t>10.07 Kbps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t>Apache</a:t>
                      </a:r>
                      <a:endParaRPr lang="en-US" dirty="0"/>
                    </a:p>
                  </a:txBody>
                  <a:tcPr>
                    <a:lnL w="12700" cap="flat" cmpd="sng" algn="ctr">
                      <a:solidFill>
                        <a:prstClr val="black"/>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sp>
        <p:nvSpPr>
          <p:cNvPr id="8" name="TextBox 7"/>
          <p:cNvSpPr txBox="1"/>
          <p:nvPr/>
        </p:nvSpPr>
        <p:spPr>
          <a:xfrm>
            <a:off x="1884948" y="4974637"/>
            <a:ext cx="5360249" cy="369332"/>
          </a:xfrm>
          <a:prstGeom prst="rect">
            <a:avLst/>
          </a:prstGeom>
          <a:noFill/>
        </p:spPr>
        <p:txBody>
          <a:bodyPr wrap="none" rtlCol="0">
            <a:spAutoFit/>
          </a:bodyPr>
          <a:lstStyle/>
          <a:p>
            <a:r>
              <a:rPr lang="en-US" dirty="0" err="1" smtClean="0"/>
              <a:t>Node.JS</a:t>
            </a:r>
            <a:r>
              <a:rPr lang="en-US" dirty="0" smtClean="0"/>
              <a:t> is really faster and it even scales well !</a:t>
            </a:r>
            <a:endParaRPr lang="en-US" dirty="0"/>
          </a:p>
        </p:txBody>
      </p:sp>
      <p:sp>
        <p:nvSpPr>
          <p:cNvPr id="9" name="TextBox 8"/>
          <p:cNvSpPr txBox="1"/>
          <p:nvPr/>
        </p:nvSpPr>
        <p:spPr>
          <a:xfrm>
            <a:off x="469367" y="5587975"/>
            <a:ext cx="8200092" cy="830997"/>
          </a:xfrm>
          <a:prstGeom prst="rect">
            <a:avLst/>
          </a:prstGeom>
          <a:noFill/>
        </p:spPr>
        <p:txBody>
          <a:bodyPr wrap="square" rtlCol="0">
            <a:spAutoFit/>
          </a:bodyPr>
          <a:lstStyle/>
          <a:p>
            <a:pPr>
              <a:defRPr/>
            </a:pPr>
            <a:r>
              <a:rPr lang="en-US" sz="1600" dirty="0" smtClean="0"/>
              <a:t>Source with more detailed info : </a:t>
            </a:r>
            <a:r>
              <a:rPr lang="en-US" sz="1600" dirty="0">
                <a:hlinkClick r:id="rId3"/>
              </a:rPr>
              <a:t>http://zgadzaj.com/benchmarking-nodejs-basic-performance-tests-against-apache-</a:t>
            </a:r>
            <a:r>
              <a:rPr lang="en-US" sz="1600" dirty="0" smtClean="0">
                <a:hlinkClick r:id="rId3"/>
              </a:rPr>
              <a:t>php</a:t>
            </a:r>
            <a:endParaRPr lang="en-US" sz="1600" dirty="0"/>
          </a:p>
        </p:txBody>
      </p:sp>
    </p:spTree>
    <p:extLst>
      <p:ext uri="{BB962C8B-B14F-4D97-AF65-F5344CB8AC3E}">
        <p14:creationId xmlns:p14="http://schemas.microsoft.com/office/powerpoint/2010/main" val="7407708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Before we dig inside Node…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2643595"/>
              </p:ext>
            </p:extLst>
          </p:nvPr>
        </p:nvGraphicFramePr>
        <p:xfrm>
          <a:off x="3175119" y="2972969"/>
          <a:ext cx="2940436" cy="2225040"/>
        </p:xfrm>
        <a:graphic>
          <a:graphicData uri="http://schemas.openxmlformats.org/drawingml/2006/table">
            <a:tbl>
              <a:tblPr firstRow="1" bandRow="1">
                <a:tableStyleId>{5C22544A-7EE6-4342-B048-85BDC9FD1C3A}</a:tableStyleId>
              </a:tblPr>
              <a:tblGrid>
                <a:gridCol w="1470218"/>
                <a:gridCol w="1470218"/>
              </a:tblGrid>
              <a:tr h="370840">
                <a:tc>
                  <a:txBody>
                    <a:bodyPr/>
                    <a:lstStyle/>
                    <a:p>
                      <a:endParaRPr lang="en-US" dirty="0"/>
                    </a:p>
                  </a:txBody>
                  <a:tcPr/>
                </a:tc>
                <a:tc>
                  <a:txBody>
                    <a:bodyPr/>
                    <a:lstStyle/>
                    <a:p>
                      <a:r>
                        <a:rPr lang="en-US" dirty="0" smtClean="0"/>
                        <a:t>Cycles</a:t>
                      </a:r>
                      <a:endParaRPr lang="en-US" dirty="0"/>
                    </a:p>
                  </a:txBody>
                  <a:tcPr/>
                </a:tc>
              </a:tr>
              <a:tr h="370840">
                <a:tc>
                  <a:txBody>
                    <a:bodyPr/>
                    <a:lstStyle/>
                    <a:p>
                      <a:r>
                        <a:rPr lang="en-US" dirty="0" smtClean="0"/>
                        <a:t>L1 cache</a:t>
                      </a:r>
                      <a:endParaRPr lang="en-US" dirty="0"/>
                    </a:p>
                  </a:txBody>
                  <a:tcPr/>
                </a:tc>
                <a:tc>
                  <a:txBody>
                    <a:bodyPr/>
                    <a:lstStyle/>
                    <a:p>
                      <a:r>
                        <a:rPr lang="en-US" dirty="0" smtClean="0"/>
                        <a:t>3</a:t>
                      </a:r>
                      <a:endParaRPr lang="en-US" dirty="0"/>
                    </a:p>
                  </a:txBody>
                  <a:tcPr/>
                </a:tc>
              </a:tr>
              <a:tr h="370840">
                <a:tc>
                  <a:txBody>
                    <a:bodyPr/>
                    <a:lstStyle/>
                    <a:p>
                      <a:r>
                        <a:rPr lang="en-US" dirty="0" smtClean="0"/>
                        <a:t>L2 cache</a:t>
                      </a:r>
                      <a:endParaRPr lang="en-US" dirty="0"/>
                    </a:p>
                  </a:txBody>
                  <a:tcPr/>
                </a:tc>
                <a:tc>
                  <a:txBody>
                    <a:bodyPr/>
                    <a:lstStyle/>
                    <a:p>
                      <a:r>
                        <a:rPr lang="en-US" dirty="0" smtClean="0"/>
                        <a:t>14</a:t>
                      </a:r>
                      <a:endParaRPr lang="en-US" dirty="0"/>
                    </a:p>
                  </a:txBody>
                  <a:tcPr/>
                </a:tc>
              </a:tr>
              <a:tr h="370840">
                <a:tc>
                  <a:txBody>
                    <a:bodyPr/>
                    <a:lstStyle/>
                    <a:p>
                      <a:r>
                        <a:rPr lang="en-US" dirty="0" smtClean="0"/>
                        <a:t>RAM</a:t>
                      </a:r>
                      <a:endParaRPr lang="en-US" dirty="0"/>
                    </a:p>
                  </a:txBody>
                  <a:tcPr/>
                </a:tc>
                <a:tc>
                  <a:txBody>
                    <a:bodyPr/>
                    <a:lstStyle/>
                    <a:p>
                      <a:r>
                        <a:rPr lang="en-US" dirty="0" smtClean="0"/>
                        <a:t>250</a:t>
                      </a:r>
                      <a:endParaRPr lang="en-US" dirty="0"/>
                    </a:p>
                  </a:txBody>
                  <a:tcPr/>
                </a:tc>
              </a:tr>
              <a:tr h="370840">
                <a:tc>
                  <a:txBody>
                    <a:bodyPr/>
                    <a:lstStyle/>
                    <a:p>
                      <a:r>
                        <a:rPr lang="en-US" dirty="0" smtClean="0"/>
                        <a:t>Disk</a:t>
                      </a:r>
                      <a:endParaRPr lang="en-US" dirty="0"/>
                    </a:p>
                  </a:txBody>
                  <a:tcPr/>
                </a:tc>
                <a:tc>
                  <a:txBody>
                    <a:bodyPr/>
                    <a:lstStyle/>
                    <a:p>
                      <a:r>
                        <a:rPr lang="en-US" b="1" dirty="0" smtClean="0"/>
                        <a:t>41,000,000</a:t>
                      </a:r>
                      <a:endParaRPr lang="en-US" b="1" dirty="0"/>
                    </a:p>
                  </a:txBody>
                  <a:tcPr/>
                </a:tc>
              </a:tr>
              <a:tr h="370840">
                <a:tc>
                  <a:txBody>
                    <a:bodyPr/>
                    <a:lstStyle/>
                    <a:p>
                      <a:r>
                        <a:rPr lang="en-US" dirty="0" smtClean="0"/>
                        <a:t>Network</a:t>
                      </a:r>
                      <a:endParaRPr lang="en-US" dirty="0"/>
                    </a:p>
                  </a:txBody>
                  <a:tcPr/>
                </a:tc>
                <a:tc>
                  <a:txBody>
                    <a:bodyPr/>
                    <a:lstStyle/>
                    <a:p>
                      <a:r>
                        <a:rPr lang="en-US" b="1" dirty="0" smtClean="0"/>
                        <a:t>240,000,000</a:t>
                      </a:r>
                      <a:endParaRPr lang="en-US" b="1" dirty="0"/>
                    </a:p>
                  </a:txBody>
                  <a:tcPr/>
                </a:tc>
              </a:tr>
            </a:tbl>
          </a:graphicData>
        </a:graphic>
      </p:graphicFrame>
      <p:sp>
        <p:nvSpPr>
          <p:cNvPr id="8" name="TextBox 7"/>
          <p:cNvSpPr txBox="1"/>
          <p:nvPr/>
        </p:nvSpPr>
        <p:spPr>
          <a:xfrm>
            <a:off x="3520243" y="2449749"/>
            <a:ext cx="1950023" cy="461665"/>
          </a:xfrm>
          <a:prstGeom prst="rect">
            <a:avLst/>
          </a:prstGeom>
          <a:noFill/>
        </p:spPr>
        <p:txBody>
          <a:bodyPr wrap="none" rtlCol="0">
            <a:spAutoFit/>
          </a:bodyPr>
          <a:lstStyle/>
          <a:p>
            <a:r>
              <a:rPr lang="en-US" sz="2400" dirty="0" smtClean="0"/>
              <a:t>I/O Latency</a:t>
            </a:r>
            <a:endParaRPr lang="en-US" sz="2400" dirty="0"/>
          </a:p>
        </p:txBody>
      </p:sp>
      <p:sp>
        <p:nvSpPr>
          <p:cNvPr id="9" name="TextBox 8"/>
          <p:cNvSpPr txBox="1"/>
          <p:nvPr/>
        </p:nvSpPr>
        <p:spPr>
          <a:xfrm>
            <a:off x="1863657" y="5453266"/>
            <a:ext cx="6296879" cy="646331"/>
          </a:xfrm>
          <a:prstGeom prst="rect">
            <a:avLst/>
          </a:prstGeom>
          <a:noFill/>
        </p:spPr>
        <p:txBody>
          <a:bodyPr wrap="none" rtlCol="0">
            <a:spAutoFit/>
          </a:bodyPr>
          <a:lstStyle/>
          <a:p>
            <a:pPr algn="ctr"/>
            <a:r>
              <a:rPr lang="en-US" dirty="0" smtClean="0"/>
              <a:t>I/O compared to other operations that your CPU does, </a:t>
            </a:r>
          </a:p>
          <a:p>
            <a:r>
              <a:rPr lang="en-US" dirty="0" smtClean="0"/>
              <a:t>is much much much times slower !</a:t>
            </a:r>
            <a:endParaRPr lang="en-US" dirty="0"/>
          </a:p>
        </p:txBody>
      </p:sp>
    </p:spTree>
    <p:extLst>
      <p:ext uri="{BB962C8B-B14F-4D97-AF65-F5344CB8AC3E}">
        <p14:creationId xmlns:p14="http://schemas.microsoft.com/office/powerpoint/2010/main" val="40935049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49869959"/>
              </p:ext>
            </p:extLst>
          </p:nvPr>
        </p:nvGraphicFramePr>
        <p:xfrm>
          <a:off x="635024" y="2545850"/>
          <a:ext cx="7923995" cy="3508375"/>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352877" y="1449602"/>
            <a:ext cx="6988699" cy="923330"/>
          </a:xfrm>
          <a:prstGeom prst="rect">
            <a:avLst/>
          </a:prstGeom>
          <a:noFill/>
        </p:spPr>
        <p:txBody>
          <a:bodyPr wrap="none" rtlCol="0">
            <a:spAutoFit/>
          </a:bodyPr>
          <a:lstStyle/>
          <a:p>
            <a:r>
              <a:rPr lang="en-US" dirty="0" smtClean="0"/>
              <a:t>Node assumes that if you’re an I/O bound application </a:t>
            </a:r>
          </a:p>
          <a:p>
            <a:r>
              <a:rPr lang="en-US" dirty="0" smtClean="0"/>
              <a:t>(like most are) then you are spending a lot of time waiting for </a:t>
            </a:r>
          </a:p>
          <a:p>
            <a:r>
              <a:rPr lang="en-US" dirty="0" smtClean="0"/>
              <a:t>I/O. Like this:</a:t>
            </a:r>
            <a:endParaRPr lang="en-US" dirty="0"/>
          </a:p>
        </p:txBody>
      </p:sp>
    </p:spTree>
    <p:extLst>
      <p:ext uri="{BB962C8B-B14F-4D97-AF65-F5344CB8AC3E}">
        <p14:creationId xmlns:p14="http://schemas.microsoft.com/office/powerpoint/2010/main" val="26239795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377480" cy="1143000"/>
          </a:xfrm>
        </p:spPr>
        <p:txBody>
          <a:bodyPr>
            <a:normAutofit fontScale="90000"/>
          </a:bodyPr>
          <a:lstStyle/>
          <a:p>
            <a:r>
              <a:rPr lang="en-US" dirty="0" smtClean="0"/>
              <a:t>Let’s try scaling this with Threads</a:t>
            </a:r>
            <a:endParaRPr lang="en-US" dirty="0"/>
          </a:p>
        </p:txBody>
      </p:sp>
      <p:graphicFrame>
        <p:nvGraphicFramePr>
          <p:cNvPr id="4" name="Content Placeholder 9"/>
          <p:cNvGraphicFramePr>
            <a:graphicFrameLocks noGrp="1"/>
          </p:cNvGraphicFramePr>
          <p:nvPr>
            <p:ph idx="1"/>
            <p:extLst>
              <p:ext uri="{D42A27DB-BD31-4B8C-83A1-F6EECF244321}">
                <p14:modId xmlns:p14="http://schemas.microsoft.com/office/powerpoint/2010/main" val="449436282"/>
              </p:ext>
            </p:extLst>
          </p:nvPr>
        </p:nvGraphicFramePr>
        <p:xfrm>
          <a:off x="635024" y="2545850"/>
          <a:ext cx="7923995" cy="287980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098340" y="5557636"/>
            <a:ext cx="4929555" cy="923330"/>
          </a:xfrm>
          <a:prstGeom prst="rect">
            <a:avLst/>
          </a:prstGeom>
          <a:noFill/>
        </p:spPr>
        <p:txBody>
          <a:bodyPr wrap="none" rtlCol="0">
            <a:spAutoFit/>
          </a:bodyPr>
          <a:lstStyle/>
          <a:p>
            <a:pPr marL="285750" indent="-285750">
              <a:buFont typeface="Arial"/>
              <a:buChar char="•"/>
            </a:pPr>
            <a:r>
              <a:rPr lang="en-US" dirty="0" smtClean="0"/>
              <a:t>Context Switching Overhead</a:t>
            </a:r>
          </a:p>
          <a:p>
            <a:pPr marL="285750" indent="-285750">
              <a:buFont typeface="Arial"/>
              <a:buChar char="•"/>
            </a:pPr>
            <a:r>
              <a:rPr lang="en-US" dirty="0" smtClean="0"/>
              <a:t>Execution Stacks take up memory</a:t>
            </a:r>
          </a:p>
          <a:p>
            <a:pPr marL="285750" indent="-285750">
              <a:buFont typeface="Arial"/>
              <a:buChar char="•"/>
            </a:pPr>
            <a:r>
              <a:rPr lang="en-US" dirty="0" smtClean="0"/>
              <a:t>Complicated shared-state concurrency</a:t>
            </a:r>
            <a:endParaRPr lang="en-US" dirty="0"/>
          </a:p>
        </p:txBody>
      </p:sp>
    </p:spTree>
    <p:extLst>
      <p:ext uri="{BB962C8B-B14F-4D97-AF65-F5344CB8AC3E}">
        <p14:creationId xmlns:p14="http://schemas.microsoft.com/office/powerpoint/2010/main" val="17719914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377480" cy="1143000"/>
          </a:xfrm>
        </p:spPr>
        <p:txBody>
          <a:bodyPr>
            <a:normAutofit/>
          </a:bodyPr>
          <a:lstStyle/>
          <a:p>
            <a:r>
              <a:rPr lang="en-US" dirty="0" smtClean="0"/>
              <a:t>Let’s try with Processes</a:t>
            </a:r>
            <a:endParaRPr lang="en-US" dirty="0"/>
          </a:p>
        </p:txBody>
      </p:sp>
      <p:graphicFrame>
        <p:nvGraphicFramePr>
          <p:cNvPr id="4" name="Content Placeholder 9"/>
          <p:cNvGraphicFramePr>
            <a:graphicFrameLocks noGrp="1"/>
          </p:cNvGraphicFramePr>
          <p:nvPr>
            <p:ph idx="1"/>
            <p:extLst>
              <p:ext uri="{D42A27DB-BD31-4B8C-83A1-F6EECF244321}">
                <p14:modId xmlns:p14="http://schemas.microsoft.com/office/powerpoint/2010/main" val="3324430463"/>
              </p:ext>
            </p:extLst>
          </p:nvPr>
        </p:nvGraphicFramePr>
        <p:xfrm>
          <a:off x="635024" y="2545850"/>
          <a:ext cx="7923995" cy="287980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098340" y="5557636"/>
            <a:ext cx="3826689" cy="646331"/>
          </a:xfrm>
          <a:prstGeom prst="rect">
            <a:avLst/>
          </a:prstGeom>
          <a:noFill/>
        </p:spPr>
        <p:txBody>
          <a:bodyPr wrap="none" rtlCol="0">
            <a:spAutoFit/>
          </a:bodyPr>
          <a:lstStyle/>
          <a:p>
            <a:pPr marL="285750" indent="-285750">
              <a:buFont typeface="Arial"/>
              <a:buChar char="•"/>
            </a:pPr>
            <a:r>
              <a:rPr lang="en-US" dirty="0" smtClean="0"/>
              <a:t>High Memory Usage</a:t>
            </a:r>
          </a:p>
          <a:p>
            <a:pPr marL="285750" indent="-285750">
              <a:buFont typeface="Arial"/>
              <a:buChar char="•"/>
            </a:pPr>
            <a:r>
              <a:rPr lang="en-US" dirty="0" smtClean="0"/>
              <a:t>Process Scheduling Overhead</a:t>
            </a:r>
          </a:p>
        </p:txBody>
      </p:sp>
    </p:spTree>
    <p:extLst>
      <p:ext uri="{BB962C8B-B14F-4D97-AF65-F5344CB8AC3E}">
        <p14:creationId xmlns:p14="http://schemas.microsoft.com/office/powerpoint/2010/main" val="20965805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7686</TotalTime>
  <Words>2481</Words>
  <Application>Microsoft Macintosh PowerPoint</Application>
  <PresentationFormat>On-screen Show (4:3)</PresentationFormat>
  <Paragraphs>274</Paragraphs>
  <Slides>27</Slides>
  <Notes>17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Austin</vt:lpstr>
      <vt:lpstr>NODE.JS</vt:lpstr>
      <vt:lpstr>What is Node.JS ?</vt:lpstr>
      <vt:lpstr>Who uses it anyway?</vt:lpstr>
      <vt:lpstr>How fast it really is ?</vt:lpstr>
      <vt:lpstr>…</vt:lpstr>
      <vt:lpstr>Before we dig inside Node…</vt:lpstr>
      <vt:lpstr>PowerPoint Presentation</vt:lpstr>
      <vt:lpstr>Let’s try scaling this with Threads</vt:lpstr>
      <vt:lpstr>Let’s try with Processes</vt:lpstr>
      <vt:lpstr>Node scales it with Event Loop, Thread Pool &amp; Async I/O!</vt:lpstr>
      <vt:lpstr>Node’s Event Loop </vt:lpstr>
      <vt:lpstr>What’s under the hood !</vt:lpstr>
      <vt:lpstr>Why Javascript?</vt:lpstr>
      <vt:lpstr>Google’s V8 engine</vt:lpstr>
      <vt:lpstr>Why Node.js is fast if it still relies on Threads internally?</vt:lpstr>
      <vt:lpstr>When to use Node.JS ?</vt:lpstr>
      <vt:lpstr>When NOT to use Node.JS?</vt:lpstr>
      <vt:lpstr>Drawbacks of Node</vt:lpstr>
      <vt:lpstr>http://npmjs.org</vt:lpstr>
      <vt:lpstr>Q/A and then lets write some code…</vt:lpstr>
      <vt:lpstr>Basic HTTP Server</vt:lpstr>
      <vt:lpstr>Static File Server</vt:lpstr>
      <vt:lpstr>File Streaming</vt:lpstr>
      <vt:lpstr>TCP Echo Server</vt:lpstr>
      <vt:lpstr>TCP Chat Server</vt:lpstr>
      <vt:lpstr>Packages to try:</vt:lpstr>
      <vt:lpstr>Thank You!</vt:lpstr>
    </vt:vector>
  </TitlesOfParts>
  <Company>Walmart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Shrivastava</dc:creator>
  <cp:lastModifiedBy>Abhishek Shrivastava</cp:lastModifiedBy>
  <cp:revision>87</cp:revision>
  <dcterms:created xsi:type="dcterms:W3CDTF">2013-03-03T14:23:39Z</dcterms:created>
  <dcterms:modified xsi:type="dcterms:W3CDTF">2013-03-14T10:52:33Z</dcterms:modified>
</cp:coreProperties>
</file>