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320" r:id="rId3"/>
    <p:sldId id="258" r:id="rId4"/>
    <p:sldId id="270" r:id="rId5"/>
    <p:sldId id="271" r:id="rId6"/>
    <p:sldId id="272" r:id="rId7"/>
    <p:sldId id="269" r:id="rId8"/>
    <p:sldId id="260" r:id="rId9"/>
    <p:sldId id="261" r:id="rId10"/>
    <p:sldId id="262" r:id="rId11"/>
    <p:sldId id="273" r:id="rId12"/>
    <p:sldId id="274" r:id="rId13"/>
    <p:sldId id="275" r:id="rId14"/>
    <p:sldId id="266" r:id="rId15"/>
    <p:sldId id="264"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268" r:id="rId29"/>
    <p:sldId id="313" r:id="rId30"/>
    <p:sldId id="314" r:id="rId31"/>
    <p:sldId id="315" r:id="rId32"/>
    <p:sldId id="319" r:id="rId33"/>
    <p:sldId id="276" r:id="rId34"/>
    <p:sldId id="316" r:id="rId35"/>
    <p:sldId id="317" r:id="rId36"/>
    <p:sldId id="318" r:id="rId37"/>
    <p:sldId id="265" r:id="rId38"/>
    <p:sldId id="267" r:id="rId39"/>
  </p:sldIdLst>
  <p:sldSz cx="12385675" cy="7380288"/>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5">
          <p15:clr>
            <a:srgbClr val="A4A3A4"/>
          </p15:clr>
        </p15:guide>
        <p15:guide id="2" pos="3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3" autoAdjust="0"/>
    <p:restoredTop sz="94660"/>
  </p:normalViewPr>
  <p:slideViewPr>
    <p:cSldViewPr>
      <p:cViewPr varScale="1">
        <p:scale>
          <a:sx n="72" d="100"/>
          <a:sy n="72" d="100"/>
        </p:scale>
        <p:origin x="1051" y="72"/>
      </p:cViewPr>
      <p:guideLst>
        <p:guide orient="horz" pos="2325"/>
        <p:guide pos="390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A1C1608-3B27-4926-BFC6-641BDBCDF55E}" type="datetimeFigureOut">
              <a:rPr lang="en-US" smtClean="0"/>
              <a:pPr/>
              <a:t>8/1/2022</a:t>
            </a:fld>
            <a:endParaRPr lang="en-US"/>
          </a:p>
        </p:txBody>
      </p:sp>
      <p:sp>
        <p:nvSpPr>
          <p:cNvPr id="4" name="Slide Image Placeholder 3"/>
          <p:cNvSpPr>
            <a:spLocks noGrp="1" noRot="1" noChangeAspect="1"/>
          </p:cNvSpPr>
          <p:nvPr>
            <p:ph type="sldImg" idx="2"/>
          </p:nvPr>
        </p:nvSpPr>
        <p:spPr>
          <a:xfrm>
            <a:off x="2414588" y="514350"/>
            <a:ext cx="43148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CC3E20-0E6F-4B9A-AC1E-D35612581C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8"/>
          <p:cNvGrpSpPr/>
          <p:nvPr/>
        </p:nvGrpSpPr>
        <p:grpSpPr>
          <a:xfrm>
            <a:off x="554775" y="-5125"/>
            <a:ext cx="5094576" cy="738541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74920" y="1485171"/>
            <a:ext cx="8710834" cy="2815442"/>
          </a:xfrm>
        </p:spPr>
        <p:txBody>
          <a:bodyPr anchor="b">
            <a:normAutofit/>
          </a:bodyPr>
          <a:lstStyle>
            <a:lvl1pPr algn="r">
              <a:defRPr sz="6090">
                <a:effectLst/>
              </a:defRPr>
            </a:lvl1pPr>
          </a:lstStyle>
          <a:p>
            <a:r>
              <a:rPr lang="en-US"/>
              <a:t>Click to edit Master title style</a:t>
            </a:r>
            <a:endParaRPr lang="en-US" dirty="0"/>
          </a:p>
        </p:txBody>
      </p:sp>
      <p:sp>
        <p:nvSpPr>
          <p:cNvPr id="3" name="Subtitle 2"/>
          <p:cNvSpPr>
            <a:spLocks noGrp="1"/>
          </p:cNvSpPr>
          <p:nvPr>
            <p:ph type="subTitle" idx="1"/>
          </p:nvPr>
        </p:nvSpPr>
        <p:spPr>
          <a:xfrm>
            <a:off x="4587107" y="4300613"/>
            <a:ext cx="7098646" cy="1494281"/>
          </a:xfrm>
        </p:spPr>
        <p:txBody>
          <a:bodyPr anchor="t">
            <a:normAutofit/>
          </a:bodyPr>
          <a:lstStyle>
            <a:lvl1pPr marL="0" indent="0" algn="r">
              <a:buNone/>
              <a:defRPr sz="2145">
                <a:solidFill>
                  <a:schemeClr val="tx1"/>
                </a:solidFill>
              </a:defRPr>
            </a:lvl1pPr>
            <a:lvl2pPr marL="466231" indent="0" algn="ctr">
              <a:buNone/>
              <a:defRPr>
                <a:solidFill>
                  <a:schemeClr val="tx1">
                    <a:tint val="75000"/>
                  </a:schemeClr>
                </a:solidFill>
              </a:defRPr>
            </a:lvl2pPr>
            <a:lvl3pPr marL="932462" indent="0" algn="ctr">
              <a:buNone/>
              <a:defRPr>
                <a:solidFill>
                  <a:schemeClr val="tx1">
                    <a:tint val="75000"/>
                  </a:schemeClr>
                </a:solidFill>
              </a:defRPr>
            </a:lvl3pPr>
            <a:lvl4pPr marL="1398693" indent="0" algn="ctr">
              <a:buNone/>
              <a:defRPr>
                <a:solidFill>
                  <a:schemeClr val="tx1">
                    <a:tint val="75000"/>
                  </a:schemeClr>
                </a:solidFill>
              </a:defRPr>
            </a:lvl4pPr>
            <a:lvl5pPr marL="1864923" indent="0" algn="ctr">
              <a:buNone/>
              <a:defRPr>
                <a:solidFill>
                  <a:schemeClr val="tx1">
                    <a:tint val="75000"/>
                  </a:schemeClr>
                </a:solidFill>
              </a:defRPr>
            </a:lvl5pPr>
            <a:lvl6pPr marL="2331155" indent="0" algn="ctr">
              <a:buNone/>
              <a:defRPr>
                <a:solidFill>
                  <a:schemeClr val="tx1">
                    <a:tint val="75000"/>
                  </a:schemeClr>
                </a:solidFill>
              </a:defRPr>
            </a:lvl6pPr>
            <a:lvl7pPr marL="2797385" indent="0" algn="ctr">
              <a:buNone/>
              <a:defRPr>
                <a:solidFill>
                  <a:schemeClr val="tx1">
                    <a:tint val="75000"/>
                  </a:schemeClr>
                </a:solidFill>
              </a:defRPr>
            </a:lvl7pPr>
            <a:lvl8pPr marL="3263617" indent="0" algn="ctr">
              <a:buNone/>
              <a:defRPr>
                <a:solidFill>
                  <a:schemeClr val="tx1">
                    <a:tint val="75000"/>
                  </a:schemeClr>
                </a:solidFill>
              </a:defRPr>
            </a:lvl8pPr>
            <a:lvl9pPr marL="372984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a:xfrm>
            <a:off x="5417120" y="6331332"/>
            <a:ext cx="4392733" cy="392932"/>
          </a:xfrm>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230911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7890" y="5093308"/>
            <a:ext cx="10177863" cy="609899"/>
          </a:xfrm>
        </p:spPr>
        <p:txBody>
          <a:bodyPr anchor="b">
            <a:normAutofit/>
          </a:bodyPr>
          <a:lstStyle>
            <a:lvl1pPr algn="ctr">
              <a:defRPr sz="248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423914" y="1003100"/>
            <a:ext cx="8356617" cy="340601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30"/>
            </a:lvl1pPr>
            <a:lvl2pPr marL="466231" indent="0">
              <a:buNone/>
              <a:defRPr sz="1630"/>
            </a:lvl2pPr>
            <a:lvl3pPr marL="932462" indent="0">
              <a:buNone/>
              <a:defRPr sz="1630"/>
            </a:lvl3pPr>
            <a:lvl4pPr marL="1398693" indent="0">
              <a:buNone/>
              <a:defRPr sz="1630"/>
            </a:lvl4pPr>
            <a:lvl5pPr marL="1864923" indent="0">
              <a:buNone/>
              <a:defRPr sz="1630"/>
            </a:lvl5pPr>
            <a:lvl6pPr marL="2331155" indent="0">
              <a:buNone/>
              <a:defRPr sz="1630"/>
            </a:lvl6pPr>
            <a:lvl7pPr marL="2797385" indent="0">
              <a:buNone/>
              <a:defRPr sz="1630"/>
            </a:lvl7pPr>
            <a:lvl8pPr marL="3263617" indent="0">
              <a:buNone/>
              <a:defRPr sz="1630"/>
            </a:lvl8pPr>
            <a:lvl9pPr marL="3729847" indent="0">
              <a:buNone/>
              <a:defRPr sz="1630"/>
            </a:lvl9pPr>
          </a:lstStyle>
          <a:p>
            <a:r>
              <a:rPr lang="en-US"/>
              <a:t>Click icon to add picture</a:t>
            </a:r>
            <a:endParaRPr lang="en-US" dirty="0"/>
          </a:p>
        </p:txBody>
      </p:sp>
      <p:sp>
        <p:nvSpPr>
          <p:cNvPr id="4" name="Text Placeholder 3"/>
          <p:cNvSpPr>
            <a:spLocks noGrp="1"/>
          </p:cNvSpPr>
          <p:nvPr>
            <p:ph type="body" sz="half" idx="2"/>
          </p:nvPr>
        </p:nvSpPr>
        <p:spPr>
          <a:xfrm>
            <a:off x="1507890" y="5703208"/>
            <a:ext cx="10177863" cy="531312"/>
          </a:xfrm>
        </p:spPr>
        <p:txBody>
          <a:bodyPr>
            <a:normAutofit/>
          </a:bodyPr>
          <a:lstStyle>
            <a:lvl1pPr marL="0" indent="0" algn="ctr">
              <a:buNone/>
              <a:defRPr sz="1458"/>
            </a:lvl1pPr>
            <a:lvl2pPr marL="466231" indent="0">
              <a:buNone/>
              <a:defRPr sz="1201"/>
            </a:lvl2pPr>
            <a:lvl3pPr marL="932462" indent="0">
              <a:buNone/>
              <a:defRPr sz="1029"/>
            </a:lvl3pPr>
            <a:lvl4pPr marL="1398693" indent="0">
              <a:buNone/>
              <a:defRPr sz="944"/>
            </a:lvl4pPr>
            <a:lvl5pPr marL="1864923" indent="0">
              <a:buNone/>
              <a:defRPr sz="944"/>
            </a:lvl5pPr>
            <a:lvl6pPr marL="2331155" indent="0">
              <a:buNone/>
              <a:defRPr sz="944"/>
            </a:lvl6pPr>
            <a:lvl7pPr marL="2797385" indent="0">
              <a:buNone/>
              <a:defRPr sz="944"/>
            </a:lvl7pPr>
            <a:lvl8pPr marL="3263617" indent="0">
              <a:buNone/>
              <a:defRPr sz="944"/>
            </a:lvl8pPr>
            <a:lvl9pPr marL="3729847" indent="0">
              <a:buNone/>
              <a:defRPr sz="944"/>
            </a:lvl9pPr>
          </a:lstStyle>
          <a:p>
            <a:pPr lvl="0"/>
            <a:r>
              <a:rPr lang="en-US"/>
              <a:t>Click to edit Master text styles</a:t>
            </a:r>
          </a:p>
        </p:txBody>
      </p:sp>
      <p:sp>
        <p:nvSpPr>
          <p:cNvPr id="5" name="Date Placeholder 4"/>
          <p:cNvSpPr>
            <a:spLocks noGrp="1"/>
          </p:cNvSpPr>
          <p:nvPr>
            <p:ph type="dt" sz="half" idx="10"/>
          </p:nvPr>
        </p:nvSpPr>
        <p:spPr/>
        <p:txBody>
          <a:bodyPr/>
          <a:lstStyle/>
          <a:p>
            <a:fld id="{5F028C64-DF65-4F6F-BCF9-D33C891F9C3F}"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419207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07891" y="738029"/>
            <a:ext cx="10177863" cy="3280128"/>
          </a:xfrm>
        </p:spPr>
        <p:txBody>
          <a:bodyPr anchor="ctr">
            <a:normAutofit/>
          </a:bodyPr>
          <a:lstStyle>
            <a:lvl1pPr algn="ctr">
              <a:defRPr sz="3260" b="0" cap="none"/>
            </a:lvl1pPr>
          </a:lstStyle>
          <a:p>
            <a:r>
              <a:rPr lang="en-US"/>
              <a:t>Click to edit Master title style</a:t>
            </a:r>
            <a:endParaRPr lang="en-US" dirty="0"/>
          </a:p>
        </p:txBody>
      </p:sp>
      <p:sp>
        <p:nvSpPr>
          <p:cNvPr id="3" name="Text Placeholder 2"/>
          <p:cNvSpPr>
            <a:spLocks noGrp="1"/>
          </p:cNvSpPr>
          <p:nvPr>
            <p:ph type="body" idx="1"/>
          </p:nvPr>
        </p:nvSpPr>
        <p:spPr>
          <a:xfrm>
            <a:off x="1507892" y="4674183"/>
            <a:ext cx="10177864" cy="1558061"/>
          </a:xfrm>
        </p:spPr>
        <p:txBody>
          <a:bodyPr anchor="ctr">
            <a:normAutofit/>
          </a:bodyPr>
          <a:lstStyle>
            <a:lvl1pPr marL="0" indent="0" algn="ctr">
              <a:buNone/>
              <a:defRPr sz="2059">
                <a:solidFill>
                  <a:schemeClr val="tx1"/>
                </a:solidFill>
              </a:defRPr>
            </a:lvl1pPr>
            <a:lvl2pPr marL="466231" indent="0">
              <a:buNone/>
              <a:defRPr sz="1801">
                <a:solidFill>
                  <a:schemeClr val="tx1">
                    <a:tint val="75000"/>
                  </a:schemeClr>
                </a:solidFill>
              </a:defRPr>
            </a:lvl2pPr>
            <a:lvl3pPr marL="932462" indent="0">
              <a:buNone/>
              <a:defRPr sz="1630">
                <a:solidFill>
                  <a:schemeClr val="tx1">
                    <a:tint val="75000"/>
                  </a:schemeClr>
                </a:solidFill>
              </a:defRPr>
            </a:lvl3pPr>
            <a:lvl4pPr marL="1398693" indent="0">
              <a:buNone/>
              <a:defRPr sz="1458">
                <a:solidFill>
                  <a:schemeClr val="tx1">
                    <a:tint val="75000"/>
                  </a:schemeClr>
                </a:solidFill>
              </a:defRPr>
            </a:lvl4pPr>
            <a:lvl5pPr marL="1864923" indent="0">
              <a:buNone/>
              <a:defRPr sz="1458">
                <a:solidFill>
                  <a:schemeClr val="tx1">
                    <a:tint val="75000"/>
                  </a:schemeClr>
                </a:solidFill>
              </a:defRPr>
            </a:lvl5pPr>
            <a:lvl6pPr marL="2331155" indent="0">
              <a:buNone/>
              <a:defRPr sz="1458">
                <a:solidFill>
                  <a:schemeClr val="tx1">
                    <a:tint val="75000"/>
                  </a:schemeClr>
                </a:solidFill>
              </a:defRPr>
            </a:lvl6pPr>
            <a:lvl7pPr marL="2797385" indent="0">
              <a:buNone/>
              <a:defRPr sz="1458">
                <a:solidFill>
                  <a:schemeClr val="tx1">
                    <a:tint val="75000"/>
                  </a:schemeClr>
                </a:solidFill>
              </a:defRPr>
            </a:lvl7pPr>
            <a:lvl8pPr marL="3263617" indent="0">
              <a:buNone/>
              <a:defRPr sz="1458">
                <a:solidFill>
                  <a:schemeClr val="tx1">
                    <a:tint val="75000"/>
                  </a:schemeClr>
                </a:solidFill>
              </a:defRPr>
            </a:lvl8pPr>
            <a:lvl9pPr marL="3729847" indent="0">
              <a:buNone/>
              <a:defRPr sz="14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543777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624007" y="928748"/>
            <a:ext cx="619284" cy="629312"/>
          </a:xfrm>
          <a:prstGeom prst="rect">
            <a:avLst/>
          </a:prstGeom>
        </p:spPr>
        <p:txBody>
          <a:bodyPr vert="horz" lIns="93250" tIns="46625" rIns="93250" bIns="4662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149" dirty="0">
                <a:solidFill>
                  <a:schemeClr val="tx1"/>
                </a:solidFill>
                <a:effectLst/>
              </a:rPr>
              <a:t>“</a:t>
            </a:r>
          </a:p>
        </p:txBody>
      </p:sp>
      <p:sp>
        <p:nvSpPr>
          <p:cNvPr id="15" name="TextBox 14"/>
          <p:cNvSpPr txBox="1"/>
          <p:nvPr/>
        </p:nvSpPr>
        <p:spPr>
          <a:xfrm>
            <a:off x="11066471" y="3034116"/>
            <a:ext cx="619284" cy="629312"/>
          </a:xfrm>
          <a:prstGeom prst="rect">
            <a:avLst/>
          </a:prstGeom>
        </p:spPr>
        <p:txBody>
          <a:bodyPr vert="horz" lIns="93250" tIns="46625" rIns="93250" bIns="4662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149" dirty="0">
                <a:solidFill>
                  <a:schemeClr val="tx1"/>
                </a:solidFill>
                <a:effectLst/>
              </a:rPr>
              <a:t>”</a:t>
            </a:r>
          </a:p>
        </p:txBody>
      </p:sp>
      <p:sp>
        <p:nvSpPr>
          <p:cNvPr id="2" name="Title 1"/>
          <p:cNvSpPr>
            <a:spLocks noGrp="1"/>
          </p:cNvSpPr>
          <p:nvPr>
            <p:ph type="title"/>
          </p:nvPr>
        </p:nvSpPr>
        <p:spPr>
          <a:xfrm>
            <a:off x="2243291" y="738029"/>
            <a:ext cx="9132822" cy="2952114"/>
          </a:xfrm>
        </p:spPr>
        <p:txBody>
          <a:bodyPr anchor="ctr">
            <a:normAutofit/>
          </a:bodyPr>
          <a:lstStyle>
            <a:lvl1pPr algn="ctr">
              <a:defRPr sz="326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75521" y="3690143"/>
            <a:ext cx="8668362" cy="410016"/>
          </a:xfrm>
        </p:spPr>
        <p:txBody>
          <a:bodyPr anchor="ctr">
            <a:normAutofit/>
          </a:bodyPr>
          <a:lstStyle>
            <a:lvl1pPr marL="0" indent="0">
              <a:buFontTx/>
              <a:buNone/>
              <a:defRPr sz="1801"/>
            </a:lvl1pPr>
            <a:lvl2pPr marL="466231" indent="0">
              <a:buFontTx/>
              <a:buNone/>
              <a:defRPr/>
            </a:lvl2pPr>
            <a:lvl3pPr marL="932462" indent="0">
              <a:buFontTx/>
              <a:buNone/>
              <a:defRPr/>
            </a:lvl3pPr>
            <a:lvl4pPr marL="1398693" indent="0">
              <a:buFontTx/>
              <a:buNone/>
              <a:defRPr/>
            </a:lvl4pPr>
            <a:lvl5pPr marL="1864923" indent="0">
              <a:buFontTx/>
              <a:buNone/>
              <a:defRPr/>
            </a:lvl5pPr>
          </a:lstStyle>
          <a:p>
            <a:pPr lvl="0"/>
            <a:r>
              <a:rPr lang="en-US"/>
              <a:t>Click to edit Master text styles</a:t>
            </a:r>
          </a:p>
        </p:txBody>
      </p:sp>
      <p:sp>
        <p:nvSpPr>
          <p:cNvPr id="3" name="Text Placeholder 2"/>
          <p:cNvSpPr>
            <a:spLocks noGrp="1"/>
          </p:cNvSpPr>
          <p:nvPr>
            <p:ph type="body" idx="1"/>
          </p:nvPr>
        </p:nvSpPr>
        <p:spPr>
          <a:xfrm>
            <a:off x="1507890" y="4674183"/>
            <a:ext cx="10177863" cy="1558061"/>
          </a:xfrm>
        </p:spPr>
        <p:txBody>
          <a:bodyPr anchor="ctr">
            <a:normAutofit/>
          </a:bodyPr>
          <a:lstStyle>
            <a:lvl1pPr marL="0" indent="0" algn="ctr">
              <a:buNone/>
              <a:defRPr sz="2059">
                <a:solidFill>
                  <a:schemeClr val="tx1"/>
                </a:solidFill>
              </a:defRPr>
            </a:lvl1pPr>
            <a:lvl2pPr marL="466231" indent="0">
              <a:buNone/>
              <a:defRPr sz="1801">
                <a:solidFill>
                  <a:schemeClr val="tx1">
                    <a:tint val="75000"/>
                  </a:schemeClr>
                </a:solidFill>
              </a:defRPr>
            </a:lvl2pPr>
            <a:lvl3pPr marL="932462" indent="0">
              <a:buNone/>
              <a:defRPr sz="1630">
                <a:solidFill>
                  <a:schemeClr val="tx1">
                    <a:tint val="75000"/>
                  </a:schemeClr>
                </a:solidFill>
              </a:defRPr>
            </a:lvl3pPr>
            <a:lvl4pPr marL="1398693" indent="0">
              <a:buNone/>
              <a:defRPr sz="1458">
                <a:solidFill>
                  <a:schemeClr val="tx1">
                    <a:tint val="75000"/>
                  </a:schemeClr>
                </a:solidFill>
              </a:defRPr>
            </a:lvl4pPr>
            <a:lvl5pPr marL="1864923" indent="0">
              <a:buNone/>
              <a:defRPr sz="1458">
                <a:solidFill>
                  <a:schemeClr val="tx1">
                    <a:tint val="75000"/>
                  </a:schemeClr>
                </a:solidFill>
              </a:defRPr>
            </a:lvl5pPr>
            <a:lvl6pPr marL="2331155" indent="0">
              <a:buNone/>
              <a:defRPr sz="1458">
                <a:solidFill>
                  <a:schemeClr val="tx1">
                    <a:tint val="75000"/>
                  </a:schemeClr>
                </a:solidFill>
              </a:defRPr>
            </a:lvl6pPr>
            <a:lvl7pPr marL="2797385" indent="0">
              <a:buNone/>
              <a:defRPr sz="1458">
                <a:solidFill>
                  <a:schemeClr val="tx1">
                    <a:tint val="75000"/>
                  </a:schemeClr>
                </a:solidFill>
              </a:defRPr>
            </a:lvl7pPr>
            <a:lvl8pPr marL="3263617" indent="0">
              <a:buNone/>
              <a:defRPr sz="1458">
                <a:solidFill>
                  <a:schemeClr val="tx1">
                    <a:tint val="75000"/>
                  </a:schemeClr>
                </a:solidFill>
              </a:defRPr>
            </a:lvl8pPr>
            <a:lvl9pPr marL="3729847" indent="0">
              <a:buNone/>
              <a:defRPr sz="14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124247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07893" y="3560554"/>
            <a:ext cx="10177860" cy="1580660"/>
          </a:xfrm>
        </p:spPr>
        <p:txBody>
          <a:bodyPr anchor="b">
            <a:normAutofit/>
          </a:bodyPr>
          <a:lstStyle>
            <a:lvl1pPr algn="r">
              <a:defRPr sz="3260" b="0" cap="none"/>
            </a:lvl1pPr>
          </a:lstStyle>
          <a:p>
            <a:r>
              <a:rPr lang="en-US"/>
              <a:t>Click to edit Master title style</a:t>
            </a:r>
            <a:endParaRPr lang="en-US" dirty="0"/>
          </a:p>
        </p:txBody>
      </p:sp>
      <p:sp>
        <p:nvSpPr>
          <p:cNvPr id="3" name="Text Placeholder 2"/>
          <p:cNvSpPr>
            <a:spLocks noGrp="1"/>
          </p:cNvSpPr>
          <p:nvPr>
            <p:ph type="body" idx="1"/>
          </p:nvPr>
        </p:nvSpPr>
        <p:spPr>
          <a:xfrm>
            <a:off x="1507891" y="5141215"/>
            <a:ext cx="10177862" cy="925926"/>
          </a:xfrm>
        </p:spPr>
        <p:txBody>
          <a:bodyPr anchor="t">
            <a:normAutofit/>
          </a:bodyPr>
          <a:lstStyle>
            <a:lvl1pPr marL="0" indent="0" algn="r">
              <a:buNone/>
              <a:defRPr sz="2059">
                <a:solidFill>
                  <a:schemeClr val="tx1"/>
                </a:solidFill>
              </a:defRPr>
            </a:lvl1pPr>
            <a:lvl2pPr marL="466231" indent="0">
              <a:buNone/>
              <a:defRPr sz="1801">
                <a:solidFill>
                  <a:schemeClr val="tx1">
                    <a:tint val="75000"/>
                  </a:schemeClr>
                </a:solidFill>
              </a:defRPr>
            </a:lvl2pPr>
            <a:lvl3pPr marL="932462" indent="0">
              <a:buNone/>
              <a:defRPr sz="1630">
                <a:solidFill>
                  <a:schemeClr val="tx1">
                    <a:tint val="75000"/>
                  </a:schemeClr>
                </a:solidFill>
              </a:defRPr>
            </a:lvl3pPr>
            <a:lvl4pPr marL="1398693" indent="0">
              <a:buNone/>
              <a:defRPr sz="1458">
                <a:solidFill>
                  <a:schemeClr val="tx1">
                    <a:tint val="75000"/>
                  </a:schemeClr>
                </a:solidFill>
              </a:defRPr>
            </a:lvl4pPr>
            <a:lvl5pPr marL="1864923" indent="0">
              <a:buNone/>
              <a:defRPr sz="1458">
                <a:solidFill>
                  <a:schemeClr val="tx1">
                    <a:tint val="75000"/>
                  </a:schemeClr>
                </a:solidFill>
              </a:defRPr>
            </a:lvl5pPr>
            <a:lvl6pPr marL="2331155" indent="0">
              <a:buNone/>
              <a:defRPr sz="1458">
                <a:solidFill>
                  <a:schemeClr val="tx1">
                    <a:tint val="75000"/>
                  </a:schemeClr>
                </a:solidFill>
              </a:defRPr>
            </a:lvl6pPr>
            <a:lvl7pPr marL="2797385" indent="0">
              <a:buNone/>
              <a:defRPr sz="1458">
                <a:solidFill>
                  <a:schemeClr val="tx1">
                    <a:tint val="75000"/>
                  </a:schemeClr>
                </a:solidFill>
              </a:defRPr>
            </a:lvl7pPr>
            <a:lvl8pPr marL="3263617" indent="0">
              <a:buNone/>
              <a:defRPr sz="1458">
                <a:solidFill>
                  <a:schemeClr val="tx1">
                    <a:tint val="75000"/>
                  </a:schemeClr>
                </a:solidFill>
              </a:defRPr>
            </a:lvl8pPr>
            <a:lvl9pPr marL="3729847" indent="0">
              <a:buNone/>
              <a:defRPr sz="14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983546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624007" y="928748"/>
            <a:ext cx="619284" cy="629312"/>
          </a:xfrm>
          <a:prstGeom prst="rect">
            <a:avLst/>
          </a:prstGeom>
        </p:spPr>
        <p:txBody>
          <a:bodyPr vert="horz" lIns="93250" tIns="46625" rIns="93250" bIns="4662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149" dirty="0">
                <a:solidFill>
                  <a:schemeClr val="tx1"/>
                </a:solidFill>
                <a:effectLst/>
              </a:rPr>
              <a:t>“</a:t>
            </a:r>
          </a:p>
        </p:txBody>
      </p:sp>
      <p:sp>
        <p:nvSpPr>
          <p:cNvPr id="15" name="TextBox 14"/>
          <p:cNvSpPr txBox="1"/>
          <p:nvPr/>
        </p:nvSpPr>
        <p:spPr>
          <a:xfrm>
            <a:off x="11066471" y="3034116"/>
            <a:ext cx="619284" cy="629312"/>
          </a:xfrm>
          <a:prstGeom prst="rect">
            <a:avLst/>
          </a:prstGeom>
        </p:spPr>
        <p:txBody>
          <a:bodyPr vert="horz" lIns="93250" tIns="46625" rIns="93250" bIns="4662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149" dirty="0">
                <a:solidFill>
                  <a:schemeClr val="tx1"/>
                </a:solidFill>
                <a:effectLst/>
              </a:rPr>
              <a:t>”</a:t>
            </a:r>
          </a:p>
        </p:txBody>
      </p:sp>
      <p:sp>
        <p:nvSpPr>
          <p:cNvPr id="2" name="Title 1"/>
          <p:cNvSpPr>
            <a:spLocks noGrp="1"/>
          </p:cNvSpPr>
          <p:nvPr>
            <p:ph type="title"/>
          </p:nvPr>
        </p:nvSpPr>
        <p:spPr>
          <a:xfrm>
            <a:off x="2243291" y="738029"/>
            <a:ext cx="9132822" cy="2952114"/>
          </a:xfrm>
        </p:spPr>
        <p:txBody>
          <a:bodyPr anchor="ctr">
            <a:normAutofit/>
          </a:bodyPr>
          <a:lstStyle>
            <a:lvl1pPr algn="ctr">
              <a:defRPr sz="326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07892" y="4182164"/>
            <a:ext cx="10177862" cy="956704"/>
          </a:xfrm>
        </p:spPr>
        <p:txBody>
          <a:bodyPr vert="horz" lIns="108704" tIns="54352" rIns="108704" bIns="54352" rtlCol="0" anchor="b">
            <a:normAutofit/>
          </a:bodyPr>
          <a:lstStyle>
            <a:lvl1pPr algn="r">
              <a:buNone/>
              <a:defRPr lang="en-US" sz="2488"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507891" y="5138867"/>
            <a:ext cx="10177862" cy="1093376"/>
          </a:xfrm>
        </p:spPr>
        <p:txBody>
          <a:bodyPr anchor="t">
            <a:normAutofit/>
          </a:bodyPr>
          <a:lstStyle>
            <a:lvl1pPr marL="0" indent="0" algn="r">
              <a:buNone/>
              <a:defRPr sz="1801">
                <a:solidFill>
                  <a:schemeClr val="tx1"/>
                </a:solidFill>
              </a:defRPr>
            </a:lvl1pPr>
            <a:lvl2pPr marL="466231" indent="0">
              <a:buNone/>
              <a:defRPr sz="1801">
                <a:solidFill>
                  <a:schemeClr val="tx1">
                    <a:tint val="75000"/>
                  </a:schemeClr>
                </a:solidFill>
              </a:defRPr>
            </a:lvl2pPr>
            <a:lvl3pPr marL="932462" indent="0">
              <a:buNone/>
              <a:defRPr sz="1630">
                <a:solidFill>
                  <a:schemeClr val="tx1">
                    <a:tint val="75000"/>
                  </a:schemeClr>
                </a:solidFill>
              </a:defRPr>
            </a:lvl3pPr>
            <a:lvl4pPr marL="1398693" indent="0">
              <a:buNone/>
              <a:defRPr sz="1458">
                <a:solidFill>
                  <a:schemeClr val="tx1">
                    <a:tint val="75000"/>
                  </a:schemeClr>
                </a:solidFill>
              </a:defRPr>
            </a:lvl4pPr>
            <a:lvl5pPr marL="1864923" indent="0">
              <a:buNone/>
              <a:defRPr sz="1458">
                <a:solidFill>
                  <a:schemeClr val="tx1">
                    <a:tint val="75000"/>
                  </a:schemeClr>
                </a:solidFill>
              </a:defRPr>
            </a:lvl5pPr>
            <a:lvl6pPr marL="2331155" indent="0">
              <a:buNone/>
              <a:defRPr sz="1458">
                <a:solidFill>
                  <a:schemeClr val="tx1">
                    <a:tint val="75000"/>
                  </a:schemeClr>
                </a:solidFill>
              </a:defRPr>
            </a:lvl6pPr>
            <a:lvl7pPr marL="2797385" indent="0">
              <a:buNone/>
              <a:defRPr sz="1458">
                <a:solidFill>
                  <a:schemeClr val="tx1">
                    <a:tint val="75000"/>
                  </a:schemeClr>
                </a:solidFill>
              </a:defRPr>
            </a:lvl7pPr>
            <a:lvl8pPr marL="3263617" indent="0">
              <a:buNone/>
              <a:defRPr sz="1458">
                <a:solidFill>
                  <a:schemeClr val="tx1">
                    <a:tint val="75000"/>
                  </a:schemeClr>
                </a:solidFill>
              </a:defRPr>
            </a:lvl8pPr>
            <a:lvl9pPr marL="3729847" indent="0">
              <a:buNone/>
              <a:defRPr sz="14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1653619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07892" y="738030"/>
            <a:ext cx="10177863" cy="2935031"/>
          </a:xfrm>
        </p:spPr>
        <p:txBody>
          <a:bodyPr vert="horz" lIns="108704" tIns="54352" rIns="108704" bIns="54352"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507892" y="3772147"/>
            <a:ext cx="10177864" cy="902035"/>
          </a:xfrm>
        </p:spPr>
        <p:txBody>
          <a:bodyPr vert="horz" lIns="108704" tIns="54352" rIns="108704" bIns="54352" rtlCol="0" anchor="b">
            <a:normAutofit/>
          </a:bodyPr>
          <a:lstStyle>
            <a:lvl1pPr>
              <a:buNone/>
              <a:defRPr lang="en-US" sz="2831"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507891" y="4674183"/>
            <a:ext cx="10177864" cy="1558061"/>
          </a:xfrm>
        </p:spPr>
        <p:txBody>
          <a:bodyPr anchor="t">
            <a:normAutofit/>
          </a:bodyPr>
          <a:lstStyle>
            <a:lvl1pPr marL="0" indent="0" algn="l">
              <a:buNone/>
              <a:defRPr sz="1801">
                <a:solidFill>
                  <a:schemeClr val="tx1"/>
                </a:solidFill>
              </a:defRPr>
            </a:lvl1pPr>
            <a:lvl2pPr marL="466231" indent="0">
              <a:buNone/>
              <a:defRPr sz="1801">
                <a:solidFill>
                  <a:schemeClr val="tx1">
                    <a:tint val="75000"/>
                  </a:schemeClr>
                </a:solidFill>
              </a:defRPr>
            </a:lvl2pPr>
            <a:lvl3pPr marL="932462" indent="0">
              <a:buNone/>
              <a:defRPr sz="1630">
                <a:solidFill>
                  <a:schemeClr val="tx1">
                    <a:tint val="75000"/>
                  </a:schemeClr>
                </a:solidFill>
              </a:defRPr>
            </a:lvl3pPr>
            <a:lvl4pPr marL="1398693" indent="0">
              <a:buNone/>
              <a:defRPr sz="1458">
                <a:solidFill>
                  <a:schemeClr val="tx1">
                    <a:tint val="75000"/>
                  </a:schemeClr>
                </a:solidFill>
              </a:defRPr>
            </a:lvl4pPr>
            <a:lvl5pPr marL="1864923" indent="0">
              <a:buNone/>
              <a:defRPr sz="1458">
                <a:solidFill>
                  <a:schemeClr val="tx1">
                    <a:tint val="75000"/>
                  </a:schemeClr>
                </a:solidFill>
              </a:defRPr>
            </a:lvl5pPr>
            <a:lvl6pPr marL="2331155" indent="0">
              <a:buNone/>
              <a:defRPr sz="1458">
                <a:solidFill>
                  <a:schemeClr val="tx1">
                    <a:tint val="75000"/>
                  </a:schemeClr>
                </a:solidFill>
              </a:defRPr>
            </a:lvl6pPr>
            <a:lvl7pPr marL="2797385" indent="0">
              <a:buNone/>
              <a:defRPr sz="1458">
                <a:solidFill>
                  <a:schemeClr val="tx1">
                    <a:tint val="75000"/>
                  </a:schemeClr>
                </a:solidFill>
              </a:defRPr>
            </a:lvl7pPr>
            <a:lvl8pPr marL="3263617" indent="0">
              <a:buNone/>
              <a:defRPr sz="1458">
                <a:solidFill>
                  <a:schemeClr val="tx1">
                    <a:tint val="75000"/>
                  </a:schemeClr>
                </a:solidFill>
              </a:defRPr>
            </a:lvl8pPr>
            <a:lvl9pPr marL="3729847" indent="0">
              <a:buNone/>
              <a:defRPr sz="14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2622089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648526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7263" y="738029"/>
            <a:ext cx="1798492" cy="54942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7891" y="738029"/>
            <a:ext cx="8147139" cy="549421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404698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125831" y="6313958"/>
            <a:ext cx="559923" cy="392932"/>
          </a:xfrm>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7140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13142" y="2870111"/>
            <a:ext cx="9072616" cy="2271103"/>
          </a:xfrm>
        </p:spPr>
        <p:txBody>
          <a:bodyPr anchor="b"/>
          <a:lstStyle>
            <a:lvl1pPr algn="r">
              <a:defRPr sz="4117" b="0" cap="none"/>
            </a:lvl1pPr>
          </a:lstStyle>
          <a:p>
            <a:r>
              <a:rPr lang="en-US"/>
              <a:t>Click to edit Master title style</a:t>
            </a:r>
            <a:endParaRPr lang="en-US" dirty="0"/>
          </a:p>
        </p:txBody>
      </p:sp>
      <p:sp>
        <p:nvSpPr>
          <p:cNvPr id="3" name="Text Placeholder 2"/>
          <p:cNvSpPr>
            <a:spLocks noGrp="1"/>
          </p:cNvSpPr>
          <p:nvPr>
            <p:ph type="body" idx="1"/>
          </p:nvPr>
        </p:nvSpPr>
        <p:spPr>
          <a:xfrm>
            <a:off x="2613140" y="5141215"/>
            <a:ext cx="9072617" cy="925926"/>
          </a:xfrm>
        </p:spPr>
        <p:txBody>
          <a:bodyPr anchor="t">
            <a:normAutofit/>
          </a:bodyPr>
          <a:lstStyle>
            <a:lvl1pPr marL="0" indent="0" algn="r">
              <a:buNone/>
              <a:defRPr sz="2059">
                <a:solidFill>
                  <a:schemeClr val="tx1"/>
                </a:solidFill>
              </a:defRPr>
            </a:lvl1pPr>
            <a:lvl2pPr marL="466231" indent="0">
              <a:buNone/>
              <a:defRPr sz="1801">
                <a:solidFill>
                  <a:schemeClr val="tx1">
                    <a:tint val="75000"/>
                  </a:schemeClr>
                </a:solidFill>
              </a:defRPr>
            </a:lvl2pPr>
            <a:lvl3pPr marL="932462" indent="0">
              <a:buNone/>
              <a:defRPr sz="1630">
                <a:solidFill>
                  <a:schemeClr val="tx1">
                    <a:tint val="75000"/>
                  </a:schemeClr>
                </a:solidFill>
              </a:defRPr>
            </a:lvl3pPr>
            <a:lvl4pPr marL="1398693" indent="0">
              <a:buNone/>
              <a:defRPr sz="1458">
                <a:solidFill>
                  <a:schemeClr val="tx1">
                    <a:tint val="75000"/>
                  </a:schemeClr>
                </a:solidFill>
              </a:defRPr>
            </a:lvl4pPr>
            <a:lvl5pPr marL="1864923" indent="0">
              <a:buNone/>
              <a:defRPr sz="1458">
                <a:solidFill>
                  <a:schemeClr val="tx1">
                    <a:tint val="75000"/>
                  </a:schemeClr>
                </a:solidFill>
              </a:defRPr>
            </a:lvl5pPr>
            <a:lvl6pPr marL="2331155" indent="0">
              <a:buNone/>
              <a:defRPr sz="1458">
                <a:solidFill>
                  <a:schemeClr val="tx1">
                    <a:tint val="75000"/>
                  </a:schemeClr>
                </a:solidFill>
              </a:defRPr>
            </a:lvl6pPr>
            <a:lvl7pPr marL="2797385" indent="0">
              <a:buNone/>
              <a:defRPr sz="1458">
                <a:solidFill>
                  <a:schemeClr val="tx1">
                    <a:tint val="75000"/>
                  </a:schemeClr>
                </a:solidFill>
              </a:defRPr>
            </a:lvl7pPr>
            <a:lvl8pPr marL="3263617" indent="0">
              <a:buNone/>
              <a:defRPr sz="1458">
                <a:solidFill>
                  <a:schemeClr val="tx1">
                    <a:tint val="75000"/>
                  </a:schemeClr>
                </a:solidFill>
              </a:defRPr>
            </a:lvl8pPr>
            <a:lvl9pPr marL="3729847" indent="0">
              <a:buNone/>
              <a:defRPr sz="14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50403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07891" y="738030"/>
            <a:ext cx="10177864" cy="18860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07891" y="2870112"/>
            <a:ext cx="4972815" cy="3362132"/>
          </a:xfrm>
        </p:spPr>
        <p:txBody>
          <a:bodyPr>
            <a:normAutofit/>
          </a:bodyPr>
          <a:lstStyle>
            <a:lvl1pPr>
              <a:defRPr sz="1801"/>
            </a:lvl1pPr>
            <a:lvl2pPr>
              <a:defRPr sz="1630"/>
            </a:lvl2pPr>
            <a:lvl3pPr>
              <a:defRPr sz="1458"/>
            </a:lvl3pPr>
            <a:lvl4pPr>
              <a:defRPr sz="1201"/>
            </a:lvl4pPr>
            <a:lvl5pPr>
              <a:defRPr sz="1201"/>
            </a:lvl5pPr>
            <a:lvl6pPr>
              <a:defRPr sz="1201"/>
            </a:lvl6pPr>
            <a:lvl7pPr>
              <a:defRPr sz="1201"/>
            </a:lvl7pPr>
            <a:lvl8pPr>
              <a:defRPr sz="1201"/>
            </a:lvl8pPr>
            <a:lvl9pPr>
              <a:defRPr sz="12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12938" y="2870112"/>
            <a:ext cx="4972816" cy="3362131"/>
          </a:xfrm>
        </p:spPr>
        <p:txBody>
          <a:bodyPr>
            <a:normAutofit/>
          </a:bodyPr>
          <a:lstStyle>
            <a:lvl1pPr>
              <a:defRPr sz="1801"/>
            </a:lvl1pPr>
            <a:lvl2pPr>
              <a:defRPr sz="1630"/>
            </a:lvl2pPr>
            <a:lvl3pPr>
              <a:defRPr sz="1458"/>
            </a:lvl3pPr>
            <a:lvl4pPr>
              <a:defRPr sz="1201"/>
            </a:lvl4pPr>
            <a:lvl5pPr>
              <a:defRPr sz="1201"/>
            </a:lvl5pPr>
            <a:lvl6pPr>
              <a:defRPr sz="1201"/>
            </a:lvl6pPr>
            <a:lvl7pPr>
              <a:defRPr sz="1201"/>
            </a:lvl7pPr>
            <a:lvl8pPr>
              <a:defRPr sz="1201"/>
            </a:lvl8pPr>
            <a:lvl9pPr>
              <a:defRPr sz="12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028C64-DF65-4F6F-BCF9-D33C891F9C3F}"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19997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800332" y="2861001"/>
            <a:ext cx="4680375" cy="620148"/>
          </a:xfrm>
        </p:spPr>
        <p:txBody>
          <a:bodyPr anchor="b">
            <a:noAutofit/>
          </a:bodyPr>
          <a:lstStyle>
            <a:lvl1pPr marL="0" indent="0">
              <a:buNone/>
              <a:defRPr sz="2831" b="0">
                <a:solidFill>
                  <a:schemeClr val="accent1">
                    <a:lumMod val="75000"/>
                  </a:schemeClr>
                </a:solidFill>
              </a:defRPr>
            </a:lvl1pPr>
            <a:lvl2pPr marL="466231" indent="0">
              <a:buNone/>
              <a:defRPr sz="2059" b="1"/>
            </a:lvl2pPr>
            <a:lvl3pPr marL="932462" indent="0">
              <a:buNone/>
              <a:defRPr sz="1801" b="1"/>
            </a:lvl3pPr>
            <a:lvl4pPr marL="1398693" indent="0">
              <a:buNone/>
              <a:defRPr sz="1630" b="1"/>
            </a:lvl4pPr>
            <a:lvl5pPr marL="1864923" indent="0">
              <a:buNone/>
              <a:defRPr sz="1630" b="1"/>
            </a:lvl5pPr>
            <a:lvl6pPr marL="2331155" indent="0">
              <a:buNone/>
              <a:defRPr sz="1630" b="1"/>
            </a:lvl6pPr>
            <a:lvl7pPr marL="2797385" indent="0">
              <a:buNone/>
              <a:defRPr sz="1630" b="1"/>
            </a:lvl7pPr>
            <a:lvl8pPr marL="3263617" indent="0">
              <a:buNone/>
              <a:defRPr sz="1630" b="1"/>
            </a:lvl8pPr>
            <a:lvl9pPr marL="3729847" indent="0">
              <a:buNone/>
              <a:defRPr sz="1630" b="1"/>
            </a:lvl9pPr>
          </a:lstStyle>
          <a:p>
            <a:pPr lvl="0"/>
            <a:r>
              <a:rPr lang="en-US"/>
              <a:t>Click to edit Master text styles</a:t>
            </a:r>
          </a:p>
        </p:txBody>
      </p:sp>
      <p:sp>
        <p:nvSpPr>
          <p:cNvPr id="4" name="Content Placeholder 3"/>
          <p:cNvSpPr>
            <a:spLocks noGrp="1"/>
          </p:cNvSpPr>
          <p:nvPr>
            <p:ph sz="half" idx="2"/>
          </p:nvPr>
        </p:nvSpPr>
        <p:spPr>
          <a:xfrm>
            <a:off x="1507891" y="3589348"/>
            <a:ext cx="4972816" cy="2642894"/>
          </a:xfrm>
        </p:spPr>
        <p:txBody>
          <a:bodyPr anchor="t">
            <a:normAutofit/>
          </a:bodyPr>
          <a:lstStyle>
            <a:lvl1pPr>
              <a:defRPr sz="1801"/>
            </a:lvl1pPr>
            <a:lvl2pPr>
              <a:defRPr sz="1630"/>
            </a:lvl2pPr>
            <a:lvl3pPr>
              <a:defRPr sz="1458"/>
            </a:lvl3pPr>
            <a:lvl4pPr>
              <a:defRPr sz="1201"/>
            </a:lvl4pPr>
            <a:lvl5pPr>
              <a:defRPr sz="1201"/>
            </a:lvl5pPr>
            <a:lvl6pPr>
              <a:defRPr sz="1201"/>
            </a:lvl6pPr>
            <a:lvl7pPr>
              <a:defRPr sz="1201"/>
            </a:lvl7pPr>
            <a:lvl8pPr>
              <a:defRPr sz="1201"/>
            </a:lvl8pPr>
            <a:lvl9pPr>
              <a:defRPr sz="12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89787" y="2870113"/>
            <a:ext cx="4695968" cy="620148"/>
          </a:xfrm>
        </p:spPr>
        <p:txBody>
          <a:bodyPr anchor="b">
            <a:noAutofit/>
          </a:bodyPr>
          <a:lstStyle>
            <a:lvl1pPr marL="0" indent="0">
              <a:buNone/>
              <a:defRPr sz="2831" b="0">
                <a:solidFill>
                  <a:schemeClr val="accent1">
                    <a:lumMod val="75000"/>
                  </a:schemeClr>
                </a:solidFill>
              </a:defRPr>
            </a:lvl1pPr>
            <a:lvl2pPr marL="466231" indent="0">
              <a:buNone/>
              <a:defRPr sz="2059" b="1"/>
            </a:lvl2pPr>
            <a:lvl3pPr marL="932462" indent="0">
              <a:buNone/>
              <a:defRPr sz="1801" b="1"/>
            </a:lvl3pPr>
            <a:lvl4pPr marL="1398693" indent="0">
              <a:buNone/>
              <a:defRPr sz="1630" b="1"/>
            </a:lvl4pPr>
            <a:lvl5pPr marL="1864923" indent="0">
              <a:buNone/>
              <a:defRPr sz="1630" b="1"/>
            </a:lvl5pPr>
            <a:lvl6pPr marL="2331155" indent="0">
              <a:buNone/>
              <a:defRPr sz="1630" b="1"/>
            </a:lvl6pPr>
            <a:lvl7pPr marL="2797385" indent="0">
              <a:buNone/>
              <a:defRPr sz="1630" b="1"/>
            </a:lvl7pPr>
            <a:lvl8pPr marL="3263617" indent="0">
              <a:buNone/>
              <a:defRPr sz="1630" b="1"/>
            </a:lvl8pPr>
            <a:lvl9pPr marL="3729847" indent="0">
              <a:buNone/>
              <a:defRPr sz="1630" b="1"/>
            </a:lvl9pPr>
          </a:lstStyle>
          <a:p>
            <a:pPr lvl="0"/>
            <a:r>
              <a:rPr lang="en-US"/>
              <a:t>Click to edit Master text styles</a:t>
            </a:r>
          </a:p>
        </p:txBody>
      </p:sp>
      <p:sp>
        <p:nvSpPr>
          <p:cNvPr id="6" name="Content Placeholder 5"/>
          <p:cNvSpPr>
            <a:spLocks noGrp="1"/>
          </p:cNvSpPr>
          <p:nvPr>
            <p:ph sz="quarter" idx="4"/>
          </p:nvPr>
        </p:nvSpPr>
        <p:spPr>
          <a:xfrm>
            <a:off x="6712938" y="3589348"/>
            <a:ext cx="4972816" cy="2642894"/>
          </a:xfrm>
        </p:spPr>
        <p:txBody>
          <a:bodyPr anchor="t">
            <a:normAutofit/>
          </a:bodyPr>
          <a:lstStyle>
            <a:lvl1pPr>
              <a:defRPr sz="1801"/>
            </a:lvl1pPr>
            <a:lvl2pPr>
              <a:defRPr sz="1630"/>
            </a:lvl2pPr>
            <a:lvl3pPr>
              <a:defRPr sz="1458"/>
            </a:lvl3pPr>
            <a:lvl4pPr>
              <a:defRPr sz="1201"/>
            </a:lvl4pPr>
            <a:lvl5pPr>
              <a:defRPr sz="1201"/>
            </a:lvl5pPr>
            <a:lvl6pPr>
              <a:defRPr sz="1201"/>
            </a:lvl6pPr>
            <a:lvl7pPr>
              <a:defRPr sz="1201"/>
            </a:lvl7pPr>
            <a:lvl8pPr>
              <a:defRPr sz="1201"/>
            </a:lvl8pPr>
            <a:lvl9pPr>
              <a:defRPr sz="12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028C64-DF65-4F6F-BCF9-D33C891F9C3F}" type="datetimeFigureOut">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2274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028C64-DF65-4F6F-BCF9-D33C891F9C3F}"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1110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28C64-DF65-4F6F-BCF9-D33C891F9C3F}" type="datetimeFigureOut">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82028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7892" y="1722068"/>
            <a:ext cx="3605500" cy="1476058"/>
          </a:xfrm>
        </p:spPr>
        <p:txBody>
          <a:bodyPr anchor="b">
            <a:normAutofit/>
          </a:bodyPr>
          <a:lstStyle>
            <a:lvl1pPr algn="ctr">
              <a:defRPr sz="2488" b="0"/>
            </a:lvl1pPr>
          </a:lstStyle>
          <a:p>
            <a:r>
              <a:rPr lang="en-US"/>
              <a:t>Click to edit Master title style</a:t>
            </a:r>
            <a:endParaRPr lang="en-US" dirty="0"/>
          </a:p>
        </p:txBody>
      </p:sp>
      <p:sp>
        <p:nvSpPr>
          <p:cNvPr id="3" name="Content Placeholder 2"/>
          <p:cNvSpPr>
            <a:spLocks noGrp="1"/>
          </p:cNvSpPr>
          <p:nvPr>
            <p:ph idx="1"/>
          </p:nvPr>
        </p:nvSpPr>
        <p:spPr>
          <a:xfrm>
            <a:off x="5345622" y="738029"/>
            <a:ext cx="6340131" cy="5494215"/>
          </a:xfrm>
        </p:spPr>
        <p:txBody>
          <a:bodyPr anchor="ctr">
            <a:normAutofit/>
          </a:bodyPr>
          <a:lstStyle>
            <a:lvl1pPr>
              <a:defRPr sz="2059"/>
            </a:lvl1pPr>
            <a:lvl2pPr>
              <a:defRPr sz="1801"/>
            </a:lvl2pPr>
            <a:lvl3pPr>
              <a:defRPr sz="1630"/>
            </a:lvl3pPr>
            <a:lvl4pPr>
              <a:defRPr sz="1458"/>
            </a:lvl4pPr>
            <a:lvl5pPr>
              <a:defRPr sz="1458"/>
            </a:lvl5pPr>
            <a:lvl6pPr>
              <a:defRPr sz="1458"/>
            </a:lvl6pPr>
            <a:lvl7pPr>
              <a:defRPr sz="1458"/>
            </a:lvl7pPr>
            <a:lvl8pPr>
              <a:defRPr sz="1458"/>
            </a:lvl8pPr>
            <a:lvl9pPr>
              <a:defRPr sz="145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07892" y="3198125"/>
            <a:ext cx="3605500" cy="1968077"/>
          </a:xfrm>
        </p:spPr>
        <p:txBody>
          <a:bodyPr>
            <a:normAutofit/>
          </a:bodyPr>
          <a:lstStyle>
            <a:lvl1pPr marL="0" indent="0" algn="ctr">
              <a:buNone/>
              <a:defRPr sz="1630"/>
            </a:lvl1pPr>
            <a:lvl2pPr marL="466231" indent="0">
              <a:buNone/>
              <a:defRPr sz="1201"/>
            </a:lvl2pPr>
            <a:lvl3pPr marL="932462" indent="0">
              <a:buNone/>
              <a:defRPr sz="1029"/>
            </a:lvl3pPr>
            <a:lvl4pPr marL="1398693" indent="0">
              <a:buNone/>
              <a:defRPr sz="944"/>
            </a:lvl4pPr>
            <a:lvl5pPr marL="1864923" indent="0">
              <a:buNone/>
              <a:defRPr sz="944"/>
            </a:lvl5pPr>
            <a:lvl6pPr marL="2331155" indent="0">
              <a:buNone/>
              <a:defRPr sz="944"/>
            </a:lvl6pPr>
            <a:lvl7pPr marL="2797385" indent="0">
              <a:buNone/>
              <a:defRPr sz="944"/>
            </a:lvl7pPr>
            <a:lvl8pPr marL="3263617" indent="0">
              <a:buNone/>
              <a:defRPr sz="944"/>
            </a:lvl8pPr>
            <a:lvl9pPr marL="3729847" indent="0">
              <a:buNone/>
              <a:defRPr sz="944"/>
            </a:lvl9pPr>
          </a:lstStyle>
          <a:p>
            <a:pPr lvl="0"/>
            <a:r>
              <a:rPr lang="en-US"/>
              <a:t>Click to edit Master text styles</a:t>
            </a:r>
          </a:p>
        </p:txBody>
      </p:sp>
      <p:sp>
        <p:nvSpPr>
          <p:cNvPr id="5" name="Date Placeholder 4"/>
          <p:cNvSpPr>
            <a:spLocks noGrp="1"/>
          </p:cNvSpPr>
          <p:nvPr>
            <p:ph type="dt" sz="half" idx="10"/>
          </p:nvPr>
        </p:nvSpPr>
        <p:spPr/>
        <p:txBody>
          <a:bodyPr/>
          <a:lstStyle/>
          <a:p>
            <a:fld id="{5F028C64-DF65-4F6F-BCF9-D33C891F9C3F}"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3299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6278" y="1886073"/>
            <a:ext cx="5512355" cy="1476058"/>
          </a:xfrm>
        </p:spPr>
        <p:txBody>
          <a:bodyPr anchor="b">
            <a:normAutofit/>
          </a:bodyPr>
          <a:lstStyle>
            <a:lvl1pPr algn="ctr">
              <a:defRPr sz="2831"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715327" y="984038"/>
            <a:ext cx="3333094" cy="4920192"/>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30"/>
            </a:lvl1pPr>
            <a:lvl2pPr marL="466231" indent="0">
              <a:buNone/>
              <a:defRPr sz="1630"/>
            </a:lvl2pPr>
            <a:lvl3pPr marL="932462" indent="0">
              <a:buNone/>
              <a:defRPr sz="1630"/>
            </a:lvl3pPr>
            <a:lvl4pPr marL="1398693" indent="0">
              <a:buNone/>
              <a:defRPr sz="1630"/>
            </a:lvl4pPr>
            <a:lvl5pPr marL="1864923" indent="0">
              <a:buNone/>
              <a:defRPr sz="1630"/>
            </a:lvl5pPr>
            <a:lvl6pPr marL="2331155" indent="0">
              <a:buNone/>
              <a:defRPr sz="1630"/>
            </a:lvl6pPr>
            <a:lvl7pPr marL="2797385" indent="0">
              <a:buNone/>
              <a:defRPr sz="1630"/>
            </a:lvl7pPr>
            <a:lvl8pPr marL="3263617" indent="0">
              <a:buNone/>
              <a:defRPr sz="1630"/>
            </a:lvl8pPr>
            <a:lvl9pPr marL="3729847" indent="0">
              <a:buNone/>
              <a:defRPr sz="1630"/>
            </a:lvl9pPr>
          </a:lstStyle>
          <a:p>
            <a:r>
              <a:rPr lang="en-US"/>
              <a:t>Click icon to add picture</a:t>
            </a:r>
            <a:endParaRPr lang="en-US" dirty="0"/>
          </a:p>
        </p:txBody>
      </p:sp>
      <p:sp>
        <p:nvSpPr>
          <p:cNvPr id="4" name="Text Placeholder 3"/>
          <p:cNvSpPr>
            <a:spLocks noGrp="1"/>
          </p:cNvSpPr>
          <p:nvPr>
            <p:ph type="body" sz="half" idx="2"/>
          </p:nvPr>
        </p:nvSpPr>
        <p:spPr>
          <a:xfrm>
            <a:off x="1506278" y="3362130"/>
            <a:ext cx="5512355" cy="1968077"/>
          </a:xfrm>
        </p:spPr>
        <p:txBody>
          <a:bodyPr>
            <a:normAutofit/>
          </a:bodyPr>
          <a:lstStyle>
            <a:lvl1pPr marL="0" indent="0" algn="ctr">
              <a:buNone/>
              <a:defRPr sz="1801"/>
            </a:lvl1pPr>
            <a:lvl2pPr marL="466231" indent="0">
              <a:buNone/>
              <a:defRPr sz="1201"/>
            </a:lvl2pPr>
            <a:lvl3pPr marL="932462" indent="0">
              <a:buNone/>
              <a:defRPr sz="1029"/>
            </a:lvl3pPr>
            <a:lvl4pPr marL="1398693" indent="0">
              <a:buNone/>
              <a:defRPr sz="944"/>
            </a:lvl4pPr>
            <a:lvl5pPr marL="1864923" indent="0">
              <a:buNone/>
              <a:defRPr sz="944"/>
            </a:lvl5pPr>
            <a:lvl6pPr marL="2331155" indent="0">
              <a:buNone/>
              <a:defRPr sz="944"/>
            </a:lvl6pPr>
            <a:lvl7pPr marL="2797385" indent="0">
              <a:buNone/>
              <a:defRPr sz="944"/>
            </a:lvl7pPr>
            <a:lvl8pPr marL="3263617" indent="0">
              <a:buNone/>
              <a:defRPr sz="944"/>
            </a:lvl8pPr>
            <a:lvl9pPr marL="3729847" indent="0">
              <a:buNone/>
              <a:defRPr sz="944"/>
            </a:lvl9pPr>
          </a:lstStyle>
          <a:p>
            <a:pPr lvl="0"/>
            <a:r>
              <a:rPr lang="en-US"/>
              <a:t>Click to edit Master text styles</a:t>
            </a:r>
          </a:p>
        </p:txBody>
      </p:sp>
      <p:sp>
        <p:nvSpPr>
          <p:cNvPr id="5" name="Date Placeholder 4"/>
          <p:cNvSpPr>
            <a:spLocks noGrp="1"/>
          </p:cNvSpPr>
          <p:nvPr>
            <p:ph type="dt" sz="half" idx="10"/>
          </p:nvPr>
        </p:nvSpPr>
        <p:spPr/>
        <p:txBody>
          <a:bodyPr/>
          <a:lstStyle/>
          <a:p>
            <a:fld id="{5F028C64-DF65-4F6F-BCF9-D33C891F9C3F}"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06537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3209" y="1"/>
            <a:ext cx="2475523" cy="7380289"/>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507891" y="738030"/>
            <a:ext cx="10177864" cy="1886073"/>
          </a:xfrm>
          <a:prstGeom prst="rect">
            <a:avLst/>
          </a:prstGeom>
          <a:effectLst/>
        </p:spPr>
        <p:txBody>
          <a:bodyPr vert="horz" lIns="108704" tIns="54352" rIns="108704" bIns="54352"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7890" y="2870112"/>
            <a:ext cx="10177864" cy="3362132"/>
          </a:xfrm>
          <a:prstGeom prst="rect">
            <a:avLst/>
          </a:prstGeom>
        </p:spPr>
        <p:txBody>
          <a:bodyPr vert="horz" lIns="108704" tIns="54352" rIns="108704" bIns="54352"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887263" y="6331332"/>
            <a:ext cx="1161157" cy="392932"/>
          </a:xfrm>
          <a:prstGeom prst="rect">
            <a:avLst/>
          </a:prstGeom>
        </p:spPr>
        <p:txBody>
          <a:bodyPr vert="horz" lIns="108704" tIns="54352" rIns="108704" bIns="54352" rtlCol="0" anchor="ctr"/>
          <a:lstStyle>
            <a:lvl1pPr algn="r">
              <a:defRPr sz="1029" b="0" i="0">
                <a:solidFill>
                  <a:schemeClr val="tx1"/>
                </a:solidFill>
                <a:effectLst/>
                <a:latin typeface="+mn-lt"/>
              </a:defRPr>
            </a:lvl1pPr>
          </a:lstStyle>
          <a:p>
            <a:fld id="{5F028C64-DF65-4F6F-BCF9-D33C891F9C3F}" type="datetimeFigureOut">
              <a:rPr lang="en-US" smtClean="0"/>
              <a:pPr/>
              <a:t>8/1/2022</a:t>
            </a:fld>
            <a:endParaRPr lang="en-US"/>
          </a:p>
        </p:txBody>
      </p:sp>
      <p:sp>
        <p:nvSpPr>
          <p:cNvPr id="5" name="Footer Placeholder 4"/>
          <p:cNvSpPr>
            <a:spLocks noGrp="1"/>
          </p:cNvSpPr>
          <p:nvPr>
            <p:ph type="ftr" sz="quarter" idx="3"/>
          </p:nvPr>
        </p:nvSpPr>
        <p:spPr>
          <a:xfrm>
            <a:off x="2613142" y="6331332"/>
            <a:ext cx="7196712" cy="392932"/>
          </a:xfrm>
          <a:prstGeom prst="rect">
            <a:avLst/>
          </a:prstGeom>
        </p:spPr>
        <p:txBody>
          <a:bodyPr vert="horz" lIns="108704" tIns="54352" rIns="108704" bIns="54352" rtlCol="0" anchor="ctr"/>
          <a:lstStyle>
            <a:lvl1pPr algn="l">
              <a:defRPr sz="1029"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125831" y="6331332"/>
            <a:ext cx="559923" cy="392932"/>
          </a:xfrm>
          <a:prstGeom prst="rect">
            <a:avLst/>
          </a:prstGeom>
        </p:spPr>
        <p:txBody>
          <a:bodyPr vert="horz" lIns="108704" tIns="54352" rIns="108704" bIns="54352" rtlCol="0" anchor="ctr"/>
          <a:lstStyle>
            <a:lvl1pPr algn="r">
              <a:defRPr sz="1029" b="0" i="0">
                <a:solidFill>
                  <a:schemeClr val="tx1"/>
                </a:solidFill>
                <a:effectLst/>
                <a:latin typeface="+mn-lt"/>
              </a:defRPr>
            </a:lvl1pPr>
          </a:lstStyle>
          <a:p>
            <a:fld id="{850925A0-C668-470D-BB9B-94037684EA03}" type="slidenum">
              <a:rPr lang="en-US" smtClean="0"/>
              <a:pPr/>
              <a:t>‹#›</a:t>
            </a:fld>
            <a:endParaRPr lang="en-US"/>
          </a:p>
        </p:txBody>
      </p:sp>
    </p:spTree>
    <p:extLst>
      <p:ext uri="{BB962C8B-B14F-4D97-AF65-F5344CB8AC3E}">
        <p14:creationId xmlns:p14="http://schemas.microsoft.com/office/powerpoint/2010/main" val="2710639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66231" rtl="0" eaLnBrk="1" latinLnBrk="0" hangingPunct="1">
        <a:spcBef>
          <a:spcPct val="0"/>
        </a:spcBef>
        <a:buNone/>
        <a:defRPr sz="4117"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395" indent="-291395" algn="l" defTabSz="466231" rtl="0" eaLnBrk="1" latinLnBrk="0" hangingPunct="1">
        <a:spcBef>
          <a:spcPct val="20000"/>
        </a:spcBef>
        <a:spcAft>
          <a:spcPts val="612"/>
        </a:spcAft>
        <a:buClr>
          <a:schemeClr val="accent1">
            <a:lumMod val="75000"/>
          </a:schemeClr>
        </a:buClr>
        <a:buSzPct val="145000"/>
        <a:buFont typeface="Arial"/>
        <a:buChar char="•"/>
        <a:defRPr sz="2488" kern="1200" cap="none">
          <a:solidFill>
            <a:schemeClr val="tx1"/>
          </a:solidFill>
          <a:effectLst/>
          <a:latin typeface="+mn-lt"/>
          <a:ea typeface="+mn-ea"/>
          <a:cs typeface="+mn-cs"/>
        </a:defRPr>
      </a:lvl1pPr>
      <a:lvl2pPr marL="757625" indent="-291395" algn="l" defTabSz="466231" rtl="0" eaLnBrk="1" latinLnBrk="0" hangingPunct="1">
        <a:spcBef>
          <a:spcPct val="20000"/>
        </a:spcBef>
        <a:spcAft>
          <a:spcPts val="612"/>
        </a:spcAft>
        <a:buClr>
          <a:schemeClr val="accent1">
            <a:lumMod val="75000"/>
          </a:schemeClr>
        </a:buClr>
        <a:buSzPct val="145000"/>
        <a:buFont typeface="Arial"/>
        <a:buChar char="•"/>
        <a:defRPr sz="2059" kern="1200" cap="none">
          <a:solidFill>
            <a:schemeClr val="tx1"/>
          </a:solidFill>
          <a:effectLst/>
          <a:latin typeface="+mn-lt"/>
          <a:ea typeface="+mn-ea"/>
          <a:cs typeface="+mn-cs"/>
        </a:defRPr>
      </a:lvl2pPr>
      <a:lvl3pPr marL="1223856" indent="-291395" algn="l" defTabSz="466231" rtl="0" eaLnBrk="1" latinLnBrk="0" hangingPunct="1">
        <a:spcBef>
          <a:spcPct val="20000"/>
        </a:spcBef>
        <a:spcAft>
          <a:spcPts val="612"/>
        </a:spcAft>
        <a:buClr>
          <a:schemeClr val="accent1">
            <a:lumMod val="75000"/>
          </a:schemeClr>
        </a:buClr>
        <a:buSzPct val="145000"/>
        <a:buFont typeface="Arial"/>
        <a:buChar char="•"/>
        <a:defRPr sz="1801" kern="1200" cap="none">
          <a:solidFill>
            <a:schemeClr val="tx1"/>
          </a:solidFill>
          <a:effectLst/>
          <a:latin typeface="+mn-lt"/>
          <a:ea typeface="+mn-ea"/>
          <a:cs typeface="+mn-cs"/>
        </a:defRPr>
      </a:lvl3pPr>
      <a:lvl4pPr marL="1573529" indent="-174837" algn="l" defTabSz="466231" rtl="0" eaLnBrk="1" latinLnBrk="0" hangingPunct="1">
        <a:spcBef>
          <a:spcPct val="20000"/>
        </a:spcBef>
        <a:spcAft>
          <a:spcPts val="612"/>
        </a:spcAft>
        <a:buClr>
          <a:schemeClr val="accent1">
            <a:lumMod val="75000"/>
          </a:schemeClr>
        </a:buClr>
        <a:buSzPct val="145000"/>
        <a:buFont typeface="Arial"/>
        <a:buChar char="•"/>
        <a:defRPr sz="1630" kern="1200" cap="none">
          <a:solidFill>
            <a:schemeClr val="tx1"/>
          </a:solidFill>
          <a:effectLst/>
          <a:latin typeface="+mn-lt"/>
          <a:ea typeface="+mn-ea"/>
          <a:cs typeface="+mn-cs"/>
        </a:defRPr>
      </a:lvl4pPr>
      <a:lvl5pPr marL="2039760" indent="-174837" algn="l" defTabSz="466231" rtl="0" eaLnBrk="1" latinLnBrk="0" hangingPunct="1">
        <a:spcBef>
          <a:spcPct val="20000"/>
        </a:spcBef>
        <a:spcAft>
          <a:spcPts val="612"/>
        </a:spcAft>
        <a:buClr>
          <a:schemeClr val="accent1">
            <a:lumMod val="75000"/>
          </a:schemeClr>
        </a:buClr>
        <a:buSzPct val="145000"/>
        <a:buFont typeface="Arial"/>
        <a:buChar char="•"/>
        <a:defRPr sz="1458" kern="1200" cap="none">
          <a:solidFill>
            <a:schemeClr val="tx1"/>
          </a:solidFill>
          <a:effectLst/>
          <a:latin typeface="+mn-lt"/>
          <a:ea typeface="+mn-ea"/>
          <a:cs typeface="+mn-cs"/>
        </a:defRPr>
      </a:lvl5pPr>
      <a:lvl6pPr marL="2564270" indent="-233116" algn="l" defTabSz="466231" rtl="0" eaLnBrk="1" latinLnBrk="0" hangingPunct="1">
        <a:spcBef>
          <a:spcPct val="20000"/>
        </a:spcBef>
        <a:spcAft>
          <a:spcPts val="612"/>
        </a:spcAft>
        <a:buClr>
          <a:schemeClr val="accent1">
            <a:lumMod val="75000"/>
          </a:schemeClr>
        </a:buClr>
        <a:buSzPct val="145000"/>
        <a:buFont typeface="Arial"/>
        <a:buChar char="•"/>
        <a:defRPr sz="1458" kern="1200" cap="none">
          <a:solidFill>
            <a:schemeClr val="tx1"/>
          </a:solidFill>
          <a:effectLst/>
          <a:latin typeface="+mn-lt"/>
          <a:ea typeface="+mn-ea"/>
          <a:cs typeface="+mn-cs"/>
        </a:defRPr>
      </a:lvl6pPr>
      <a:lvl7pPr marL="3030501" indent="-233116" algn="l" defTabSz="466231" rtl="0" eaLnBrk="1" latinLnBrk="0" hangingPunct="1">
        <a:spcBef>
          <a:spcPct val="20000"/>
        </a:spcBef>
        <a:spcAft>
          <a:spcPts val="612"/>
        </a:spcAft>
        <a:buClr>
          <a:schemeClr val="accent1">
            <a:lumMod val="75000"/>
          </a:schemeClr>
        </a:buClr>
        <a:buSzPct val="145000"/>
        <a:buFont typeface="Arial"/>
        <a:buChar char="•"/>
        <a:defRPr sz="1458" kern="1200" cap="none">
          <a:solidFill>
            <a:schemeClr val="tx1"/>
          </a:solidFill>
          <a:effectLst/>
          <a:latin typeface="+mn-lt"/>
          <a:ea typeface="+mn-ea"/>
          <a:cs typeface="+mn-cs"/>
        </a:defRPr>
      </a:lvl7pPr>
      <a:lvl8pPr marL="3496732" indent="-233116" algn="l" defTabSz="466231" rtl="0" eaLnBrk="1" latinLnBrk="0" hangingPunct="1">
        <a:spcBef>
          <a:spcPct val="20000"/>
        </a:spcBef>
        <a:spcAft>
          <a:spcPts val="612"/>
        </a:spcAft>
        <a:buClr>
          <a:schemeClr val="accent1">
            <a:lumMod val="75000"/>
          </a:schemeClr>
        </a:buClr>
        <a:buSzPct val="145000"/>
        <a:buFont typeface="Arial"/>
        <a:buChar char="•"/>
        <a:defRPr sz="1458" kern="1200" cap="none">
          <a:solidFill>
            <a:schemeClr val="tx1"/>
          </a:solidFill>
          <a:effectLst/>
          <a:latin typeface="+mn-lt"/>
          <a:ea typeface="+mn-ea"/>
          <a:cs typeface="+mn-cs"/>
        </a:defRPr>
      </a:lvl8pPr>
      <a:lvl9pPr marL="3962963" indent="-233116" algn="l" defTabSz="466231" rtl="0" eaLnBrk="1" latinLnBrk="0" hangingPunct="1">
        <a:spcBef>
          <a:spcPct val="20000"/>
        </a:spcBef>
        <a:spcAft>
          <a:spcPts val="612"/>
        </a:spcAft>
        <a:buClr>
          <a:schemeClr val="accent1">
            <a:lumMod val="75000"/>
          </a:schemeClr>
        </a:buClr>
        <a:buSzPct val="145000"/>
        <a:buFont typeface="Arial"/>
        <a:buChar char="•"/>
        <a:defRPr sz="1458" kern="1200" cap="none">
          <a:solidFill>
            <a:schemeClr val="tx1"/>
          </a:solidFill>
          <a:effectLst/>
          <a:latin typeface="+mn-lt"/>
          <a:ea typeface="+mn-ea"/>
          <a:cs typeface="+mn-cs"/>
        </a:defRPr>
      </a:lvl9pPr>
    </p:bodyStyle>
    <p:otherStyle>
      <a:defPPr>
        <a:defRPr lang="en-US"/>
      </a:defPPr>
      <a:lvl1pPr marL="0" algn="l" defTabSz="466231" rtl="0" eaLnBrk="1" latinLnBrk="0" hangingPunct="1">
        <a:defRPr sz="1801" kern="1200">
          <a:solidFill>
            <a:schemeClr val="tx1"/>
          </a:solidFill>
          <a:latin typeface="+mn-lt"/>
          <a:ea typeface="+mn-ea"/>
          <a:cs typeface="+mn-cs"/>
        </a:defRPr>
      </a:lvl1pPr>
      <a:lvl2pPr marL="466231" algn="l" defTabSz="466231" rtl="0" eaLnBrk="1" latinLnBrk="0" hangingPunct="1">
        <a:defRPr sz="1801" kern="1200">
          <a:solidFill>
            <a:schemeClr val="tx1"/>
          </a:solidFill>
          <a:latin typeface="+mn-lt"/>
          <a:ea typeface="+mn-ea"/>
          <a:cs typeface="+mn-cs"/>
        </a:defRPr>
      </a:lvl2pPr>
      <a:lvl3pPr marL="932462" algn="l" defTabSz="466231" rtl="0" eaLnBrk="1" latinLnBrk="0" hangingPunct="1">
        <a:defRPr sz="1801" kern="1200">
          <a:solidFill>
            <a:schemeClr val="tx1"/>
          </a:solidFill>
          <a:latin typeface="+mn-lt"/>
          <a:ea typeface="+mn-ea"/>
          <a:cs typeface="+mn-cs"/>
        </a:defRPr>
      </a:lvl3pPr>
      <a:lvl4pPr marL="1398693" algn="l" defTabSz="466231" rtl="0" eaLnBrk="1" latinLnBrk="0" hangingPunct="1">
        <a:defRPr sz="1801" kern="1200">
          <a:solidFill>
            <a:schemeClr val="tx1"/>
          </a:solidFill>
          <a:latin typeface="+mn-lt"/>
          <a:ea typeface="+mn-ea"/>
          <a:cs typeface="+mn-cs"/>
        </a:defRPr>
      </a:lvl4pPr>
      <a:lvl5pPr marL="1864923" algn="l" defTabSz="466231" rtl="0" eaLnBrk="1" latinLnBrk="0" hangingPunct="1">
        <a:defRPr sz="1801" kern="1200">
          <a:solidFill>
            <a:schemeClr val="tx1"/>
          </a:solidFill>
          <a:latin typeface="+mn-lt"/>
          <a:ea typeface="+mn-ea"/>
          <a:cs typeface="+mn-cs"/>
        </a:defRPr>
      </a:lvl5pPr>
      <a:lvl6pPr marL="2331155" algn="l" defTabSz="466231" rtl="0" eaLnBrk="1" latinLnBrk="0" hangingPunct="1">
        <a:defRPr sz="1801" kern="1200">
          <a:solidFill>
            <a:schemeClr val="tx1"/>
          </a:solidFill>
          <a:latin typeface="+mn-lt"/>
          <a:ea typeface="+mn-ea"/>
          <a:cs typeface="+mn-cs"/>
        </a:defRPr>
      </a:lvl6pPr>
      <a:lvl7pPr marL="2797385" algn="l" defTabSz="466231" rtl="0" eaLnBrk="1" latinLnBrk="0" hangingPunct="1">
        <a:defRPr sz="1801" kern="1200">
          <a:solidFill>
            <a:schemeClr val="tx1"/>
          </a:solidFill>
          <a:latin typeface="+mn-lt"/>
          <a:ea typeface="+mn-ea"/>
          <a:cs typeface="+mn-cs"/>
        </a:defRPr>
      </a:lvl7pPr>
      <a:lvl8pPr marL="3263617" algn="l" defTabSz="466231" rtl="0" eaLnBrk="1" latinLnBrk="0" hangingPunct="1">
        <a:defRPr sz="1801" kern="1200">
          <a:solidFill>
            <a:schemeClr val="tx1"/>
          </a:solidFill>
          <a:latin typeface="+mn-lt"/>
          <a:ea typeface="+mn-ea"/>
          <a:cs typeface="+mn-cs"/>
        </a:defRPr>
      </a:lvl8pPr>
      <a:lvl9pPr marL="3729847" algn="l" defTabSz="46623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2322288" y="189682"/>
            <a:ext cx="783786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IN" sz="3200" b="1" u="sng" dirty="0">
                <a:latin typeface="Times New Roman" pitchFamily="18" charset="0"/>
                <a:cs typeface="Times New Roman" pitchFamily="18" charset="0"/>
              </a:rPr>
              <a:t>CONTENTS</a:t>
            </a:r>
            <a:r>
              <a:rPr lang="en-IN" sz="3200" b="1" dirty="0">
                <a:latin typeface="Times New Roman" pitchFamily="18" charset="0"/>
                <a:cs typeface="Times New Roman" pitchFamily="18" charset="0"/>
              </a:rPr>
              <a:t>:</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8" name="Content Placeholder 7"/>
          <p:cNvSpPr>
            <a:spLocks noGrp="1"/>
          </p:cNvSpPr>
          <p:nvPr>
            <p:ph idx="1"/>
          </p:nvPr>
        </p:nvSpPr>
        <p:spPr>
          <a:xfrm>
            <a:off x="619284" y="845639"/>
            <a:ext cx="11379380" cy="5996525"/>
          </a:xfrm>
        </p:spPr>
        <p:txBody>
          <a:bodyPr>
            <a:normAutofit fontScale="25000" lnSpcReduction="20000"/>
          </a:bodyPr>
          <a:lstStyle/>
          <a:p>
            <a:pPr>
              <a:lnSpc>
                <a:spcPct val="170000"/>
              </a:lnSpc>
            </a:pPr>
            <a:endParaRPr lang="en-IN" sz="9600" b="1" dirty="0"/>
          </a:p>
          <a:p>
            <a:pPr marL="0" indent="0">
              <a:lnSpc>
                <a:spcPct val="170000"/>
              </a:lnSpc>
              <a:buNone/>
            </a:pPr>
            <a:endParaRPr lang="en-IN" sz="9600" b="1" dirty="0"/>
          </a:p>
          <a:p>
            <a:pPr>
              <a:lnSpc>
                <a:spcPct val="170000"/>
              </a:lnSpc>
            </a:pPr>
            <a:r>
              <a:rPr lang="en-IN" sz="9600" b="1" dirty="0"/>
              <a:t>Introduction</a:t>
            </a:r>
          </a:p>
          <a:p>
            <a:r>
              <a:rPr lang="en-IN" sz="9600" b="1" dirty="0"/>
              <a:t>Abstraction</a:t>
            </a:r>
          </a:p>
          <a:p>
            <a:pPr>
              <a:lnSpc>
                <a:spcPct val="120000"/>
              </a:lnSpc>
            </a:pPr>
            <a:r>
              <a:rPr lang="en-IN" sz="9600" b="1" dirty="0"/>
              <a:t>Scope Of The Project</a:t>
            </a:r>
          </a:p>
          <a:p>
            <a:pPr>
              <a:lnSpc>
                <a:spcPct val="120000"/>
              </a:lnSpc>
            </a:pPr>
            <a:r>
              <a:rPr lang="en-IN" sz="9600" b="1" dirty="0"/>
              <a:t>Literature Survey</a:t>
            </a:r>
          </a:p>
          <a:p>
            <a:pPr lvl="1">
              <a:lnSpc>
                <a:spcPct val="120000"/>
              </a:lnSpc>
              <a:buFont typeface="Wingdings" pitchFamily="2" charset="2"/>
              <a:buChar char="Ø"/>
            </a:pPr>
            <a:r>
              <a:rPr lang="en-IN" sz="9600" b="1" dirty="0"/>
              <a:t>Existing System      </a:t>
            </a:r>
          </a:p>
          <a:p>
            <a:pPr>
              <a:lnSpc>
                <a:spcPct val="120000"/>
              </a:lnSpc>
              <a:buNone/>
            </a:pPr>
            <a:r>
              <a:rPr lang="en-IN" sz="9600" b="1" dirty="0"/>
              <a:t>                   -:  Disadvantages</a:t>
            </a:r>
          </a:p>
          <a:p>
            <a:pPr lvl="1">
              <a:lnSpc>
                <a:spcPct val="120000"/>
              </a:lnSpc>
              <a:buFont typeface="Wingdings" pitchFamily="2" charset="2"/>
              <a:buChar char="Ø"/>
            </a:pPr>
            <a:r>
              <a:rPr lang="en-IN" sz="9600" b="1" dirty="0"/>
              <a:t> Proposed System</a:t>
            </a:r>
          </a:p>
          <a:p>
            <a:pPr>
              <a:lnSpc>
                <a:spcPct val="120000"/>
              </a:lnSpc>
              <a:buNone/>
            </a:pPr>
            <a:r>
              <a:rPr lang="en-IN" sz="9600" b="1" dirty="0"/>
              <a:t>                    -: Advantages</a:t>
            </a:r>
          </a:p>
          <a:p>
            <a:pPr>
              <a:lnSpc>
                <a:spcPct val="120000"/>
              </a:lnSpc>
            </a:pPr>
            <a:r>
              <a:rPr lang="en-IN" sz="9600" b="1" dirty="0"/>
              <a:t>Modules In Project</a:t>
            </a:r>
          </a:p>
          <a:p>
            <a:pPr>
              <a:lnSpc>
                <a:spcPct val="120000"/>
              </a:lnSpc>
            </a:pPr>
            <a:r>
              <a:rPr lang="en-IN" sz="9600" b="1" dirty="0"/>
              <a:t>System Specification</a:t>
            </a:r>
          </a:p>
          <a:p>
            <a:pPr lvl="1">
              <a:lnSpc>
                <a:spcPct val="120000"/>
              </a:lnSpc>
              <a:buFont typeface="Wingdings" pitchFamily="2" charset="2"/>
              <a:buChar char="Ø"/>
            </a:pPr>
            <a:r>
              <a:rPr lang="en-IN" sz="9600" b="1" dirty="0"/>
              <a:t> Hardware Requirements</a:t>
            </a:r>
          </a:p>
          <a:p>
            <a:pPr lvl="1">
              <a:lnSpc>
                <a:spcPct val="120000"/>
              </a:lnSpc>
              <a:buFont typeface="Wingdings" pitchFamily="2" charset="2"/>
              <a:buChar char="Ø"/>
            </a:pPr>
            <a:r>
              <a:rPr lang="en-IN" sz="9600" b="1" dirty="0"/>
              <a:t> Software Requirements</a:t>
            </a:r>
          </a:p>
          <a:p>
            <a:pPr>
              <a:lnSpc>
                <a:spcPct val="120000"/>
              </a:lnSpc>
            </a:pPr>
            <a:r>
              <a:rPr lang="en-IN" sz="9600" b="1" dirty="0"/>
              <a:t>Conclusion</a:t>
            </a:r>
            <a:endParaRPr lang="en-US" sz="9600" dirty="0"/>
          </a:p>
          <a:p>
            <a:endParaRPr lang="en-US" sz="8000" dirty="0"/>
          </a:p>
          <a:p>
            <a:endParaRPr lang="en-US" sz="8000" dirty="0"/>
          </a:p>
          <a:p>
            <a:endParaRPr lang="en-IN" b="1" dirty="0"/>
          </a:p>
          <a:p>
            <a:pPr>
              <a:buNone/>
            </a:pPr>
            <a:r>
              <a:rPr lang="en-IN" dirty="0"/>
              <a:t>                                      </a:t>
            </a:r>
            <a:endParaRPr lang="en-US" dirty="0"/>
          </a:p>
          <a:p>
            <a:pPr>
              <a:buFont typeface="Wingdings" pitchFamily="2" charset="2"/>
              <a:buChar cha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85" y="295553"/>
            <a:ext cx="11147108" cy="857599"/>
          </a:xfrm>
        </p:spPr>
        <p:txBody>
          <a:bodyPr>
            <a:normAutofit fontScale="90000"/>
          </a:bodyPr>
          <a:lstStyle/>
          <a:p>
            <a:pPr algn="l"/>
            <a:br>
              <a:rPr lang="en-IN" b="1" dirty="0"/>
            </a:br>
            <a:br>
              <a:rPr lang="en-IN" b="1" dirty="0"/>
            </a:br>
            <a:br>
              <a:rPr lang="en-IN" b="1" dirty="0"/>
            </a:br>
            <a:br>
              <a:rPr lang="en-IN" b="1" dirty="0"/>
            </a:br>
            <a:br>
              <a:rPr lang="en-IN" b="1" dirty="0"/>
            </a:br>
            <a:br>
              <a:rPr lang="en-IN" b="1" dirty="0"/>
            </a:br>
            <a:br>
              <a:rPr lang="en-IN" b="1" dirty="0"/>
            </a:br>
            <a:r>
              <a:rPr lang="en-IN" sz="3600" b="1" u="sng" dirty="0"/>
              <a:t>ADVANTAGES</a:t>
            </a:r>
            <a:br>
              <a:rPr lang="en-IN" b="1" u="sng" dirty="0"/>
            </a:br>
            <a:br>
              <a:rPr lang="en-IN" b="1" dirty="0"/>
            </a:br>
            <a:br>
              <a:rPr lang="en-IN" b="1" dirty="0"/>
            </a:br>
            <a:br>
              <a:rPr lang="en-IN" b="1" dirty="0"/>
            </a:br>
            <a:r>
              <a:rPr lang="en-IN" b="1" dirty="0"/>
              <a:t>  </a:t>
            </a:r>
            <a:br>
              <a:rPr lang="en-IN" b="1" dirty="0"/>
            </a:br>
            <a:br>
              <a:rPr lang="en-IN" b="1" dirty="0"/>
            </a:br>
            <a:br>
              <a:rPr lang="en-US" sz="3100" dirty="0"/>
            </a:br>
            <a:r>
              <a:rPr lang="en-IN" sz="3100" dirty="0"/>
              <a:t>.</a:t>
            </a:r>
            <a:br>
              <a:rPr lang="en-US" dirty="0"/>
            </a:br>
            <a:endParaRPr lang="en-US" dirty="0"/>
          </a:p>
        </p:txBody>
      </p:sp>
      <p:sp>
        <p:nvSpPr>
          <p:cNvPr id="3" name="Content Placeholder 2"/>
          <p:cNvSpPr>
            <a:spLocks noGrp="1"/>
          </p:cNvSpPr>
          <p:nvPr>
            <p:ph idx="1"/>
          </p:nvPr>
        </p:nvSpPr>
        <p:spPr>
          <a:xfrm>
            <a:off x="677303" y="538124"/>
            <a:ext cx="10547251" cy="4997105"/>
          </a:xfrm>
        </p:spPr>
        <p:txBody>
          <a:bodyPr>
            <a:noAutofit/>
          </a:bodyPr>
          <a:lstStyle/>
          <a:p>
            <a:pPr lvl="0">
              <a:buNone/>
            </a:pPr>
            <a:endParaRPr lang="en-IN" sz="2400" dirty="0"/>
          </a:p>
          <a:p>
            <a:pPr lvl="0"/>
            <a:r>
              <a:rPr lang="en-IN" sz="2800" dirty="0"/>
              <a:t>Take less time to process.</a:t>
            </a:r>
            <a:endParaRPr lang="en-US" sz="2800" dirty="0"/>
          </a:p>
          <a:p>
            <a:pPr lvl="0"/>
            <a:r>
              <a:rPr lang="en-IN" sz="2800" dirty="0"/>
              <a:t>Every woman has digital friend (Application) to assist and guide and also, they can make themselves up to date in fast growing world.</a:t>
            </a:r>
            <a:endParaRPr lang="en-US" sz="2800" dirty="0"/>
          </a:p>
          <a:p>
            <a:pPr lvl="0"/>
            <a:r>
              <a:rPr lang="en-IN" sz="2800" dirty="0"/>
              <a:t>We can upload evidence or related files directly from our panel.</a:t>
            </a:r>
            <a:endParaRPr lang="en-US" sz="2800" dirty="0"/>
          </a:p>
          <a:p>
            <a:pPr lvl="0"/>
            <a:r>
              <a:rPr lang="en-IN" sz="2800" dirty="0"/>
              <a:t>Digital support and guidance.</a:t>
            </a:r>
            <a:endParaRPr lang="en-US" sz="2800" dirty="0"/>
          </a:p>
          <a:p>
            <a:pPr lvl="0"/>
            <a:r>
              <a:rPr lang="en-IN" sz="2800" dirty="0"/>
              <a:t>We </a:t>
            </a:r>
            <a:r>
              <a:rPr lang="en-IN" sz="2800" dirty="0" err="1"/>
              <a:t>We</a:t>
            </a:r>
            <a:r>
              <a:rPr lang="en-IN" sz="2800" dirty="0"/>
              <a:t> can help other women’s to be successful in their carrier by providing can also donate funds to the women’s welfare organization/team to help other women’s in their needs etc.</a:t>
            </a:r>
            <a:endParaRPr lang="en-US" sz="2800" dirty="0"/>
          </a:p>
          <a:p>
            <a:pPr>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85" y="153731"/>
            <a:ext cx="11147108" cy="922542"/>
          </a:xfrm>
        </p:spPr>
        <p:txBody>
          <a:bodyPr>
            <a:normAutofit/>
          </a:bodyPr>
          <a:lstStyle/>
          <a:p>
            <a:pPr algn="l"/>
            <a:r>
              <a:rPr lang="en-IN" sz="3200" b="1" u="sng" dirty="0"/>
              <a:t>MODULES</a:t>
            </a:r>
            <a:endParaRPr lang="en-US" sz="3200" b="1" u="sng" dirty="0"/>
          </a:p>
        </p:txBody>
      </p:sp>
      <p:sp>
        <p:nvSpPr>
          <p:cNvPr id="3" name="Content Placeholder 2"/>
          <p:cNvSpPr>
            <a:spLocks noGrp="1"/>
          </p:cNvSpPr>
          <p:nvPr>
            <p:ph idx="1"/>
          </p:nvPr>
        </p:nvSpPr>
        <p:spPr>
          <a:xfrm>
            <a:off x="619285" y="999394"/>
            <a:ext cx="11147108" cy="6073406"/>
          </a:xfrm>
        </p:spPr>
        <p:txBody>
          <a:bodyPr>
            <a:normAutofit/>
          </a:bodyPr>
          <a:lstStyle/>
          <a:p>
            <a:pPr>
              <a:buNone/>
            </a:pPr>
            <a:r>
              <a:rPr lang="en-IN" b="1" dirty="0"/>
              <a:t>1 ) ADMIN:</a:t>
            </a:r>
          </a:p>
          <a:p>
            <a:r>
              <a:rPr lang="en-IN" dirty="0"/>
              <a:t>Admin can manage entire application.</a:t>
            </a:r>
          </a:p>
          <a:p>
            <a:r>
              <a:rPr lang="en-IN" dirty="0"/>
              <a:t>Admin can validate women’s welfare association.</a:t>
            </a:r>
          </a:p>
          <a:p>
            <a:r>
              <a:rPr lang="en-IN" dirty="0"/>
              <a:t>Admin can check all the users details.</a:t>
            </a:r>
          </a:p>
          <a:p>
            <a:r>
              <a:rPr lang="en-IN" dirty="0"/>
              <a:t>Admin can see the feedback regarding women’s welfare team &amp; work.</a:t>
            </a:r>
          </a:p>
          <a:p>
            <a:r>
              <a:rPr lang="en-IN" dirty="0"/>
              <a:t>Admin can manage all the profiles according to their feedback.</a:t>
            </a:r>
          </a:p>
          <a:p>
            <a:r>
              <a:rPr lang="en-IN" dirty="0"/>
              <a:t>Admin can also send notice to the users as well as Women’s welfare association team).</a:t>
            </a:r>
          </a:p>
          <a:p>
            <a:r>
              <a:rPr lang="en-IN" dirty="0"/>
              <a:t>Admin can also see user’s and victim’s reports.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85" y="295554"/>
            <a:ext cx="11147108" cy="703841"/>
          </a:xfrm>
        </p:spPr>
        <p:txBody>
          <a:bodyPr>
            <a:noAutofit/>
          </a:bodyPr>
          <a:lstStyle/>
          <a:p>
            <a:pPr algn="l"/>
            <a:r>
              <a:rPr lang="en-IN" sz="3200" b="1" dirty="0"/>
              <a:t>2) </a:t>
            </a:r>
            <a:r>
              <a:rPr lang="en-IN" sz="3200" b="1" u="sng" dirty="0"/>
              <a:t>WOMEN’S WELFARE ASSOCIATION:</a:t>
            </a:r>
            <a:endParaRPr lang="en-US" sz="3200" b="1" u="sng" dirty="0"/>
          </a:p>
        </p:txBody>
      </p:sp>
      <p:sp>
        <p:nvSpPr>
          <p:cNvPr id="3" name="Content Placeholder 2"/>
          <p:cNvSpPr>
            <a:spLocks noGrp="1"/>
          </p:cNvSpPr>
          <p:nvPr>
            <p:ph idx="1"/>
          </p:nvPr>
        </p:nvSpPr>
        <p:spPr>
          <a:xfrm>
            <a:off x="619285" y="999396"/>
            <a:ext cx="11147108" cy="5593324"/>
          </a:xfrm>
        </p:spPr>
        <p:txBody>
          <a:bodyPr/>
          <a:lstStyle/>
          <a:p>
            <a:r>
              <a:rPr lang="en-IN" dirty="0"/>
              <a:t>They can manage their profile.</a:t>
            </a:r>
          </a:p>
          <a:p>
            <a:r>
              <a:rPr lang="en-IN" dirty="0"/>
              <a:t>They can provide digital assistance for the users.</a:t>
            </a:r>
          </a:p>
          <a:p>
            <a:r>
              <a:rPr lang="en-IN" dirty="0"/>
              <a:t>They can react to user’s request and report.</a:t>
            </a:r>
          </a:p>
          <a:p>
            <a:r>
              <a:rPr lang="en-IN" dirty="0"/>
              <a:t>Women’s welfare association team can visit or track culprit to take actions.</a:t>
            </a:r>
          </a:p>
          <a:p>
            <a:r>
              <a:rPr lang="en-IN" dirty="0"/>
              <a:t>Women’s welfare association team can assist or guide women’s and school girls on daily routine and their basic needs.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85" y="0"/>
            <a:ext cx="11147108" cy="1525602"/>
          </a:xfrm>
        </p:spPr>
        <p:txBody>
          <a:bodyPr>
            <a:normAutofit/>
          </a:bodyPr>
          <a:lstStyle/>
          <a:p>
            <a:pPr algn="l"/>
            <a:r>
              <a:rPr lang="en-IN" sz="3200" b="1" dirty="0"/>
              <a:t>3) </a:t>
            </a:r>
            <a:r>
              <a:rPr lang="en-IN" sz="3200" b="1" u="sng" dirty="0"/>
              <a:t>USER PANEL</a:t>
            </a:r>
            <a:endParaRPr lang="en-US" sz="3200" b="1" u="sng" dirty="0"/>
          </a:p>
        </p:txBody>
      </p:sp>
      <p:sp>
        <p:nvSpPr>
          <p:cNvPr id="3" name="Content Placeholder 2"/>
          <p:cNvSpPr>
            <a:spLocks noGrp="1"/>
          </p:cNvSpPr>
          <p:nvPr>
            <p:ph idx="1"/>
          </p:nvPr>
        </p:nvSpPr>
        <p:spPr>
          <a:xfrm>
            <a:off x="619285" y="1076275"/>
            <a:ext cx="11147108" cy="5516446"/>
          </a:xfrm>
        </p:spPr>
        <p:txBody>
          <a:bodyPr>
            <a:normAutofit/>
          </a:bodyPr>
          <a:lstStyle/>
          <a:p>
            <a:r>
              <a:rPr lang="en-IN" dirty="0"/>
              <a:t>User can manage their profile by providing live location.</a:t>
            </a:r>
          </a:p>
          <a:p>
            <a:r>
              <a:rPr lang="en-IN" dirty="0"/>
              <a:t>Users can report any incident details of themselves or any other victims from their panel or account.</a:t>
            </a:r>
          </a:p>
          <a:p>
            <a:r>
              <a:rPr lang="en-IN" dirty="0"/>
              <a:t>Users can upload evidence un digital way to file a complaint or report against culprit.</a:t>
            </a:r>
          </a:p>
          <a:p>
            <a:r>
              <a:rPr lang="en-IN" dirty="0"/>
              <a:t>Users can also help other users by donating </a:t>
            </a:r>
            <a:r>
              <a:rPr lang="en-IN" dirty="0" err="1"/>
              <a:t>fund,Books,Clothes</a:t>
            </a:r>
            <a:r>
              <a:rPr lang="en-IN" dirty="0"/>
              <a:t> or any other required stuff.</a:t>
            </a:r>
          </a:p>
          <a:p>
            <a:r>
              <a:rPr lang="en-IN" dirty="0"/>
              <a:t>Users can also donate funds to Women’s Welfare Association Team.</a:t>
            </a:r>
          </a:p>
          <a:p>
            <a:r>
              <a:rPr lang="en-IN" dirty="0"/>
              <a:t>Users can also give views &amp; feedbacks about Women’s Welfare Association Team.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u="sng" dirty="0"/>
              <a:t>SYSTEM SPECIFICATION</a:t>
            </a:r>
            <a:endParaRPr lang="en-US" dirty="0"/>
          </a:p>
        </p:txBody>
      </p:sp>
      <p:sp>
        <p:nvSpPr>
          <p:cNvPr id="3" name="Content Placeholder 2"/>
          <p:cNvSpPr>
            <a:spLocks noGrp="1"/>
          </p:cNvSpPr>
          <p:nvPr>
            <p:ph idx="1"/>
          </p:nvPr>
        </p:nvSpPr>
        <p:spPr>
          <a:xfrm>
            <a:off x="619285" y="1261253"/>
            <a:ext cx="11147108" cy="5331468"/>
          </a:xfrm>
        </p:spPr>
        <p:txBody>
          <a:bodyPr/>
          <a:lstStyle/>
          <a:p>
            <a:pPr>
              <a:buNone/>
            </a:pPr>
            <a:r>
              <a:rPr lang="en-IN" sz="2800" b="1" dirty="0"/>
              <a:t>     </a:t>
            </a:r>
            <a:r>
              <a:rPr lang="en-IN" sz="3000" b="1" u="sng" dirty="0"/>
              <a:t>HARDWARE REQUIREMENTS</a:t>
            </a:r>
            <a:r>
              <a:rPr lang="en-IN" sz="3000" b="1" dirty="0"/>
              <a:t>:</a:t>
            </a:r>
            <a:endParaRPr lang="en-US" sz="3000" dirty="0"/>
          </a:p>
          <a:p>
            <a:pPr lvl="0"/>
            <a:r>
              <a:rPr lang="en-IN" dirty="0"/>
              <a:t>Processor	 :Dual core or above</a:t>
            </a:r>
            <a:endParaRPr lang="en-US" dirty="0"/>
          </a:p>
          <a:p>
            <a:pPr lvl="0"/>
            <a:r>
              <a:rPr lang="en-IN" dirty="0"/>
              <a:t>RAM 	           :1GB or above</a:t>
            </a:r>
            <a:endParaRPr lang="en-US" dirty="0"/>
          </a:p>
          <a:p>
            <a:pPr lvl="0"/>
            <a:r>
              <a:rPr lang="en-IN" dirty="0"/>
              <a:t>HARDISK		 :20GB or above</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891" y="377776"/>
            <a:ext cx="10517594" cy="2246327"/>
          </a:xfrm>
        </p:spPr>
        <p:txBody>
          <a:bodyPr>
            <a:normAutofit/>
          </a:bodyPr>
          <a:lstStyle/>
          <a:p>
            <a:pPr algn="l"/>
            <a:r>
              <a:rPr lang="en-IN" sz="3600" b="1" u="sng" dirty="0"/>
              <a:t>SOFTWARE REQUIREMENTS</a:t>
            </a:r>
            <a:r>
              <a:rPr lang="en-IN" b="1" dirty="0"/>
              <a:t>:</a:t>
            </a:r>
            <a:br>
              <a:rPr lang="en-US" dirty="0"/>
            </a:br>
            <a:endParaRPr lang="en-US" dirty="0"/>
          </a:p>
        </p:txBody>
      </p:sp>
      <p:sp>
        <p:nvSpPr>
          <p:cNvPr id="3" name="Content Placeholder 2"/>
          <p:cNvSpPr>
            <a:spLocks noGrp="1"/>
          </p:cNvSpPr>
          <p:nvPr>
            <p:ph idx="1"/>
          </p:nvPr>
        </p:nvSpPr>
        <p:spPr>
          <a:xfrm>
            <a:off x="1080269" y="1153153"/>
            <a:ext cx="10686124" cy="4074563"/>
          </a:xfrm>
        </p:spPr>
        <p:txBody>
          <a:bodyPr>
            <a:normAutofit/>
          </a:bodyPr>
          <a:lstStyle/>
          <a:p>
            <a:r>
              <a:rPr lang="en-IN" sz="2000" dirty="0"/>
              <a:t>OPERATING SYSTEM	   : Windows 7 or above</a:t>
            </a:r>
            <a:endParaRPr lang="en-US" sz="2000" dirty="0"/>
          </a:p>
          <a:p>
            <a:r>
              <a:rPr lang="en-IN" sz="2000" dirty="0"/>
              <a:t>IDE 	                                   : Dream viewer / VS Code</a:t>
            </a:r>
            <a:endParaRPr lang="en-US" sz="2000" dirty="0"/>
          </a:p>
          <a:p>
            <a:r>
              <a:rPr lang="en-IN" sz="2000" dirty="0"/>
              <a:t>MIDDLEWARE	                   : Java (J2EE / JSP)</a:t>
            </a:r>
            <a:endParaRPr lang="en-US" sz="2000" dirty="0"/>
          </a:p>
          <a:p>
            <a:r>
              <a:rPr lang="en-IN" sz="2000" dirty="0"/>
              <a:t>BACKEND (DB)                   : </a:t>
            </a:r>
            <a:r>
              <a:rPr lang="en-IN" sz="2000" dirty="0" err="1"/>
              <a:t>MySQL</a:t>
            </a:r>
            <a:endParaRPr lang="en-US" sz="2000" dirty="0"/>
          </a:p>
          <a:p>
            <a:r>
              <a:rPr lang="en-IN" sz="2000" dirty="0"/>
              <a:t>SERVER 		   : Apache Tomcat &amp;</a:t>
            </a:r>
            <a:r>
              <a:rPr lang="en-IN" sz="2000" dirty="0" err="1"/>
              <a:t>Wamp</a:t>
            </a:r>
            <a:r>
              <a:rPr lang="en-IN" sz="2000" dirty="0"/>
              <a:t> Server</a:t>
            </a:r>
            <a:endParaRPr lang="en-US" sz="2000" dirty="0"/>
          </a:p>
          <a:p>
            <a:r>
              <a:rPr lang="en-IN" sz="2000" dirty="0"/>
              <a:t>WEB BROWSER                 : Google chrome or any  higher Version</a:t>
            </a:r>
            <a:endParaRPr lang="en-US" sz="2000" dirty="0"/>
          </a:p>
          <a:p>
            <a:r>
              <a:rPr lang="en-IN" sz="2000" dirty="0"/>
              <a:t>DRIVER’S	                   : </a:t>
            </a:r>
            <a:r>
              <a:rPr lang="en-IN" sz="2000" dirty="0" err="1"/>
              <a:t>MySQL</a:t>
            </a:r>
            <a:r>
              <a:rPr lang="en-IN" sz="2000" dirty="0"/>
              <a:t> connector</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28740" y="380919"/>
            <a:ext cx="6924860" cy="585373"/>
          </a:xfrm>
          <a:prstGeom prst="rect">
            <a:avLst/>
          </a:prstGeom>
        </p:spPr>
        <p:txBody>
          <a:bodyPr lIns="89869" tIns="44934" rIns="89869" bIns="44934">
            <a:normAutofit fontScale="30000" lnSpcReduction="20000"/>
          </a:bodyPr>
          <a:lstStyle/>
          <a:p>
            <a:pPr algn="ctr" defTabSz="1109902">
              <a:spcBef>
                <a:spcPct val="0"/>
              </a:spcBef>
            </a:pPr>
            <a:r>
              <a:rPr lang="en-IN" sz="7978" b="1" u="sng" dirty="0">
                <a:solidFill>
                  <a:prstClr val="black"/>
                </a:solidFill>
                <a:latin typeface="Corbel"/>
              </a:rPr>
              <a:t>Data Flow Diagram</a:t>
            </a:r>
            <a:br>
              <a:rPr lang="en-IN" sz="5318" dirty="0">
                <a:solidFill>
                  <a:prstClr val="black"/>
                </a:solidFill>
                <a:latin typeface="Corbel"/>
              </a:rPr>
            </a:br>
            <a:endParaRPr lang="en-US" sz="5318" dirty="0">
              <a:solidFill>
                <a:prstClr val="black"/>
              </a:solidFill>
              <a:latin typeface="Corbel"/>
            </a:endParaRPr>
          </a:p>
        </p:txBody>
      </p:sp>
      <p:sp>
        <p:nvSpPr>
          <p:cNvPr id="3" name="Subtitle 2"/>
          <p:cNvSpPr txBox="1">
            <a:spLocks/>
          </p:cNvSpPr>
          <p:nvPr/>
        </p:nvSpPr>
        <p:spPr>
          <a:xfrm>
            <a:off x="-425612" y="687329"/>
            <a:ext cx="12811288" cy="6153285"/>
          </a:xfrm>
          <a:prstGeom prst="rect">
            <a:avLst/>
          </a:prstGeom>
        </p:spPr>
        <p:txBody>
          <a:bodyPr lIns="89869" tIns="44934" rIns="89869" bIns="44934"/>
          <a:lstStyle/>
          <a:p>
            <a:pPr marL="416214" indent="-416214" defTabSz="1109902">
              <a:spcBef>
                <a:spcPct val="20000"/>
              </a:spcBef>
              <a:buFont typeface="Arial" pitchFamily="34" charset="0"/>
              <a:buChar char="•"/>
            </a:pPr>
            <a:endParaRPr lang="en-IN" sz="3946" dirty="0">
              <a:solidFill>
                <a:prstClr val="black"/>
              </a:solidFill>
              <a:latin typeface="Corbel"/>
            </a:endParaRPr>
          </a:p>
          <a:p>
            <a:pPr marL="416214" indent="-416214" defTabSz="1109902">
              <a:spcBef>
                <a:spcPct val="20000"/>
              </a:spcBef>
              <a:buFont typeface="Arial" pitchFamily="34" charset="0"/>
              <a:buChar char="•"/>
            </a:pPr>
            <a:endParaRPr lang="en-IN" sz="3946" dirty="0">
              <a:solidFill>
                <a:prstClr val="black"/>
              </a:solidFill>
              <a:latin typeface="Corbel"/>
            </a:endParaRPr>
          </a:p>
          <a:p>
            <a:pPr marL="416214" indent="-416214" defTabSz="1109902">
              <a:spcBef>
                <a:spcPct val="20000"/>
              </a:spcBef>
              <a:buFont typeface="Arial" pitchFamily="34" charset="0"/>
              <a:buChar char="•"/>
            </a:pPr>
            <a:endParaRPr lang="en-IN" sz="3946" dirty="0">
              <a:solidFill>
                <a:prstClr val="black"/>
              </a:solidFill>
              <a:latin typeface="Corbel"/>
            </a:endParaRPr>
          </a:p>
          <a:p>
            <a:pPr marL="416214" indent="-416214" defTabSz="1109902">
              <a:spcBef>
                <a:spcPct val="20000"/>
              </a:spcBef>
              <a:buFont typeface="Arial" pitchFamily="34" charset="0"/>
              <a:buChar char="•"/>
            </a:pPr>
            <a:endParaRPr lang="en-IN" sz="3946" dirty="0">
              <a:solidFill>
                <a:prstClr val="black"/>
              </a:solidFill>
              <a:latin typeface="Corbel"/>
            </a:endParaRPr>
          </a:p>
          <a:p>
            <a:pPr marL="416214" indent="-416214" defTabSz="1109902">
              <a:spcBef>
                <a:spcPct val="20000"/>
              </a:spcBef>
              <a:buFont typeface="Arial" pitchFamily="34" charset="0"/>
              <a:buChar char="•"/>
            </a:pPr>
            <a:endParaRPr lang="en-IN" sz="3946" dirty="0">
              <a:solidFill>
                <a:prstClr val="black"/>
              </a:solidFill>
              <a:latin typeface="Corbel"/>
            </a:endParaRPr>
          </a:p>
          <a:p>
            <a:pPr marL="416214" indent="-416214" defTabSz="1109902">
              <a:spcBef>
                <a:spcPct val="20000"/>
              </a:spcBef>
              <a:buFont typeface="Arial" pitchFamily="34" charset="0"/>
              <a:buChar char="•"/>
            </a:pPr>
            <a:endParaRPr lang="en-IN" sz="3946" dirty="0">
              <a:solidFill>
                <a:prstClr val="black"/>
              </a:solidFill>
              <a:latin typeface="Corbel"/>
            </a:endParaRPr>
          </a:p>
          <a:p>
            <a:pPr marL="416214" indent="-416214" defTabSz="1109902">
              <a:spcBef>
                <a:spcPct val="20000"/>
              </a:spcBef>
              <a:buFont typeface="Arial" pitchFamily="34" charset="0"/>
              <a:buChar char="•"/>
            </a:pPr>
            <a:endParaRPr lang="en-IN" sz="3946" dirty="0">
              <a:solidFill>
                <a:prstClr val="black"/>
              </a:solidFill>
              <a:latin typeface="Corbel"/>
            </a:endParaRPr>
          </a:p>
          <a:p>
            <a:pPr marL="416214" indent="-416214" defTabSz="1109902">
              <a:spcBef>
                <a:spcPct val="20000"/>
              </a:spcBef>
              <a:buFont typeface="Arial" pitchFamily="34" charset="0"/>
              <a:buChar char="•"/>
            </a:pPr>
            <a:endParaRPr lang="en-US" sz="3946" dirty="0">
              <a:solidFill>
                <a:prstClr val="black"/>
              </a:solidFill>
              <a:latin typeface="Corbel"/>
            </a:endParaRPr>
          </a:p>
        </p:txBody>
      </p:sp>
      <p:sp>
        <p:nvSpPr>
          <p:cNvPr id="5" name="Rectangle 4"/>
          <p:cNvSpPr/>
          <p:nvPr/>
        </p:nvSpPr>
        <p:spPr>
          <a:xfrm>
            <a:off x="1335053" y="1645260"/>
            <a:ext cx="1637008" cy="4228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9869" tIns="44934" rIns="89869" bIns="44934" rtlCol="0" anchor="ctr"/>
          <a:lstStyle/>
          <a:p>
            <a:pPr algn="ctr" defTabSz="898277"/>
            <a:endParaRPr lang="en-US" sz="1887">
              <a:solidFill>
                <a:prstClr val="white"/>
              </a:solidFill>
              <a:latin typeface="Corbel"/>
            </a:endParaRPr>
          </a:p>
        </p:txBody>
      </p:sp>
      <p:sp>
        <p:nvSpPr>
          <p:cNvPr id="6" name="Rectangle 5"/>
          <p:cNvSpPr/>
          <p:nvPr/>
        </p:nvSpPr>
        <p:spPr>
          <a:xfrm>
            <a:off x="5664001" y="1618692"/>
            <a:ext cx="2128111" cy="4228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9869" tIns="44934" rIns="89869" bIns="44934" rtlCol="0" anchor="ctr"/>
          <a:lstStyle/>
          <a:p>
            <a:pPr algn="ctr" defTabSz="898277"/>
            <a:endParaRPr lang="en-US" sz="1887">
              <a:solidFill>
                <a:prstClr val="white"/>
              </a:solidFill>
              <a:latin typeface="Corbel"/>
            </a:endParaRPr>
          </a:p>
        </p:txBody>
      </p:sp>
      <p:sp>
        <p:nvSpPr>
          <p:cNvPr id="7" name="Rectangle 6"/>
          <p:cNvSpPr/>
          <p:nvPr/>
        </p:nvSpPr>
        <p:spPr>
          <a:xfrm>
            <a:off x="9920221" y="1618692"/>
            <a:ext cx="2046260" cy="4228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9869" tIns="44934" rIns="89869" bIns="44934" rtlCol="0" anchor="ctr"/>
          <a:lstStyle/>
          <a:p>
            <a:pPr algn="ctr" defTabSz="898277"/>
            <a:endParaRPr lang="en-US" sz="1887">
              <a:solidFill>
                <a:prstClr val="white"/>
              </a:solidFill>
              <a:latin typeface="Corbel"/>
            </a:endParaRPr>
          </a:p>
        </p:txBody>
      </p:sp>
      <p:sp>
        <p:nvSpPr>
          <p:cNvPr id="8" name="Oval 7"/>
          <p:cNvSpPr/>
          <p:nvPr/>
        </p:nvSpPr>
        <p:spPr>
          <a:xfrm>
            <a:off x="5518736" y="3628862"/>
            <a:ext cx="1964410" cy="15505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9869" tIns="44934" rIns="89869" bIns="44934" rtlCol="0" anchor="ctr"/>
          <a:lstStyle/>
          <a:p>
            <a:pPr algn="ctr" defTabSz="898277"/>
            <a:endParaRPr lang="en-US" sz="1887">
              <a:solidFill>
                <a:prstClr val="white"/>
              </a:solidFill>
              <a:latin typeface="Corbel"/>
            </a:endParaRPr>
          </a:p>
        </p:txBody>
      </p:sp>
      <p:cxnSp>
        <p:nvCxnSpPr>
          <p:cNvPr id="9" name="Straight Arrow Connector 8"/>
          <p:cNvCxnSpPr/>
          <p:nvPr/>
        </p:nvCxnSpPr>
        <p:spPr>
          <a:xfrm>
            <a:off x="2799234" y="2464449"/>
            <a:ext cx="2780784" cy="14708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31"/>
          <p:cNvCxnSpPr/>
          <p:nvPr/>
        </p:nvCxnSpPr>
        <p:spPr>
          <a:xfrm rot="5400000" flipH="1" flipV="1">
            <a:off x="2622188" y="2288186"/>
            <a:ext cx="353183" cy="9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7998797">
            <a:off x="3570719" y="2399150"/>
            <a:ext cx="656752" cy="1984631"/>
          </a:xfrm>
          <a:prstGeom prst="rect">
            <a:avLst/>
          </a:prstGeom>
          <a:noFill/>
        </p:spPr>
        <p:txBody>
          <a:bodyPr vert="vert" wrap="square" lIns="89869" tIns="44934" rIns="89869" bIns="44934" rtlCol="0">
            <a:spAutoFit/>
          </a:bodyPr>
          <a:lstStyle/>
          <a:p>
            <a:pPr defTabSz="898277"/>
            <a:r>
              <a:rPr lang="en-US" sz="1544" b="1" dirty="0">
                <a:solidFill>
                  <a:prstClr val="black"/>
                </a:solidFill>
                <a:latin typeface="Corbel"/>
              </a:rPr>
              <a:t>Provide Username &amp; Password</a:t>
            </a:r>
          </a:p>
        </p:txBody>
      </p:sp>
      <p:cxnSp>
        <p:nvCxnSpPr>
          <p:cNvPr id="12" name="Straight Arrow Connector 11"/>
          <p:cNvCxnSpPr/>
          <p:nvPr/>
        </p:nvCxnSpPr>
        <p:spPr>
          <a:xfrm rot="5400000">
            <a:off x="5812202" y="2845140"/>
            <a:ext cx="1621037" cy="18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83233" y="2035532"/>
            <a:ext cx="603788" cy="1550557"/>
          </a:xfrm>
          <a:prstGeom prst="rect">
            <a:avLst/>
          </a:prstGeom>
          <a:noFill/>
        </p:spPr>
        <p:txBody>
          <a:bodyPr vert="vert" wrap="square" lIns="89869" tIns="44934" rIns="89869" bIns="44934" rtlCol="0">
            <a:spAutoFit/>
          </a:bodyPr>
          <a:lstStyle/>
          <a:p>
            <a:pPr defTabSz="898277"/>
            <a:r>
              <a:rPr lang="en-US" sz="1372" b="1" dirty="0">
                <a:solidFill>
                  <a:prstClr val="black"/>
                </a:solidFill>
                <a:latin typeface="Corbel"/>
              </a:rPr>
              <a:t>Provide Username &amp; Password</a:t>
            </a:r>
          </a:p>
        </p:txBody>
      </p:sp>
      <p:cxnSp>
        <p:nvCxnSpPr>
          <p:cNvPr id="14" name="Straight Connector 13"/>
          <p:cNvCxnSpPr/>
          <p:nvPr/>
        </p:nvCxnSpPr>
        <p:spPr>
          <a:xfrm>
            <a:off x="5702581" y="3996554"/>
            <a:ext cx="1637008" cy="15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7479759" y="2675889"/>
            <a:ext cx="3095270" cy="15045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10328346" y="2429082"/>
            <a:ext cx="493359" cy="1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862921">
            <a:off x="9174587" y="2546948"/>
            <a:ext cx="603788" cy="1964410"/>
          </a:xfrm>
          <a:prstGeom prst="rect">
            <a:avLst/>
          </a:prstGeom>
          <a:noFill/>
        </p:spPr>
        <p:txBody>
          <a:bodyPr vert="vert270" wrap="square" lIns="89869" tIns="44934" rIns="89869" bIns="44934" rtlCol="0">
            <a:spAutoFit/>
          </a:bodyPr>
          <a:lstStyle/>
          <a:p>
            <a:pPr defTabSz="898277"/>
            <a:r>
              <a:rPr lang="en-US" sz="1372" b="1" dirty="0">
                <a:solidFill>
                  <a:prstClr val="black"/>
                </a:solidFill>
                <a:latin typeface="Corbel"/>
              </a:rPr>
              <a:t>Provide Username &amp; Password</a:t>
            </a:r>
          </a:p>
        </p:txBody>
      </p:sp>
      <p:sp>
        <p:nvSpPr>
          <p:cNvPr id="18" name="TextBox 17"/>
          <p:cNvSpPr txBox="1"/>
          <p:nvPr/>
        </p:nvSpPr>
        <p:spPr>
          <a:xfrm>
            <a:off x="1898879" y="1618690"/>
            <a:ext cx="1473308" cy="367873"/>
          </a:xfrm>
          <a:prstGeom prst="rect">
            <a:avLst/>
          </a:prstGeom>
          <a:noFill/>
        </p:spPr>
        <p:txBody>
          <a:bodyPr wrap="square" lIns="89869" tIns="44934" rIns="89869" bIns="44934" rtlCol="0">
            <a:spAutoFit/>
          </a:bodyPr>
          <a:lstStyle/>
          <a:p>
            <a:pPr defTabSz="898277"/>
            <a:r>
              <a:rPr lang="en-US" sz="1801" b="1" dirty="0">
                <a:solidFill>
                  <a:prstClr val="black"/>
                </a:solidFill>
                <a:latin typeface="Corbel"/>
              </a:rPr>
              <a:t>Admin</a:t>
            </a:r>
          </a:p>
        </p:txBody>
      </p:sp>
      <p:sp>
        <p:nvSpPr>
          <p:cNvPr id="19" name="TextBox 18"/>
          <p:cNvSpPr txBox="1"/>
          <p:nvPr/>
        </p:nvSpPr>
        <p:spPr>
          <a:xfrm>
            <a:off x="5827704" y="1689171"/>
            <a:ext cx="1882559" cy="367873"/>
          </a:xfrm>
          <a:prstGeom prst="rect">
            <a:avLst/>
          </a:prstGeom>
          <a:noFill/>
        </p:spPr>
        <p:txBody>
          <a:bodyPr wrap="square" lIns="89869" tIns="44934" rIns="89869" bIns="44934" rtlCol="0">
            <a:spAutoFit/>
          </a:bodyPr>
          <a:lstStyle/>
          <a:p>
            <a:pPr defTabSz="898277"/>
            <a:r>
              <a:rPr lang="en-US" sz="1801" b="1" dirty="0">
                <a:solidFill>
                  <a:prstClr val="black"/>
                </a:solidFill>
                <a:latin typeface="Corbel"/>
              </a:rPr>
              <a:t>       WWA</a:t>
            </a:r>
          </a:p>
        </p:txBody>
      </p:sp>
      <p:sp>
        <p:nvSpPr>
          <p:cNvPr id="20" name="TextBox 19"/>
          <p:cNvSpPr txBox="1"/>
          <p:nvPr/>
        </p:nvSpPr>
        <p:spPr>
          <a:xfrm>
            <a:off x="10083923" y="1689170"/>
            <a:ext cx="1718858" cy="328375"/>
          </a:xfrm>
          <a:prstGeom prst="rect">
            <a:avLst/>
          </a:prstGeom>
          <a:noFill/>
        </p:spPr>
        <p:txBody>
          <a:bodyPr wrap="square" lIns="89869" tIns="44934" rIns="89869" bIns="44934" rtlCol="0">
            <a:spAutoFit/>
          </a:bodyPr>
          <a:lstStyle/>
          <a:p>
            <a:pPr defTabSz="898277"/>
            <a:r>
              <a:rPr lang="en-US" sz="1544" b="1" dirty="0">
                <a:solidFill>
                  <a:prstClr val="black"/>
                </a:solidFill>
                <a:latin typeface="Corbel"/>
              </a:rPr>
              <a:t>Users(Victims)</a:t>
            </a:r>
          </a:p>
        </p:txBody>
      </p:sp>
      <p:sp>
        <p:nvSpPr>
          <p:cNvPr id="21" name="TextBox 20"/>
          <p:cNvSpPr txBox="1"/>
          <p:nvPr/>
        </p:nvSpPr>
        <p:spPr>
          <a:xfrm>
            <a:off x="5763864" y="4241681"/>
            <a:ext cx="1578280" cy="381146"/>
          </a:xfrm>
          <a:prstGeom prst="rect">
            <a:avLst/>
          </a:prstGeom>
          <a:noFill/>
        </p:spPr>
        <p:txBody>
          <a:bodyPr wrap="square" lIns="89869" tIns="44934" rIns="89869" bIns="44934" rtlCol="0">
            <a:spAutoFit/>
          </a:bodyPr>
          <a:lstStyle/>
          <a:p>
            <a:pPr defTabSz="898277"/>
            <a:r>
              <a:rPr lang="en-US" sz="1887" b="1" dirty="0">
                <a:solidFill>
                  <a:prstClr val="black"/>
                </a:solidFill>
                <a:latin typeface="Corbel"/>
              </a:rPr>
              <a:t>      Login</a:t>
            </a:r>
          </a:p>
        </p:txBody>
      </p:sp>
      <p:cxnSp>
        <p:nvCxnSpPr>
          <p:cNvPr id="22" name="Straight Arrow Connector 21"/>
          <p:cNvCxnSpPr/>
          <p:nvPr/>
        </p:nvCxnSpPr>
        <p:spPr>
          <a:xfrm>
            <a:off x="7479758" y="4425528"/>
            <a:ext cx="2373662" cy="15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7418476" y="4670655"/>
            <a:ext cx="2455513" cy="15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47450" y="4119118"/>
            <a:ext cx="1473308" cy="328375"/>
          </a:xfrm>
          <a:prstGeom prst="rect">
            <a:avLst/>
          </a:prstGeom>
          <a:noFill/>
        </p:spPr>
        <p:txBody>
          <a:bodyPr wrap="square" lIns="89869" tIns="44934" rIns="89869" bIns="44934" rtlCol="0">
            <a:spAutoFit/>
          </a:bodyPr>
          <a:lstStyle/>
          <a:p>
            <a:pPr defTabSz="898277"/>
            <a:r>
              <a:rPr lang="en-US" sz="1544" b="1" dirty="0">
                <a:solidFill>
                  <a:prstClr val="black"/>
                </a:solidFill>
                <a:latin typeface="Corbel"/>
              </a:rPr>
              <a:t>   </a:t>
            </a:r>
            <a:r>
              <a:rPr lang="en-US" sz="1372" b="1" dirty="0">
                <a:solidFill>
                  <a:prstClr val="black"/>
                </a:solidFill>
                <a:latin typeface="Corbel"/>
              </a:rPr>
              <a:t> Check</a:t>
            </a:r>
          </a:p>
        </p:txBody>
      </p:sp>
      <p:sp>
        <p:nvSpPr>
          <p:cNvPr id="25" name="TextBox 24"/>
          <p:cNvSpPr txBox="1"/>
          <p:nvPr/>
        </p:nvSpPr>
        <p:spPr>
          <a:xfrm>
            <a:off x="7908731" y="4670655"/>
            <a:ext cx="1309607" cy="367873"/>
          </a:xfrm>
          <a:prstGeom prst="rect">
            <a:avLst/>
          </a:prstGeom>
          <a:noFill/>
        </p:spPr>
        <p:txBody>
          <a:bodyPr wrap="square" lIns="89869" tIns="44934" rIns="89869" bIns="44934" rtlCol="0">
            <a:spAutoFit/>
          </a:bodyPr>
          <a:lstStyle/>
          <a:p>
            <a:pPr defTabSz="898277"/>
            <a:r>
              <a:rPr lang="en-US" sz="1801" b="1" dirty="0">
                <a:solidFill>
                  <a:prstClr val="black"/>
                </a:solidFill>
                <a:latin typeface="Corbel"/>
              </a:rPr>
              <a:t>   </a:t>
            </a:r>
            <a:r>
              <a:rPr lang="en-US" sz="1372" b="1" dirty="0">
                <a:solidFill>
                  <a:prstClr val="black"/>
                </a:solidFill>
                <a:latin typeface="Corbel"/>
              </a:rPr>
              <a:t>Fetch</a:t>
            </a:r>
          </a:p>
        </p:txBody>
      </p:sp>
      <p:sp>
        <p:nvSpPr>
          <p:cNvPr id="26" name="Rounded Rectangle 25"/>
          <p:cNvSpPr/>
          <p:nvPr/>
        </p:nvSpPr>
        <p:spPr>
          <a:xfrm>
            <a:off x="9869754" y="4180400"/>
            <a:ext cx="1064055" cy="77527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9869" tIns="44934" rIns="89869" bIns="44934" rtlCol="0" anchor="ctr"/>
          <a:lstStyle/>
          <a:p>
            <a:pPr algn="ctr" defTabSz="898277"/>
            <a:endParaRPr lang="en-US" sz="1887">
              <a:solidFill>
                <a:prstClr val="white"/>
              </a:solidFill>
              <a:latin typeface="Corbel"/>
            </a:endParaRPr>
          </a:p>
        </p:txBody>
      </p:sp>
      <p:sp>
        <p:nvSpPr>
          <p:cNvPr id="29" name="Rounded Rectangle 28"/>
          <p:cNvSpPr/>
          <p:nvPr/>
        </p:nvSpPr>
        <p:spPr>
          <a:xfrm>
            <a:off x="5212326" y="6386550"/>
            <a:ext cx="2373662" cy="42287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9869" tIns="44934" rIns="89869" bIns="44934" rtlCol="0" anchor="ctr"/>
          <a:lstStyle/>
          <a:p>
            <a:pPr algn="ctr" defTabSz="898277"/>
            <a:endParaRPr lang="en-US" sz="1887">
              <a:solidFill>
                <a:prstClr val="white"/>
              </a:solidFill>
              <a:latin typeface="Corbel"/>
            </a:endParaRPr>
          </a:p>
        </p:txBody>
      </p:sp>
      <p:sp>
        <p:nvSpPr>
          <p:cNvPr id="30" name="TextBox 29"/>
          <p:cNvSpPr txBox="1"/>
          <p:nvPr/>
        </p:nvSpPr>
        <p:spPr>
          <a:xfrm>
            <a:off x="5827703" y="6411322"/>
            <a:ext cx="2128111" cy="381146"/>
          </a:xfrm>
          <a:prstGeom prst="rect">
            <a:avLst/>
          </a:prstGeom>
          <a:noFill/>
        </p:spPr>
        <p:txBody>
          <a:bodyPr wrap="square" lIns="89869" tIns="44934" rIns="89869" bIns="44934" rtlCol="0">
            <a:spAutoFit/>
          </a:bodyPr>
          <a:lstStyle/>
          <a:p>
            <a:pPr defTabSz="898277"/>
            <a:r>
              <a:rPr lang="en-US" sz="1887" dirty="0">
                <a:solidFill>
                  <a:prstClr val="black"/>
                </a:solidFill>
                <a:latin typeface="Corbel"/>
              </a:rPr>
              <a:t>  Module</a:t>
            </a:r>
            <a:endParaRPr lang="en-US" sz="1887" b="1" dirty="0">
              <a:solidFill>
                <a:prstClr val="black"/>
              </a:solidFill>
              <a:latin typeface="Corbel"/>
            </a:endParaRPr>
          </a:p>
        </p:txBody>
      </p:sp>
      <p:cxnSp>
        <p:nvCxnSpPr>
          <p:cNvPr id="31" name="Straight Arrow Connector 30"/>
          <p:cNvCxnSpPr/>
          <p:nvPr/>
        </p:nvCxnSpPr>
        <p:spPr>
          <a:xfrm rot="10800000" flipV="1">
            <a:off x="7541040" y="5896295"/>
            <a:ext cx="2848662" cy="7629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2"/>
          </p:cNvCxnSpPr>
          <p:nvPr/>
        </p:nvCxnSpPr>
        <p:spPr>
          <a:xfrm rot="16200000" flipH="1">
            <a:off x="9941229" y="5416231"/>
            <a:ext cx="940618" cy="19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4"/>
          </p:cNvCxnSpPr>
          <p:nvPr/>
        </p:nvCxnSpPr>
        <p:spPr>
          <a:xfrm rot="5400000">
            <a:off x="5896529" y="5782138"/>
            <a:ext cx="1207130" cy="16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05657" y="5038347"/>
            <a:ext cx="419122" cy="1339118"/>
          </a:xfrm>
          <a:prstGeom prst="rect">
            <a:avLst/>
          </a:prstGeom>
          <a:noFill/>
        </p:spPr>
        <p:txBody>
          <a:bodyPr vert="vert270" wrap="square" lIns="89869" tIns="44934" rIns="89869" bIns="44934" rtlCol="0">
            <a:spAutoFit/>
          </a:bodyPr>
          <a:lstStyle/>
          <a:p>
            <a:pPr defTabSz="898277"/>
            <a:r>
              <a:rPr lang="en-US" sz="1544" b="1" dirty="0">
                <a:solidFill>
                  <a:prstClr val="black"/>
                </a:solidFill>
                <a:latin typeface="Corbel"/>
              </a:rPr>
              <a:t>Redirected</a:t>
            </a:r>
          </a:p>
        </p:txBody>
      </p:sp>
      <p:sp>
        <p:nvSpPr>
          <p:cNvPr id="35" name="TextBox 34"/>
          <p:cNvSpPr txBox="1"/>
          <p:nvPr/>
        </p:nvSpPr>
        <p:spPr>
          <a:xfrm rot="4522102">
            <a:off x="8992287" y="5870760"/>
            <a:ext cx="419122" cy="1166126"/>
          </a:xfrm>
          <a:prstGeom prst="rect">
            <a:avLst/>
          </a:prstGeom>
          <a:noFill/>
        </p:spPr>
        <p:txBody>
          <a:bodyPr vert="vert270" wrap="square" lIns="89869" tIns="44934" rIns="89869" bIns="44934" rtlCol="0">
            <a:spAutoFit/>
          </a:bodyPr>
          <a:lstStyle/>
          <a:p>
            <a:pPr defTabSz="898277"/>
            <a:r>
              <a:rPr lang="en-US" sz="1544" b="1" dirty="0">
                <a:solidFill>
                  <a:prstClr val="black"/>
                </a:solidFill>
                <a:latin typeface="Corbel"/>
              </a:rPr>
              <a:t>     Fetch</a:t>
            </a:r>
          </a:p>
        </p:txBody>
      </p:sp>
      <p:sp>
        <p:nvSpPr>
          <p:cNvPr id="36" name="TextBox 35"/>
          <p:cNvSpPr txBox="1"/>
          <p:nvPr/>
        </p:nvSpPr>
        <p:spPr>
          <a:xfrm>
            <a:off x="1045154" y="932456"/>
            <a:ext cx="2373662" cy="460399"/>
          </a:xfrm>
          <a:prstGeom prst="rect">
            <a:avLst/>
          </a:prstGeom>
          <a:noFill/>
        </p:spPr>
        <p:txBody>
          <a:bodyPr wrap="square" lIns="89869" tIns="44934" rIns="89869" bIns="44934" rtlCol="0">
            <a:spAutoFit/>
          </a:bodyPr>
          <a:lstStyle/>
          <a:p>
            <a:pPr defTabSz="898277"/>
            <a:r>
              <a:rPr lang="en-US" sz="2402" b="1" dirty="0">
                <a:solidFill>
                  <a:prstClr val="black"/>
                </a:solidFill>
                <a:latin typeface="Corbel"/>
              </a:rPr>
              <a:t>      </a:t>
            </a:r>
            <a:r>
              <a:rPr lang="en-US" sz="2402" b="1" u="sng" dirty="0">
                <a:solidFill>
                  <a:prstClr val="black"/>
                </a:solidFill>
                <a:latin typeface="Corbel"/>
              </a:rPr>
              <a:t>0 Level</a:t>
            </a:r>
          </a:p>
        </p:txBody>
      </p:sp>
      <p:sp>
        <p:nvSpPr>
          <p:cNvPr id="37" name="TextBox 36"/>
          <p:cNvSpPr txBox="1"/>
          <p:nvPr/>
        </p:nvSpPr>
        <p:spPr>
          <a:xfrm>
            <a:off x="9931036" y="4302963"/>
            <a:ext cx="900354" cy="513169"/>
          </a:xfrm>
          <a:prstGeom prst="rect">
            <a:avLst/>
          </a:prstGeom>
          <a:noFill/>
        </p:spPr>
        <p:txBody>
          <a:bodyPr wrap="square" lIns="89869" tIns="44934" rIns="89869" bIns="44934" rtlCol="0">
            <a:spAutoFit/>
          </a:bodyPr>
          <a:lstStyle/>
          <a:p>
            <a:pPr defTabSz="898277"/>
            <a:r>
              <a:rPr lang="en-US" sz="1887" dirty="0">
                <a:solidFill>
                  <a:prstClr val="black"/>
                </a:solidFill>
                <a:latin typeface="Corbel"/>
              </a:rPr>
              <a:t>  </a:t>
            </a:r>
            <a:r>
              <a:rPr lang="en-US" sz="2745" dirty="0">
                <a:solidFill>
                  <a:prstClr val="black"/>
                </a:solidFill>
                <a:latin typeface="Corbel"/>
              </a:rPr>
              <a:t>DB</a:t>
            </a:r>
          </a:p>
        </p:txBody>
      </p:sp>
      <p:cxnSp>
        <p:nvCxnSpPr>
          <p:cNvPr id="27" name="Straight Connector 26">
            <a:extLst>
              <a:ext uri="{FF2B5EF4-FFF2-40B4-BE49-F238E27FC236}">
                <a16:creationId xmlns:a16="http://schemas.microsoft.com/office/drawing/2014/main" id="{8B34EDF8-259C-9142-2C88-79908B368329}"/>
              </a:ext>
            </a:extLst>
          </p:cNvPr>
          <p:cNvCxnSpPr/>
          <p:nvPr/>
        </p:nvCxnSpPr>
        <p:spPr>
          <a:xfrm>
            <a:off x="10933809" y="4302963"/>
            <a:ext cx="9476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4E86AE3-758C-F395-E447-6499282503F2}"/>
              </a:ext>
            </a:extLst>
          </p:cNvPr>
          <p:cNvCxnSpPr>
            <a:cxnSpLocks/>
          </p:cNvCxnSpPr>
          <p:nvPr/>
        </p:nvCxnSpPr>
        <p:spPr>
          <a:xfrm>
            <a:off x="10933809" y="4816132"/>
            <a:ext cx="10326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19255" y="380919"/>
            <a:ext cx="2920717" cy="697016"/>
          </a:xfrm>
          <a:prstGeom prst="rect">
            <a:avLst/>
          </a:prstGeom>
        </p:spPr>
        <p:txBody>
          <a:bodyPr>
            <a:normAutofit/>
          </a:bodyPr>
          <a:lstStyle/>
          <a:p>
            <a:pPr defTabSz="466231">
              <a:spcBef>
                <a:spcPct val="0"/>
              </a:spcBef>
              <a:defRPr/>
            </a:pPr>
            <a:r>
              <a:rPr lang="en-US" sz="2402" b="1" u="sng" dirty="0">
                <a:ln w="3175" cmpd="sng">
                  <a:noFill/>
                </a:ln>
                <a:solidFill>
                  <a:prstClr val="black"/>
                </a:solidFill>
                <a:latin typeface="Corbel"/>
              </a:rPr>
              <a:t>01 Level</a:t>
            </a:r>
          </a:p>
        </p:txBody>
      </p:sp>
      <p:sp>
        <p:nvSpPr>
          <p:cNvPr id="4" name="Rectangle 3"/>
          <p:cNvSpPr/>
          <p:nvPr/>
        </p:nvSpPr>
        <p:spPr>
          <a:xfrm>
            <a:off x="1649709" y="1979286"/>
            <a:ext cx="1445541" cy="4435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5" name="TextBox 4"/>
          <p:cNvSpPr txBox="1"/>
          <p:nvPr/>
        </p:nvSpPr>
        <p:spPr>
          <a:xfrm>
            <a:off x="1580876" y="2042652"/>
            <a:ext cx="1652047" cy="382733"/>
          </a:xfrm>
          <a:prstGeom prst="rect">
            <a:avLst/>
          </a:prstGeom>
          <a:noFill/>
        </p:spPr>
        <p:txBody>
          <a:bodyPr wrap="square" rtlCol="0">
            <a:spAutoFit/>
          </a:bodyPr>
          <a:lstStyle/>
          <a:p>
            <a:pPr defTabSz="898277"/>
            <a:r>
              <a:rPr lang="en-US" sz="1887" dirty="0">
                <a:solidFill>
                  <a:prstClr val="black"/>
                </a:solidFill>
                <a:latin typeface="Corbel"/>
              </a:rPr>
              <a:t>    </a:t>
            </a:r>
            <a:r>
              <a:rPr lang="en-US" sz="1887" b="1" dirty="0">
                <a:solidFill>
                  <a:prstClr val="black"/>
                </a:solidFill>
                <a:latin typeface="Corbel"/>
              </a:rPr>
              <a:t> Admin</a:t>
            </a:r>
          </a:p>
        </p:txBody>
      </p:sp>
      <p:cxnSp>
        <p:nvCxnSpPr>
          <p:cNvPr id="6" name="Straight Arrow Connector 5"/>
          <p:cNvCxnSpPr/>
          <p:nvPr/>
        </p:nvCxnSpPr>
        <p:spPr>
          <a:xfrm>
            <a:off x="3095253" y="2232746"/>
            <a:ext cx="1789717" cy="14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884967" y="1599096"/>
            <a:ext cx="1297160" cy="126603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8" name="TextBox 7"/>
          <p:cNvSpPr txBox="1"/>
          <p:nvPr/>
        </p:nvSpPr>
        <p:spPr>
          <a:xfrm>
            <a:off x="5022640" y="2042652"/>
            <a:ext cx="1170200" cy="382733"/>
          </a:xfrm>
          <a:prstGeom prst="rect">
            <a:avLst/>
          </a:prstGeom>
          <a:noFill/>
        </p:spPr>
        <p:txBody>
          <a:bodyPr wrap="square" rtlCol="0">
            <a:spAutoFit/>
          </a:bodyPr>
          <a:lstStyle/>
          <a:p>
            <a:pPr defTabSz="898277"/>
            <a:r>
              <a:rPr lang="en-IN" sz="1887" b="1" dirty="0">
                <a:solidFill>
                  <a:prstClr val="black"/>
                </a:solidFill>
                <a:latin typeface="Corbel"/>
              </a:rPr>
              <a:t>  Login</a:t>
            </a:r>
            <a:endParaRPr lang="en-US" sz="1887" b="1" dirty="0">
              <a:solidFill>
                <a:prstClr val="black"/>
              </a:solidFill>
              <a:latin typeface="Corbel"/>
            </a:endParaRPr>
          </a:p>
        </p:txBody>
      </p:sp>
      <p:cxnSp>
        <p:nvCxnSpPr>
          <p:cNvPr id="9" name="Straight Arrow Connector 8"/>
          <p:cNvCxnSpPr>
            <a:cxnSpLocks/>
            <a:stCxn id="8" idx="3"/>
          </p:cNvCxnSpPr>
          <p:nvPr/>
        </p:nvCxnSpPr>
        <p:spPr>
          <a:xfrm>
            <a:off x="6192840" y="2234019"/>
            <a:ext cx="2340397" cy="1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33240" y="1218906"/>
            <a:ext cx="1652047" cy="21544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898277"/>
            <a:endParaRPr lang="en-US" sz="1887" dirty="0">
              <a:solidFill>
                <a:prstClr val="white"/>
              </a:solidFill>
              <a:latin typeface="Corbel"/>
            </a:endParaRPr>
          </a:p>
        </p:txBody>
      </p:sp>
      <p:sp>
        <p:nvSpPr>
          <p:cNvPr id="11" name="TextBox 10"/>
          <p:cNvSpPr txBox="1"/>
          <p:nvPr/>
        </p:nvSpPr>
        <p:spPr>
          <a:xfrm>
            <a:off x="3301758" y="1852559"/>
            <a:ext cx="1307870" cy="409086"/>
          </a:xfrm>
          <a:prstGeom prst="rect">
            <a:avLst/>
          </a:prstGeom>
          <a:noFill/>
        </p:spPr>
        <p:txBody>
          <a:bodyPr wrap="square" rtlCol="0">
            <a:spAutoFit/>
          </a:bodyPr>
          <a:lstStyle/>
          <a:p>
            <a:pPr defTabSz="898277"/>
            <a:r>
              <a:rPr lang="en-IN" sz="1029" b="1" dirty="0">
                <a:solidFill>
                  <a:prstClr val="black"/>
                </a:solidFill>
                <a:latin typeface="Corbel"/>
              </a:rPr>
              <a:t>Provide Username &amp; Password</a:t>
            </a:r>
            <a:endParaRPr lang="en-US" sz="1029" b="1" dirty="0">
              <a:solidFill>
                <a:prstClr val="black"/>
              </a:solidFill>
              <a:latin typeface="Corbel"/>
            </a:endParaRPr>
          </a:p>
        </p:txBody>
      </p:sp>
      <p:sp>
        <p:nvSpPr>
          <p:cNvPr id="12" name="TextBox 11"/>
          <p:cNvSpPr txBox="1"/>
          <p:nvPr/>
        </p:nvSpPr>
        <p:spPr>
          <a:xfrm>
            <a:off x="6812358" y="1979289"/>
            <a:ext cx="1307870" cy="277127"/>
          </a:xfrm>
          <a:prstGeom prst="rect">
            <a:avLst/>
          </a:prstGeom>
          <a:noFill/>
        </p:spPr>
        <p:txBody>
          <a:bodyPr wrap="square" rtlCol="0">
            <a:spAutoFit/>
          </a:bodyPr>
          <a:lstStyle/>
          <a:p>
            <a:pPr defTabSz="898277"/>
            <a:r>
              <a:rPr lang="en-IN" sz="1201" b="1" dirty="0">
                <a:solidFill>
                  <a:prstClr val="black"/>
                </a:solidFill>
                <a:latin typeface="Corbel"/>
              </a:rPr>
              <a:t>      Retrieve</a:t>
            </a:r>
            <a:endParaRPr lang="en-US" sz="1201" b="1" dirty="0">
              <a:solidFill>
                <a:prstClr val="black"/>
              </a:solidFill>
              <a:latin typeface="Corbel"/>
            </a:endParaRPr>
          </a:p>
        </p:txBody>
      </p:sp>
      <p:sp>
        <p:nvSpPr>
          <p:cNvPr id="13" name="TextBox 12"/>
          <p:cNvSpPr txBox="1"/>
          <p:nvPr/>
        </p:nvSpPr>
        <p:spPr>
          <a:xfrm>
            <a:off x="8739746" y="1409000"/>
            <a:ext cx="1376706" cy="1518108"/>
          </a:xfrm>
          <a:prstGeom prst="rect">
            <a:avLst/>
          </a:prstGeom>
          <a:noFill/>
        </p:spPr>
        <p:txBody>
          <a:bodyPr wrap="square" rtlCol="0">
            <a:spAutoFit/>
          </a:bodyPr>
          <a:lstStyle/>
          <a:p>
            <a:pPr defTabSz="898277"/>
            <a:r>
              <a:rPr lang="en-IN" sz="1544" b="1" dirty="0">
                <a:solidFill>
                  <a:prstClr val="black"/>
                </a:solidFill>
                <a:latin typeface="Corbel"/>
              </a:rPr>
              <a:t>Name</a:t>
            </a:r>
          </a:p>
          <a:p>
            <a:pPr defTabSz="898277"/>
            <a:r>
              <a:rPr lang="en-IN" sz="1544" b="1" dirty="0">
                <a:solidFill>
                  <a:prstClr val="black"/>
                </a:solidFill>
                <a:latin typeface="Corbel"/>
              </a:rPr>
              <a:t>User(Victim)</a:t>
            </a:r>
          </a:p>
          <a:p>
            <a:pPr defTabSz="898277"/>
            <a:r>
              <a:rPr lang="en-IN" sz="1544" b="1" dirty="0">
                <a:solidFill>
                  <a:prstClr val="black"/>
                </a:solidFill>
                <a:latin typeface="Corbel"/>
              </a:rPr>
              <a:t>WWA</a:t>
            </a:r>
          </a:p>
          <a:p>
            <a:pPr defTabSz="898277"/>
            <a:r>
              <a:rPr lang="en-IN" sz="1544" b="1" dirty="0">
                <a:solidFill>
                  <a:prstClr val="black"/>
                </a:solidFill>
                <a:latin typeface="Corbel"/>
              </a:rPr>
              <a:t>Case Detail</a:t>
            </a:r>
          </a:p>
          <a:p>
            <a:pPr defTabSz="898277"/>
            <a:r>
              <a:rPr lang="en-IN" sz="1544" b="1" dirty="0">
                <a:solidFill>
                  <a:prstClr val="black"/>
                </a:solidFill>
                <a:latin typeface="Corbel"/>
              </a:rPr>
              <a:t>City</a:t>
            </a:r>
          </a:p>
          <a:p>
            <a:pPr defTabSz="898277"/>
            <a:r>
              <a:rPr lang="en-IN" sz="1544" b="1" dirty="0">
                <a:solidFill>
                  <a:prstClr val="black"/>
                </a:solidFill>
                <a:latin typeface="Corbel"/>
              </a:rPr>
              <a:t>Feedback</a:t>
            </a:r>
            <a:endParaRPr lang="en-US" sz="1544" b="1" dirty="0">
              <a:solidFill>
                <a:prstClr val="black"/>
              </a:solidFill>
              <a:latin typeface="Corbel"/>
            </a:endParaRPr>
          </a:p>
        </p:txBody>
      </p:sp>
      <p:cxnSp>
        <p:nvCxnSpPr>
          <p:cNvPr id="14" name="Straight Arrow Connector 13"/>
          <p:cNvCxnSpPr/>
          <p:nvPr/>
        </p:nvCxnSpPr>
        <p:spPr>
          <a:xfrm rot="5400000" flipH="1" flipV="1">
            <a:off x="4928962" y="3515126"/>
            <a:ext cx="1267302" cy="1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005665" y="4197066"/>
            <a:ext cx="1032529" cy="76038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18" name="TextBox 17"/>
          <p:cNvSpPr txBox="1"/>
          <p:nvPr/>
        </p:nvSpPr>
        <p:spPr>
          <a:xfrm>
            <a:off x="5512318" y="3059037"/>
            <a:ext cx="395814" cy="1077207"/>
          </a:xfrm>
          <a:prstGeom prst="rect">
            <a:avLst/>
          </a:prstGeom>
          <a:noFill/>
        </p:spPr>
        <p:txBody>
          <a:bodyPr vert="vert270" wrap="square" rtlCol="0">
            <a:spAutoFit/>
          </a:bodyPr>
          <a:lstStyle/>
          <a:p>
            <a:pPr algn="ctr" defTabSz="898277"/>
            <a:r>
              <a:rPr lang="en-IN" sz="1372" b="1" dirty="0">
                <a:solidFill>
                  <a:prstClr val="black"/>
                </a:solidFill>
                <a:latin typeface="Corbel"/>
              </a:rPr>
              <a:t>Fetch</a:t>
            </a:r>
            <a:endParaRPr lang="en-US" sz="1372" b="1" dirty="0">
              <a:solidFill>
                <a:prstClr val="black"/>
              </a:solidFill>
              <a:latin typeface="Corbel"/>
            </a:endParaRPr>
          </a:p>
        </p:txBody>
      </p:sp>
      <p:sp>
        <p:nvSpPr>
          <p:cNvPr id="19" name="TextBox 18"/>
          <p:cNvSpPr txBox="1"/>
          <p:nvPr/>
        </p:nvSpPr>
        <p:spPr>
          <a:xfrm>
            <a:off x="5229147" y="4957449"/>
            <a:ext cx="1032529" cy="277127"/>
          </a:xfrm>
          <a:prstGeom prst="rect">
            <a:avLst/>
          </a:prstGeom>
          <a:noFill/>
        </p:spPr>
        <p:txBody>
          <a:bodyPr wrap="square" rtlCol="0">
            <a:spAutoFit/>
          </a:bodyPr>
          <a:lstStyle/>
          <a:p>
            <a:pPr defTabSz="898277"/>
            <a:r>
              <a:rPr lang="en-IN" sz="1201" b="1" dirty="0">
                <a:solidFill>
                  <a:prstClr val="black"/>
                </a:solidFill>
                <a:latin typeface="Corbel"/>
              </a:rPr>
              <a:t>  Database</a:t>
            </a:r>
            <a:endParaRPr lang="en-US" sz="1201" b="1" dirty="0">
              <a:solidFill>
                <a:prstClr val="black"/>
              </a:solidFill>
              <a:latin typeface="Corbel"/>
            </a:endParaRPr>
          </a:p>
        </p:txBody>
      </p:sp>
      <p:cxnSp>
        <p:nvCxnSpPr>
          <p:cNvPr id="20" name="Straight Arrow Connector 19"/>
          <p:cNvCxnSpPr>
            <a:cxnSpLocks/>
          </p:cNvCxnSpPr>
          <p:nvPr/>
        </p:nvCxnSpPr>
        <p:spPr>
          <a:xfrm flipV="1">
            <a:off x="5904353" y="2739669"/>
            <a:ext cx="2628887" cy="10702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3918772">
            <a:off x="7296030" y="2763765"/>
            <a:ext cx="395814" cy="1309432"/>
          </a:xfrm>
          <a:prstGeom prst="rect">
            <a:avLst/>
          </a:prstGeom>
          <a:noFill/>
        </p:spPr>
        <p:txBody>
          <a:bodyPr vert="vert270" wrap="square" rtlCol="0">
            <a:spAutoFit/>
          </a:bodyPr>
          <a:lstStyle/>
          <a:p>
            <a:pPr defTabSz="898277"/>
            <a:r>
              <a:rPr lang="en-IN" sz="1372" b="1" dirty="0">
                <a:solidFill>
                  <a:prstClr val="black"/>
                </a:solidFill>
                <a:latin typeface="Corbel"/>
              </a:rPr>
              <a:t>       Fetch</a:t>
            </a:r>
            <a:endParaRPr lang="en-US" sz="1372" b="1" dirty="0">
              <a:solidFill>
                <a:prstClr val="black"/>
              </a:solidFill>
              <a:latin typeface="Corbel"/>
            </a:endParaRPr>
          </a:p>
        </p:txBody>
      </p:sp>
      <p:sp>
        <p:nvSpPr>
          <p:cNvPr id="22" name="Oval 21"/>
          <p:cNvSpPr/>
          <p:nvPr/>
        </p:nvSpPr>
        <p:spPr>
          <a:xfrm>
            <a:off x="8533237" y="4323796"/>
            <a:ext cx="1356674" cy="12689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23" name="TextBox 22"/>
          <p:cNvSpPr txBox="1"/>
          <p:nvPr/>
        </p:nvSpPr>
        <p:spPr>
          <a:xfrm>
            <a:off x="8602072" y="4767354"/>
            <a:ext cx="1445541" cy="409215"/>
          </a:xfrm>
          <a:prstGeom prst="rect">
            <a:avLst/>
          </a:prstGeom>
          <a:noFill/>
        </p:spPr>
        <p:txBody>
          <a:bodyPr wrap="square" rtlCol="0">
            <a:spAutoFit/>
          </a:bodyPr>
          <a:lstStyle/>
          <a:p>
            <a:pPr defTabSz="898277"/>
            <a:r>
              <a:rPr lang="en-IN" sz="2059" b="1" dirty="0">
                <a:solidFill>
                  <a:prstClr val="black"/>
                </a:solidFill>
                <a:latin typeface="Corbel"/>
              </a:rPr>
              <a:t>  Logout</a:t>
            </a:r>
            <a:endParaRPr lang="en-US" sz="2059" b="1" dirty="0">
              <a:solidFill>
                <a:prstClr val="black"/>
              </a:solidFill>
              <a:latin typeface="Corbel"/>
            </a:endParaRPr>
          </a:p>
        </p:txBody>
      </p:sp>
      <p:cxnSp>
        <p:nvCxnSpPr>
          <p:cNvPr id="24" name="Straight Connector 23"/>
          <p:cNvCxnSpPr>
            <a:cxnSpLocks/>
            <a:stCxn id="7" idx="1"/>
            <a:endCxn id="7" idx="7"/>
          </p:cNvCxnSpPr>
          <p:nvPr/>
        </p:nvCxnSpPr>
        <p:spPr>
          <a:xfrm>
            <a:off x="5074932" y="1784502"/>
            <a:ext cx="9172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22" idx="1"/>
            <a:endCxn id="22" idx="7"/>
          </p:cNvCxnSpPr>
          <p:nvPr/>
        </p:nvCxnSpPr>
        <p:spPr>
          <a:xfrm>
            <a:off x="8731917" y="4509626"/>
            <a:ext cx="9593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8846870" y="3880179"/>
            <a:ext cx="887112" cy="1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flipH="1">
            <a:off x="5900573" y="3756171"/>
            <a:ext cx="7560" cy="427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649709" y="3309954"/>
            <a:ext cx="1445541" cy="380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29" name="TextBox 28"/>
          <p:cNvSpPr txBox="1"/>
          <p:nvPr/>
        </p:nvSpPr>
        <p:spPr>
          <a:xfrm>
            <a:off x="1718547" y="3309954"/>
            <a:ext cx="1376706" cy="382733"/>
          </a:xfrm>
          <a:prstGeom prst="rect">
            <a:avLst/>
          </a:prstGeom>
          <a:noFill/>
        </p:spPr>
        <p:txBody>
          <a:bodyPr wrap="square" rtlCol="0">
            <a:spAutoFit/>
          </a:bodyPr>
          <a:lstStyle/>
          <a:p>
            <a:pPr defTabSz="898277"/>
            <a:r>
              <a:rPr lang="en-IN" sz="1887" dirty="0">
                <a:solidFill>
                  <a:prstClr val="black"/>
                </a:solidFill>
                <a:latin typeface="Corbel"/>
              </a:rPr>
              <a:t>   </a:t>
            </a:r>
            <a:r>
              <a:rPr lang="en-IN" sz="1887" b="1" dirty="0">
                <a:solidFill>
                  <a:prstClr val="black"/>
                </a:solidFill>
                <a:latin typeface="Corbel"/>
              </a:rPr>
              <a:t>WWA</a:t>
            </a:r>
            <a:endParaRPr lang="en-US" sz="1887" b="1" dirty="0">
              <a:solidFill>
                <a:prstClr val="black"/>
              </a:solidFill>
              <a:latin typeface="Corbel"/>
            </a:endParaRPr>
          </a:p>
        </p:txBody>
      </p:sp>
      <p:sp>
        <p:nvSpPr>
          <p:cNvPr id="30" name="Rectangle 29"/>
          <p:cNvSpPr/>
          <p:nvPr/>
        </p:nvSpPr>
        <p:spPr>
          <a:xfrm>
            <a:off x="1718544" y="4640623"/>
            <a:ext cx="1445541" cy="4435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31" name="TextBox 30"/>
          <p:cNvSpPr txBox="1"/>
          <p:nvPr/>
        </p:nvSpPr>
        <p:spPr>
          <a:xfrm>
            <a:off x="1787383" y="4640622"/>
            <a:ext cx="1307870" cy="382733"/>
          </a:xfrm>
          <a:prstGeom prst="rect">
            <a:avLst/>
          </a:prstGeom>
          <a:noFill/>
        </p:spPr>
        <p:txBody>
          <a:bodyPr wrap="square" rtlCol="0">
            <a:spAutoFit/>
          </a:bodyPr>
          <a:lstStyle/>
          <a:p>
            <a:pPr defTabSz="898277"/>
            <a:r>
              <a:rPr lang="en-IN" sz="1887" dirty="0">
                <a:solidFill>
                  <a:prstClr val="black"/>
                </a:solidFill>
                <a:latin typeface="Corbel"/>
              </a:rPr>
              <a:t>    </a:t>
            </a:r>
            <a:r>
              <a:rPr lang="en-IN" sz="1887" b="1" dirty="0">
                <a:solidFill>
                  <a:prstClr val="black"/>
                </a:solidFill>
                <a:latin typeface="Corbel"/>
              </a:rPr>
              <a:t>User</a:t>
            </a:r>
            <a:endParaRPr lang="en-US" sz="1887" b="1" dirty="0">
              <a:solidFill>
                <a:prstClr val="black"/>
              </a:solidFill>
              <a:latin typeface="Corbel"/>
            </a:endParaRPr>
          </a:p>
        </p:txBody>
      </p:sp>
      <p:cxnSp>
        <p:nvCxnSpPr>
          <p:cNvPr id="32" name="Straight Arrow Connector 31"/>
          <p:cNvCxnSpPr>
            <a:stCxn id="29" idx="3"/>
          </p:cNvCxnSpPr>
          <p:nvPr/>
        </p:nvCxnSpPr>
        <p:spPr>
          <a:xfrm flipV="1">
            <a:off x="3095253" y="2486209"/>
            <a:ext cx="1858551" cy="10151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30" idx="3"/>
            <a:endCxn id="7" idx="3"/>
          </p:cNvCxnSpPr>
          <p:nvPr/>
        </p:nvCxnSpPr>
        <p:spPr>
          <a:xfrm flipV="1">
            <a:off x="3164085" y="2679722"/>
            <a:ext cx="1910847" cy="21826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3518443">
            <a:off x="3615736" y="2217150"/>
            <a:ext cx="475258" cy="1307141"/>
          </a:xfrm>
          <a:prstGeom prst="rect">
            <a:avLst/>
          </a:prstGeom>
          <a:noFill/>
        </p:spPr>
        <p:txBody>
          <a:bodyPr vert="vert270" wrap="square" rtlCol="0">
            <a:spAutoFit/>
          </a:bodyPr>
          <a:lstStyle/>
          <a:p>
            <a:pPr defTabSz="898277"/>
            <a:r>
              <a:rPr lang="en-IN" sz="944" b="1" dirty="0">
                <a:solidFill>
                  <a:prstClr val="black"/>
                </a:solidFill>
                <a:latin typeface="Corbel"/>
              </a:rPr>
              <a:t>Provide Username&amp; Password</a:t>
            </a:r>
            <a:endParaRPr lang="en-US" sz="944" b="1" dirty="0">
              <a:solidFill>
                <a:prstClr val="black"/>
              </a:solidFill>
              <a:latin typeface="Corbel"/>
            </a:endParaRPr>
          </a:p>
        </p:txBody>
      </p:sp>
      <p:sp>
        <p:nvSpPr>
          <p:cNvPr id="35" name="TextBox 34"/>
          <p:cNvSpPr txBox="1"/>
          <p:nvPr/>
        </p:nvSpPr>
        <p:spPr>
          <a:xfrm rot="2571652">
            <a:off x="3605706" y="3202401"/>
            <a:ext cx="501419" cy="1219591"/>
          </a:xfrm>
          <a:prstGeom prst="rect">
            <a:avLst/>
          </a:prstGeom>
          <a:noFill/>
        </p:spPr>
        <p:txBody>
          <a:bodyPr vert="vert270" wrap="square" rtlCol="0">
            <a:spAutoFit/>
          </a:bodyPr>
          <a:lstStyle/>
          <a:p>
            <a:pPr defTabSz="898277"/>
            <a:r>
              <a:rPr lang="en-IN" sz="1029" b="1" dirty="0">
                <a:solidFill>
                  <a:prstClr val="black"/>
                </a:solidFill>
                <a:latin typeface="Corbel"/>
              </a:rPr>
              <a:t>Provide Username &amp;Password</a:t>
            </a:r>
            <a:endParaRPr lang="en-US" sz="1029" b="1" dirty="0">
              <a:solidFill>
                <a:prstClr val="black"/>
              </a:solidFill>
              <a:latin typeface="Corbel"/>
            </a:endParaRPr>
          </a:p>
        </p:txBody>
      </p:sp>
      <p:cxnSp>
        <p:nvCxnSpPr>
          <p:cNvPr id="36" name="Straight Connector 35">
            <a:extLst>
              <a:ext uri="{FF2B5EF4-FFF2-40B4-BE49-F238E27FC236}">
                <a16:creationId xmlns:a16="http://schemas.microsoft.com/office/drawing/2014/main" id="{891F29CA-929E-96A5-247F-BB7A7B83BBB5}"/>
              </a:ext>
            </a:extLst>
          </p:cNvPr>
          <p:cNvCxnSpPr/>
          <p:nvPr/>
        </p:nvCxnSpPr>
        <p:spPr>
          <a:xfrm>
            <a:off x="6038194" y="4352039"/>
            <a:ext cx="93927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BA7EC4-7013-97CB-8116-E62B68FC6D0F}"/>
              </a:ext>
            </a:extLst>
          </p:cNvPr>
          <p:cNvCxnSpPr/>
          <p:nvPr/>
        </p:nvCxnSpPr>
        <p:spPr>
          <a:xfrm>
            <a:off x="6038194" y="4831988"/>
            <a:ext cx="9392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96691" y="560401"/>
            <a:ext cx="9860059" cy="433337"/>
          </a:xfrm>
          <a:prstGeom prst="rect">
            <a:avLst/>
          </a:prstGeom>
        </p:spPr>
        <p:txBody>
          <a:bodyPr>
            <a:normAutofit fontScale="62500" lnSpcReduction="20000"/>
          </a:bodyPr>
          <a:lstStyle/>
          <a:p>
            <a:pPr algn="ctr" defTabSz="466231">
              <a:spcBef>
                <a:spcPct val="0"/>
              </a:spcBef>
              <a:defRPr/>
            </a:pPr>
            <a:endParaRPr lang="en-US" sz="4117" dirty="0">
              <a:ln w="3175" cmpd="sng">
                <a:noFill/>
              </a:ln>
              <a:solidFill>
                <a:prstClr val="black"/>
              </a:solidFill>
              <a:latin typeface="Corbel"/>
            </a:endParaRPr>
          </a:p>
        </p:txBody>
      </p:sp>
      <p:sp>
        <p:nvSpPr>
          <p:cNvPr id="3" name="Subtitle 4"/>
          <p:cNvSpPr txBox="1">
            <a:spLocks/>
          </p:cNvSpPr>
          <p:nvPr/>
        </p:nvSpPr>
        <p:spPr>
          <a:xfrm>
            <a:off x="235918" y="1622277"/>
            <a:ext cx="10218182" cy="4381644"/>
          </a:xfrm>
          <a:prstGeom prst="rect">
            <a:avLst/>
          </a:prstGeom>
        </p:spPr>
        <p:txBody>
          <a:bodyPr/>
          <a:lstStyle/>
          <a:p>
            <a:pPr marL="291395" indent="-291395" defTabSz="466231">
              <a:spcBef>
                <a:spcPct val="20000"/>
              </a:spcBef>
              <a:spcAft>
                <a:spcPts val="612"/>
              </a:spcAft>
              <a:buClr>
                <a:srgbClr val="30ACEC">
                  <a:lumMod val="75000"/>
                </a:srgbClr>
              </a:buClr>
              <a:buSzPct val="145000"/>
              <a:buFont typeface="Arial"/>
              <a:buChar char="•"/>
              <a:defRPr/>
            </a:pPr>
            <a:endParaRPr lang="en-US" sz="2488">
              <a:solidFill>
                <a:prstClr val="black"/>
              </a:solidFill>
              <a:latin typeface="Corbel"/>
            </a:endParaRPr>
          </a:p>
          <a:p>
            <a:pPr marL="291395" indent="-291395" defTabSz="466231">
              <a:spcBef>
                <a:spcPct val="20000"/>
              </a:spcBef>
              <a:spcAft>
                <a:spcPts val="612"/>
              </a:spcAft>
              <a:buClr>
                <a:srgbClr val="30ACEC">
                  <a:lumMod val="75000"/>
                </a:srgbClr>
              </a:buClr>
              <a:buSzPct val="145000"/>
              <a:buFont typeface="Arial"/>
              <a:buChar char="•"/>
              <a:defRPr/>
            </a:pPr>
            <a:endParaRPr lang="en-US" sz="2488" dirty="0">
              <a:solidFill>
                <a:prstClr val="black"/>
              </a:solidFill>
              <a:latin typeface="Corbel"/>
            </a:endParaRPr>
          </a:p>
        </p:txBody>
      </p:sp>
      <p:sp>
        <p:nvSpPr>
          <p:cNvPr id="4" name="Rectangle 3"/>
          <p:cNvSpPr/>
          <p:nvPr/>
        </p:nvSpPr>
        <p:spPr>
          <a:xfrm>
            <a:off x="1045154" y="3567580"/>
            <a:ext cx="1238567"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0996" tIns="55498" rIns="110996" bIns="55498" rtlCol="0" anchor="ctr"/>
          <a:lstStyle/>
          <a:p>
            <a:pPr algn="ctr" defTabSz="898277"/>
            <a:r>
              <a:rPr lang="en-IN" sz="2316" b="1" dirty="0">
                <a:solidFill>
                  <a:prstClr val="black"/>
                </a:solidFill>
                <a:latin typeface="Corbel"/>
              </a:rPr>
              <a:t>ADMIN</a:t>
            </a:r>
            <a:endParaRPr lang="en-US" sz="1887" b="1" dirty="0">
              <a:solidFill>
                <a:prstClr val="black"/>
              </a:solidFill>
              <a:latin typeface="Corbel"/>
            </a:endParaRPr>
          </a:p>
        </p:txBody>
      </p:sp>
      <p:cxnSp>
        <p:nvCxnSpPr>
          <p:cNvPr id="5" name="Straight Arrow Connector 4"/>
          <p:cNvCxnSpPr/>
          <p:nvPr/>
        </p:nvCxnSpPr>
        <p:spPr>
          <a:xfrm>
            <a:off x="2270792" y="3812708"/>
            <a:ext cx="1061630" cy="61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783353" y="1455725"/>
            <a:ext cx="1265230" cy="1131344"/>
          </a:xfrm>
          <a:prstGeom prst="ellipse">
            <a:avLst/>
          </a:prstGeom>
          <a:ln w="190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IN" sz="1400" b="1" dirty="0">
                <a:solidFill>
                  <a:prstClr val="black"/>
                </a:solidFill>
                <a:latin typeface="Corbel"/>
                <a:ea typeface="Calibri" panose="020F0502020204030204" pitchFamily="34" charset="0"/>
                <a:cs typeface="Times New Roman" panose="02020603050405020304" pitchFamily="18" charset="0"/>
              </a:rPr>
              <a:t>  WWA</a:t>
            </a:r>
            <a:endParaRPr lang="en-US" sz="1400" b="1" dirty="0">
              <a:solidFill>
                <a:prstClr val="black"/>
              </a:solidFill>
              <a:latin typeface="Corbel"/>
              <a:ea typeface="Calibri" panose="020F0502020204030204" pitchFamily="34" charset="0"/>
              <a:cs typeface="Times New Roman" panose="02020603050405020304" pitchFamily="18" charset="0"/>
            </a:endParaRPr>
          </a:p>
        </p:txBody>
      </p:sp>
      <p:sp>
        <p:nvSpPr>
          <p:cNvPr id="7" name="Oval 6"/>
          <p:cNvSpPr/>
          <p:nvPr/>
        </p:nvSpPr>
        <p:spPr>
          <a:xfrm>
            <a:off x="4822629" y="2898091"/>
            <a:ext cx="1321099" cy="1150960"/>
          </a:xfrm>
          <a:prstGeom prst="ellipse">
            <a:avLst/>
          </a:prstGeom>
          <a:ln w="190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544" b="1" dirty="0">
                <a:solidFill>
                  <a:prstClr val="black"/>
                </a:solidFill>
                <a:latin typeface="Corbel"/>
                <a:ea typeface="Calibri" panose="020F0502020204030204" pitchFamily="34" charset="0"/>
                <a:cs typeface="Times New Roman" panose="02020603050405020304" pitchFamily="18" charset="0"/>
              </a:rPr>
              <a:t>   </a:t>
            </a:r>
            <a:r>
              <a:rPr lang="en-US" sz="1400" b="1" dirty="0">
                <a:solidFill>
                  <a:prstClr val="black"/>
                </a:solidFill>
                <a:ea typeface="Calibri" panose="020F0502020204030204" pitchFamily="34" charset="0"/>
                <a:cs typeface="Times New Roman" panose="02020603050405020304" pitchFamily="18" charset="0"/>
              </a:rPr>
              <a:t>Case           Details</a:t>
            </a:r>
            <a:r>
              <a:rPr lang="en-US" sz="1544" b="1" dirty="0">
                <a:solidFill>
                  <a:prstClr val="black"/>
                </a:solidFill>
                <a:latin typeface="Corbel"/>
                <a:ea typeface="Calibri" panose="020F0502020204030204" pitchFamily="34" charset="0"/>
                <a:cs typeface="Times New Roman" panose="02020603050405020304" pitchFamily="18" charset="0"/>
              </a:rPr>
              <a:t>   </a:t>
            </a:r>
            <a:endParaRPr lang="en-US" sz="1400" b="1" dirty="0">
              <a:solidFill>
                <a:prstClr val="black"/>
              </a:solidFill>
              <a:latin typeface="Corbel"/>
              <a:ea typeface="Calibri" panose="020F0502020204030204" pitchFamily="34" charset="0"/>
              <a:cs typeface="Times New Roman" panose="02020603050405020304" pitchFamily="18" charset="0"/>
            </a:endParaRPr>
          </a:p>
        </p:txBody>
      </p:sp>
      <p:sp>
        <p:nvSpPr>
          <p:cNvPr id="8" name="Oval 7"/>
          <p:cNvSpPr/>
          <p:nvPr/>
        </p:nvSpPr>
        <p:spPr>
          <a:xfrm>
            <a:off x="4783353" y="4241682"/>
            <a:ext cx="1349571" cy="1243916"/>
          </a:xfrm>
          <a:prstGeom prst="ellipse">
            <a:avLst/>
          </a:prstGeom>
          <a:ln w="190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400" b="1" dirty="0">
                <a:solidFill>
                  <a:prstClr val="black"/>
                </a:solidFill>
                <a:latin typeface="Corbel"/>
                <a:ea typeface="Calibri" panose="020F0502020204030204" pitchFamily="34" charset="0"/>
                <a:cs typeface="Times New Roman" panose="02020603050405020304" pitchFamily="18" charset="0"/>
              </a:rPr>
              <a:t>Feedback</a:t>
            </a:r>
          </a:p>
        </p:txBody>
      </p:sp>
      <p:sp>
        <p:nvSpPr>
          <p:cNvPr id="9" name="Oval 8"/>
          <p:cNvSpPr/>
          <p:nvPr/>
        </p:nvSpPr>
        <p:spPr>
          <a:xfrm>
            <a:off x="4905916" y="5651166"/>
            <a:ext cx="1286921" cy="1225639"/>
          </a:xfrm>
          <a:prstGeom prst="ellipse">
            <a:avLst/>
          </a:prstGeom>
          <a:ln w="190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716" b="1" dirty="0">
                <a:solidFill>
                  <a:prstClr val="black"/>
                </a:solidFill>
                <a:latin typeface="Corbel"/>
                <a:ea typeface="Calibri" panose="020F0502020204030204" pitchFamily="34" charset="0"/>
                <a:cs typeface="Times New Roman" panose="02020603050405020304" pitchFamily="18" charset="0"/>
              </a:rPr>
              <a:t>  </a:t>
            </a:r>
            <a:r>
              <a:rPr lang="en-US" sz="1400" b="1" dirty="0">
                <a:solidFill>
                  <a:prstClr val="black"/>
                </a:solidFill>
                <a:latin typeface="Corbel"/>
                <a:ea typeface="Calibri" panose="020F0502020204030204" pitchFamily="34" charset="0"/>
                <a:cs typeface="Times New Roman" panose="02020603050405020304" pitchFamily="18" charset="0"/>
              </a:rPr>
              <a:t>Status</a:t>
            </a:r>
          </a:p>
        </p:txBody>
      </p:sp>
      <p:cxnSp>
        <p:nvCxnSpPr>
          <p:cNvPr id="10" name="Straight Arrow Connector 9"/>
          <p:cNvCxnSpPr/>
          <p:nvPr/>
        </p:nvCxnSpPr>
        <p:spPr>
          <a:xfrm>
            <a:off x="3312585" y="1912968"/>
            <a:ext cx="1470767"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12585" y="3421074"/>
            <a:ext cx="1532049" cy="239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12586" y="4793219"/>
            <a:ext cx="1567559" cy="285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312585" y="6386550"/>
            <a:ext cx="1593331"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062243" y="4136208"/>
            <a:ext cx="4473582" cy="271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8675437" y="5559243"/>
            <a:ext cx="1531367" cy="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2148228" y="3873990"/>
            <a:ext cx="1179588" cy="246173"/>
          </a:xfrm>
          <a:prstGeom prst="rect">
            <a:avLst/>
          </a:prstGeom>
          <a:noFill/>
        </p:spPr>
        <p:txBody>
          <a:bodyPr wrap="square" lIns="34687" tIns="17343" rIns="34687" bIns="17343" rtlCol="0">
            <a:spAutoFit/>
          </a:bodyPr>
          <a:lstStyle/>
          <a:p>
            <a:pPr defTabSz="898277"/>
            <a:r>
              <a:rPr lang="en-US" sz="1372" b="1" dirty="0">
                <a:solidFill>
                  <a:prstClr val="black"/>
                </a:solidFill>
                <a:latin typeface="Corbel"/>
              </a:rPr>
              <a:t>      Manages</a:t>
            </a:r>
          </a:p>
        </p:txBody>
      </p:sp>
      <p:sp>
        <p:nvSpPr>
          <p:cNvPr id="19" name="TextBox 18"/>
          <p:cNvSpPr txBox="1"/>
          <p:nvPr/>
        </p:nvSpPr>
        <p:spPr>
          <a:xfrm flipH="1">
            <a:off x="3251304" y="1545276"/>
            <a:ext cx="1356526" cy="391404"/>
          </a:xfrm>
          <a:prstGeom prst="rect">
            <a:avLst/>
          </a:prstGeom>
          <a:noFill/>
        </p:spPr>
        <p:txBody>
          <a:bodyPr wrap="square" lIns="34687" tIns="17343" rIns="34687" bIns="17343" rtlCol="0">
            <a:spAutoFit/>
          </a:bodyPr>
          <a:lstStyle/>
          <a:p>
            <a:pPr defTabSz="898277"/>
            <a:r>
              <a:rPr lang="en-US" sz="2316" dirty="0">
                <a:solidFill>
                  <a:prstClr val="black"/>
                </a:solidFill>
                <a:latin typeface="Corbel"/>
                <a:cs typeface="Times New Roman" panose="02020603050405020304" pitchFamily="18" charset="0"/>
              </a:rPr>
              <a:t>   </a:t>
            </a:r>
            <a:r>
              <a:rPr lang="en-US" sz="1372" b="1" dirty="0">
                <a:solidFill>
                  <a:prstClr val="black"/>
                </a:solidFill>
                <a:latin typeface="Corbel"/>
                <a:cs typeface="Times New Roman" panose="02020603050405020304" pitchFamily="18" charset="0"/>
              </a:rPr>
              <a:t>Add Request</a:t>
            </a:r>
            <a:endParaRPr lang="en-US" sz="1372" b="1" dirty="0">
              <a:solidFill>
                <a:prstClr val="black"/>
              </a:solidFill>
              <a:latin typeface="Corbel"/>
            </a:endParaRPr>
          </a:p>
        </p:txBody>
      </p:sp>
      <p:sp>
        <p:nvSpPr>
          <p:cNvPr id="20" name="TextBox 19"/>
          <p:cNvSpPr txBox="1"/>
          <p:nvPr/>
        </p:nvSpPr>
        <p:spPr>
          <a:xfrm>
            <a:off x="3251304" y="3077324"/>
            <a:ext cx="1415506" cy="272654"/>
          </a:xfrm>
          <a:prstGeom prst="rect">
            <a:avLst/>
          </a:prstGeom>
          <a:noFill/>
        </p:spPr>
        <p:txBody>
          <a:bodyPr wrap="square" lIns="34687" tIns="17343" rIns="34687" bIns="17343" rtlCol="0">
            <a:spAutoFit/>
          </a:bodyPr>
          <a:lstStyle/>
          <a:p>
            <a:pPr defTabSz="898277"/>
            <a:r>
              <a:rPr lang="en-US" sz="1544" b="1" dirty="0">
                <a:solidFill>
                  <a:prstClr val="black"/>
                </a:solidFill>
                <a:latin typeface="Corbel"/>
                <a:cs typeface="Times New Roman" panose="02020603050405020304" pitchFamily="18" charset="0"/>
              </a:rPr>
              <a:t>      View Req.</a:t>
            </a:r>
            <a:endParaRPr lang="en-US" sz="1544" b="1" dirty="0">
              <a:solidFill>
                <a:prstClr val="black"/>
              </a:solidFill>
              <a:latin typeface="Corbel"/>
            </a:endParaRPr>
          </a:p>
        </p:txBody>
      </p:sp>
      <p:sp>
        <p:nvSpPr>
          <p:cNvPr id="22" name="TextBox 21"/>
          <p:cNvSpPr txBox="1"/>
          <p:nvPr/>
        </p:nvSpPr>
        <p:spPr>
          <a:xfrm>
            <a:off x="3496432" y="5957577"/>
            <a:ext cx="1409485" cy="391404"/>
          </a:xfrm>
          <a:prstGeom prst="rect">
            <a:avLst/>
          </a:prstGeom>
          <a:noFill/>
        </p:spPr>
        <p:txBody>
          <a:bodyPr wrap="square" lIns="34687" tIns="17343" rIns="34687" bIns="17343" rtlCol="0">
            <a:spAutoFit/>
          </a:bodyPr>
          <a:lstStyle/>
          <a:p>
            <a:pPr defTabSz="898277"/>
            <a:r>
              <a:rPr lang="en-US" sz="2316" dirty="0">
                <a:solidFill>
                  <a:prstClr val="black"/>
                </a:solidFill>
                <a:latin typeface="Times New Roman" panose="02020603050405020304" pitchFamily="18" charset="0"/>
                <a:cs typeface="Times New Roman" panose="02020603050405020304" pitchFamily="18" charset="0"/>
              </a:rPr>
              <a:t>     </a:t>
            </a:r>
            <a:r>
              <a:rPr lang="en-US" sz="1372" b="1" dirty="0">
                <a:solidFill>
                  <a:prstClr val="black"/>
                </a:solidFill>
                <a:latin typeface="Corbel"/>
                <a:cs typeface="Times New Roman" panose="02020603050405020304" pitchFamily="18" charset="0"/>
              </a:rPr>
              <a:t>Manages</a:t>
            </a:r>
            <a:endParaRPr lang="en-US" sz="1372" b="1" dirty="0">
              <a:solidFill>
                <a:prstClr val="black"/>
              </a:solidFill>
              <a:latin typeface="Corbel"/>
            </a:endParaRPr>
          </a:p>
        </p:txBody>
      </p:sp>
      <p:sp>
        <p:nvSpPr>
          <p:cNvPr id="24" name="Rectangle 23"/>
          <p:cNvSpPr/>
          <p:nvPr/>
        </p:nvSpPr>
        <p:spPr>
          <a:xfrm>
            <a:off x="7786168" y="5957576"/>
            <a:ext cx="919229" cy="272654"/>
          </a:xfrm>
          <a:prstGeom prst="rect">
            <a:avLst/>
          </a:prstGeom>
        </p:spPr>
        <p:txBody>
          <a:bodyPr wrap="square" lIns="34687" tIns="17343" rIns="34687" bIns="17343">
            <a:spAutoFit/>
          </a:bodyPr>
          <a:lstStyle/>
          <a:p>
            <a:pPr defTabSz="898277"/>
            <a:r>
              <a:rPr lang="en-US" sz="1544" b="1" dirty="0">
                <a:solidFill>
                  <a:prstClr val="black"/>
                </a:solidFill>
                <a:latin typeface="Corbel"/>
                <a:cs typeface="Times New Roman" panose="02020603050405020304" pitchFamily="18" charset="0"/>
              </a:rPr>
              <a:t>Store</a:t>
            </a:r>
            <a:endParaRPr lang="en-US" sz="1544" b="1" dirty="0">
              <a:solidFill>
                <a:prstClr val="black"/>
              </a:solidFill>
              <a:latin typeface="Corbel"/>
            </a:endParaRPr>
          </a:p>
        </p:txBody>
      </p:sp>
      <p:sp>
        <p:nvSpPr>
          <p:cNvPr id="25" name="Rectangle 24"/>
          <p:cNvSpPr/>
          <p:nvPr/>
        </p:nvSpPr>
        <p:spPr>
          <a:xfrm>
            <a:off x="7724885" y="2035531"/>
            <a:ext cx="1081379" cy="272654"/>
          </a:xfrm>
          <a:prstGeom prst="rect">
            <a:avLst/>
          </a:prstGeom>
        </p:spPr>
        <p:txBody>
          <a:bodyPr wrap="square" lIns="34687" tIns="17343" rIns="34687" bIns="17343">
            <a:spAutoFit/>
          </a:bodyPr>
          <a:lstStyle/>
          <a:p>
            <a:pPr defTabSz="898277"/>
            <a:r>
              <a:rPr lang="en-US" sz="1544" b="1" dirty="0">
                <a:solidFill>
                  <a:prstClr val="black"/>
                </a:solidFill>
                <a:latin typeface="Corbel"/>
                <a:cs typeface="Times New Roman" panose="02020603050405020304" pitchFamily="18" charset="0"/>
              </a:rPr>
              <a:t>Store</a:t>
            </a:r>
            <a:endParaRPr lang="en-US" sz="1544" b="1" dirty="0">
              <a:solidFill>
                <a:prstClr val="black"/>
              </a:solidFill>
              <a:latin typeface="Corbel"/>
            </a:endParaRPr>
          </a:p>
        </p:txBody>
      </p:sp>
      <p:cxnSp>
        <p:nvCxnSpPr>
          <p:cNvPr id="26" name="Straight Connector 25"/>
          <p:cNvCxnSpPr>
            <a:cxnSpLocks/>
            <a:stCxn id="6" idx="1"/>
            <a:endCxn id="6" idx="7"/>
          </p:cNvCxnSpPr>
          <p:nvPr/>
        </p:nvCxnSpPr>
        <p:spPr>
          <a:xfrm>
            <a:off x="4968642" y="1621406"/>
            <a:ext cx="8946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a:stCxn id="7" idx="1"/>
            <a:endCxn id="7" idx="7"/>
          </p:cNvCxnSpPr>
          <p:nvPr/>
        </p:nvCxnSpPr>
        <p:spPr>
          <a:xfrm>
            <a:off x="5016099" y="3066645"/>
            <a:ext cx="9341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1"/>
            <a:endCxn id="8" idx="7"/>
          </p:cNvCxnSpPr>
          <p:nvPr/>
        </p:nvCxnSpPr>
        <p:spPr>
          <a:xfrm>
            <a:off x="4980993" y="4423849"/>
            <a:ext cx="9542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9" idx="7"/>
            <a:endCxn id="9" idx="1"/>
          </p:cNvCxnSpPr>
          <p:nvPr/>
        </p:nvCxnSpPr>
        <p:spPr>
          <a:xfrm flipH="1">
            <a:off x="5094381" y="5830657"/>
            <a:ext cx="9099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889242" y="3690144"/>
            <a:ext cx="1164357" cy="110307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cxnSp>
        <p:nvCxnSpPr>
          <p:cNvPr id="31" name="Straight Connector 30"/>
          <p:cNvCxnSpPr/>
          <p:nvPr/>
        </p:nvCxnSpPr>
        <p:spPr>
          <a:xfrm>
            <a:off x="7050784" y="6754241"/>
            <a:ext cx="61282" cy="1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9" idx="6"/>
          </p:cNvCxnSpPr>
          <p:nvPr/>
        </p:nvCxnSpPr>
        <p:spPr>
          <a:xfrm>
            <a:off x="6192837" y="6263986"/>
            <a:ext cx="3285964" cy="626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a:stCxn id="7" idx="6"/>
          </p:cNvCxnSpPr>
          <p:nvPr/>
        </p:nvCxnSpPr>
        <p:spPr>
          <a:xfrm>
            <a:off x="6143728" y="3473571"/>
            <a:ext cx="1765215" cy="43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p:cNvCxnSpPr>
          <p:nvPr/>
        </p:nvCxnSpPr>
        <p:spPr>
          <a:xfrm>
            <a:off x="7846768" y="3505642"/>
            <a:ext cx="0" cy="614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p:cNvCxnSpPr>
          <p:nvPr/>
        </p:nvCxnSpPr>
        <p:spPr>
          <a:xfrm flipV="1">
            <a:off x="7835819" y="4090508"/>
            <a:ext cx="1068865" cy="128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76683" y="3077325"/>
            <a:ext cx="1348203" cy="303481"/>
          </a:xfrm>
          <a:prstGeom prst="rect">
            <a:avLst/>
          </a:prstGeom>
          <a:noFill/>
        </p:spPr>
        <p:txBody>
          <a:bodyPr wrap="square" rtlCol="0">
            <a:spAutoFit/>
          </a:bodyPr>
          <a:lstStyle/>
          <a:p>
            <a:pPr defTabSz="898277"/>
            <a:r>
              <a:rPr lang="en-US" sz="1372" b="1" dirty="0">
                <a:solidFill>
                  <a:prstClr val="black"/>
                </a:solidFill>
                <a:latin typeface="Corbel"/>
              </a:rPr>
              <a:t>Retrieve/Fetch</a:t>
            </a:r>
          </a:p>
        </p:txBody>
      </p:sp>
      <p:cxnSp>
        <p:nvCxnSpPr>
          <p:cNvPr id="37" name="Straight Connector 36"/>
          <p:cNvCxnSpPr>
            <a:cxnSpLocks/>
          </p:cNvCxnSpPr>
          <p:nvPr/>
        </p:nvCxnSpPr>
        <p:spPr>
          <a:xfrm>
            <a:off x="6104452" y="4977746"/>
            <a:ext cx="1742998" cy="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7571681" y="4701296"/>
            <a:ext cx="551537"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a:off x="7847450" y="4425527"/>
            <a:ext cx="1057234" cy="198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a:stCxn id="6" idx="6"/>
          </p:cNvCxnSpPr>
          <p:nvPr/>
        </p:nvCxnSpPr>
        <p:spPr>
          <a:xfrm>
            <a:off x="6048583" y="2021397"/>
            <a:ext cx="3269633" cy="141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8491591" y="2862838"/>
            <a:ext cx="1653931" cy="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60529" y="5038347"/>
            <a:ext cx="1286921" cy="303481"/>
          </a:xfrm>
          <a:prstGeom prst="rect">
            <a:avLst/>
          </a:prstGeom>
          <a:noFill/>
        </p:spPr>
        <p:txBody>
          <a:bodyPr wrap="square" rtlCol="0">
            <a:spAutoFit/>
          </a:bodyPr>
          <a:lstStyle/>
          <a:p>
            <a:pPr defTabSz="898277"/>
            <a:r>
              <a:rPr lang="en-US" sz="1372" b="1" dirty="0">
                <a:solidFill>
                  <a:prstClr val="black"/>
                </a:solidFill>
                <a:latin typeface="Corbel"/>
              </a:rPr>
              <a:t>Retrieve/Fetch</a:t>
            </a:r>
          </a:p>
        </p:txBody>
      </p:sp>
      <p:sp>
        <p:nvSpPr>
          <p:cNvPr id="43" name="TextBox 42"/>
          <p:cNvSpPr txBox="1"/>
          <p:nvPr/>
        </p:nvSpPr>
        <p:spPr>
          <a:xfrm>
            <a:off x="1474127" y="993739"/>
            <a:ext cx="2206150" cy="461986"/>
          </a:xfrm>
          <a:prstGeom prst="rect">
            <a:avLst/>
          </a:prstGeom>
          <a:noFill/>
        </p:spPr>
        <p:txBody>
          <a:bodyPr wrap="square" rtlCol="0">
            <a:spAutoFit/>
          </a:bodyPr>
          <a:lstStyle/>
          <a:p>
            <a:pPr defTabSz="898277"/>
            <a:r>
              <a:rPr lang="en-IN" sz="2402" b="1" i="1" u="sng" dirty="0">
                <a:solidFill>
                  <a:prstClr val="black"/>
                </a:solidFill>
                <a:latin typeface="Corbel"/>
              </a:rPr>
              <a:t>ADMIN</a:t>
            </a:r>
            <a:endParaRPr lang="en-US" sz="2402" b="1" i="1" u="sng" dirty="0">
              <a:solidFill>
                <a:prstClr val="black"/>
              </a:solidFill>
              <a:latin typeface="Corbel"/>
            </a:endParaRPr>
          </a:p>
        </p:txBody>
      </p:sp>
      <p:sp>
        <p:nvSpPr>
          <p:cNvPr id="44" name="TextBox 43"/>
          <p:cNvSpPr txBox="1"/>
          <p:nvPr/>
        </p:nvSpPr>
        <p:spPr>
          <a:xfrm>
            <a:off x="9011806" y="4119118"/>
            <a:ext cx="919229" cy="303481"/>
          </a:xfrm>
          <a:prstGeom prst="rect">
            <a:avLst/>
          </a:prstGeom>
          <a:noFill/>
        </p:spPr>
        <p:txBody>
          <a:bodyPr wrap="square" rtlCol="0">
            <a:spAutoFit/>
          </a:bodyPr>
          <a:lstStyle/>
          <a:p>
            <a:pPr defTabSz="898277"/>
            <a:r>
              <a:rPr lang="en-IN" sz="1372" b="1" dirty="0">
                <a:solidFill>
                  <a:prstClr val="black"/>
                </a:solidFill>
                <a:latin typeface="Corbel"/>
              </a:rPr>
              <a:t>Database</a:t>
            </a:r>
            <a:endParaRPr lang="en-US" sz="1372" b="1" dirty="0">
              <a:solidFill>
                <a:prstClr val="black"/>
              </a:solidFill>
              <a:latin typeface="Corbel"/>
            </a:endParaRPr>
          </a:p>
        </p:txBody>
      </p:sp>
      <p:sp>
        <p:nvSpPr>
          <p:cNvPr id="45" name="TextBox 44"/>
          <p:cNvSpPr txBox="1"/>
          <p:nvPr/>
        </p:nvSpPr>
        <p:spPr>
          <a:xfrm>
            <a:off x="1657973" y="442201"/>
            <a:ext cx="1654612" cy="461986"/>
          </a:xfrm>
          <a:prstGeom prst="rect">
            <a:avLst/>
          </a:prstGeom>
          <a:noFill/>
        </p:spPr>
        <p:txBody>
          <a:bodyPr wrap="square" rtlCol="0">
            <a:spAutoFit/>
          </a:bodyPr>
          <a:lstStyle/>
          <a:p>
            <a:pPr defTabSz="898277"/>
            <a:r>
              <a:rPr lang="en-IN" sz="2402" b="1" u="sng" dirty="0">
                <a:solidFill>
                  <a:prstClr val="black"/>
                </a:solidFill>
                <a:latin typeface="Corbel"/>
              </a:rPr>
              <a:t>02 Level</a:t>
            </a:r>
            <a:endParaRPr lang="en-US" sz="2402" b="1" u="sng" dirty="0">
              <a:solidFill>
                <a:prstClr val="black"/>
              </a:solidFill>
              <a:latin typeface="Corbel"/>
            </a:endParaRPr>
          </a:p>
        </p:txBody>
      </p:sp>
      <p:sp>
        <p:nvSpPr>
          <p:cNvPr id="46" name="TextBox 45">
            <a:extLst>
              <a:ext uri="{FF2B5EF4-FFF2-40B4-BE49-F238E27FC236}">
                <a16:creationId xmlns:a16="http://schemas.microsoft.com/office/drawing/2014/main" id="{974FB80B-DEF6-1DEB-135F-CA62514F33AB}"/>
              </a:ext>
            </a:extLst>
          </p:cNvPr>
          <p:cNvSpPr txBox="1"/>
          <p:nvPr/>
        </p:nvSpPr>
        <p:spPr>
          <a:xfrm>
            <a:off x="3496432" y="4548092"/>
            <a:ext cx="1214386" cy="276999"/>
          </a:xfrm>
          <a:prstGeom prst="rect">
            <a:avLst/>
          </a:prstGeom>
          <a:noFill/>
        </p:spPr>
        <p:txBody>
          <a:bodyPr wrap="square" rtlCol="0">
            <a:spAutoFit/>
          </a:bodyPr>
          <a:lstStyle/>
          <a:p>
            <a:r>
              <a:rPr lang="en-US" sz="1200" b="1" dirty="0">
                <a:solidFill>
                  <a:prstClr val="black"/>
                </a:solidFill>
                <a:latin typeface="Corbel"/>
                <a:cs typeface="Times New Roman" panose="02020603050405020304" pitchFamily="18" charset="0"/>
              </a:rPr>
              <a:t>Give/View Req</a:t>
            </a:r>
            <a:endParaRPr lang="en-IN" sz="1200" dirty="0"/>
          </a:p>
        </p:txBody>
      </p:sp>
      <p:cxnSp>
        <p:nvCxnSpPr>
          <p:cNvPr id="80" name="Straight Connector 79">
            <a:extLst>
              <a:ext uri="{FF2B5EF4-FFF2-40B4-BE49-F238E27FC236}">
                <a16:creationId xmlns:a16="http://schemas.microsoft.com/office/drawing/2014/main" id="{1622B1F6-4656-AF56-571B-5FD5231BD2D6}"/>
              </a:ext>
            </a:extLst>
          </p:cNvPr>
          <p:cNvCxnSpPr/>
          <p:nvPr/>
        </p:nvCxnSpPr>
        <p:spPr>
          <a:xfrm>
            <a:off x="10053599" y="3873990"/>
            <a:ext cx="103578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B600D67-A4DB-82A0-C158-0C2297C70D65}"/>
              </a:ext>
            </a:extLst>
          </p:cNvPr>
          <p:cNvCxnSpPr/>
          <p:nvPr/>
        </p:nvCxnSpPr>
        <p:spPr>
          <a:xfrm>
            <a:off x="10053599" y="4548092"/>
            <a:ext cx="103578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96691" y="560401"/>
            <a:ext cx="9860059" cy="433337"/>
          </a:xfrm>
          <a:prstGeom prst="rect">
            <a:avLst/>
          </a:prstGeom>
        </p:spPr>
        <p:txBody>
          <a:bodyPr>
            <a:normAutofit fontScale="62500" lnSpcReduction="20000"/>
          </a:bodyPr>
          <a:lstStyle/>
          <a:p>
            <a:pPr algn="ctr" defTabSz="466231">
              <a:spcBef>
                <a:spcPct val="0"/>
              </a:spcBef>
              <a:defRPr/>
            </a:pPr>
            <a:endParaRPr lang="en-US" sz="4117" dirty="0">
              <a:ln w="3175" cmpd="sng">
                <a:noFill/>
              </a:ln>
              <a:solidFill>
                <a:prstClr val="black"/>
              </a:solidFill>
              <a:latin typeface="Corbel"/>
            </a:endParaRPr>
          </a:p>
        </p:txBody>
      </p:sp>
      <p:sp>
        <p:nvSpPr>
          <p:cNvPr id="3" name="Subtitle 4"/>
          <p:cNvSpPr txBox="1">
            <a:spLocks/>
          </p:cNvSpPr>
          <p:nvPr/>
        </p:nvSpPr>
        <p:spPr>
          <a:xfrm>
            <a:off x="235918" y="1622277"/>
            <a:ext cx="10218182" cy="4381644"/>
          </a:xfrm>
          <a:prstGeom prst="rect">
            <a:avLst/>
          </a:prstGeom>
        </p:spPr>
        <p:txBody>
          <a:bodyPr/>
          <a:lstStyle/>
          <a:p>
            <a:pPr marL="291395" indent="-291395" defTabSz="466231">
              <a:spcBef>
                <a:spcPct val="20000"/>
              </a:spcBef>
              <a:spcAft>
                <a:spcPts val="612"/>
              </a:spcAft>
              <a:buClr>
                <a:srgbClr val="30ACEC">
                  <a:lumMod val="75000"/>
                </a:srgbClr>
              </a:buClr>
              <a:buSzPct val="145000"/>
              <a:buFont typeface="Arial"/>
              <a:buChar char="•"/>
              <a:defRPr/>
            </a:pPr>
            <a:endParaRPr lang="en-US" sz="2488">
              <a:solidFill>
                <a:prstClr val="black"/>
              </a:solidFill>
              <a:latin typeface="Corbel"/>
            </a:endParaRPr>
          </a:p>
          <a:p>
            <a:pPr marL="291395" indent="-291395" defTabSz="466231">
              <a:spcBef>
                <a:spcPct val="20000"/>
              </a:spcBef>
              <a:spcAft>
                <a:spcPts val="612"/>
              </a:spcAft>
              <a:buClr>
                <a:srgbClr val="30ACEC">
                  <a:lumMod val="75000"/>
                </a:srgbClr>
              </a:buClr>
              <a:buSzPct val="145000"/>
              <a:buFont typeface="Arial"/>
              <a:buChar char="•"/>
              <a:defRPr/>
            </a:pPr>
            <a:endParaRPr lang="en-US" sz="2488" dirty="0">
              <a:solidFill>
                <a:prstClr val="black"/>
              </a:solidFill>
              <a:latin typeface="Corbel"/>
            </a:endParaRPr>
          </a:p>
        </p:txBody>
      </p:sp>
      <p:sp>
        <p:nvSpPr>
          <p:cNvPr id="4" name="Rectangle 3"/>
          <p:cNvSpPr/>
          <p:nvPr/>
        </p:nvSpPr>
        <p:spPr>
          <a:xfrm>
            <a:off x="1045154" y="3567580"/>
            <a:ext cx="1238567"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0996" tIns="55498" rIns="110996" bIns="55498" rtlCol="0" anchor="ctr"/>
          <a:lstStyle/>
          <a:p>
            <a:pPr algn="ctr" defTabSz="898277"/>
            <a:r>
              <a:rPr lang="en-US" sz="2316" b="1" dirty="0">
                <a:solidFill>
                  <a:prstClr val="black"/>
                </a:solidFill>
                <a:latin typeface="Corbel"/>
              </a:rPr>
              <a:t>WWA</a:t>
            </a:r>
            <a:endParaRPr lang="en-US" sz="1887" b="1" dirty="0">
              <a:solidFill>
                <a:prstClr val="black"/>
              </a:solidFill>
              <a:latin typeface="Corbel"/>
            </a:endParaRPr>
          </a:p>
        </p:txBody>
      </p:sp>
      <p:cxnSp>
        <p:nvCxnSpPr>
          <p:cNvPr id="5" name="Straight Arrow Connector 4"/>
          <p:cNvCxnSpPr/>
          <p:nvPr/>
        </p:nvCxnSpPr>
        <p:spPr>
          <a:xfrm>
            <a:off x="2270792" y="3812708"/>
            <a:ext cx="1061630" cy="61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783353" y="1422713"/>
            <a:ext cx="1654612" cy="1164356"/>
          </a:xfrm>
          <a:prstGeom prst="ellipse">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544" b="1" dirty="0">
                <a:solidFill>
                  <a:prstClr val="black"/>
                </a:solidFill>
                <a:latin typeface="Corbel"/>
                <a:ea typeface="Calibri" panose="020F0502020204030204" pitchFamily="34" charset="0"/>
                <a:cs typeface="Times New Roman" panose="02020603050405020304" pitchFamily="18" charset="0"/>
              </a:rPr>
              <a:t>        User       Request</a:t>
            </a:r>
          </a:p>
        </p:txBody>
      </p:sp>
      <p:sp>
        <p:nvSpPr>
          <p:cNvPr id="7" name="Oval 6"/>
          <p:cNvSpPr/>
          <p:nvPr/>
        </p:nvSpPr>
        <p:spPr>
          <a:xfrm>
            <a:off x="4844634" y="2770915"/>
            <a:ext cx="1715894" cy="1150960"/>
          </a:xfrm>
          <a:prstGeom prst="ellipse">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544" b="1" dirty="0">
                <a:solidFill>
                  <a:prstClr val="black"/>
                </a:solidFill>
                <a:latin typeface="Corbel"/>
                <a:ea typeface="Calibri" panose="020F0502020204030204" pitchFamily="34" charset="0"/>
                <a:cs typeface="Times New Roman" panose="02020603050405020304" pitchFamily="18" charset="0"/>
              </a:rPr>
              <a:t>    Case        Details</a:t>
            </a:r>
          </a:p>
        </p:txBody>
      </p:sp>
      <p:sp>
        <p:nvSpPr>
          <p:cNvPr id="8" name="Oval 7"/>
          <p:cNvSpPr/>
          <p:nvPr/>
        </p:nvSpPr>
        <p:spPr>
          <a:xfrm>
            <a:off x="4783353" y="4241681"/>
            <a:ext cx="1775846" cy="1286921"/>
          </a:xfrm>
          <a:prstGeom prst="ellipse">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716" b="1" dirty="0">
                <a:solidFill>
                  <a:prstClr val="black"/>
                </a:solidFill>
                <a:latin typeface="Corbel"/>
                <a:ea typeface="Calibri" panose="020F0502020204030204" pitchFamily="34" charset="0"/>
                <a:cs typeface="Times New Roman" panose="02020603050405020304" pitchFamily="18" charset="0"/>
              </a:rPr>
              <a:t>Feedback</a:t>
            </a:r>
          </a:p>
        </p:txBody>
      </p:sp>
      <p:sp>
        <p:nvSpPr>
          <p:cNvPr id="9" name="Oval 8"/>
          <p:cNvSpPr/>
          <p:nvPr/>
        </p:nvSpPr>
        <p:spPr>
          <a:xfrm>
            <a:off x="4905916" y="5651166"/>
            <a:ext cx="1739155" cy="1225639"/>
          </a:xfrm>
          <a:prstGeom prst="ellipse">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2316" dirty="0">
                <a:solidFill>
                  <a:prstClr val="black"/>
                </a:solidFill>
                <a:latin typeface="Corbel"/>
                <a:ea typeface="Calibri" panose="020F0502020204030204" pitchFamily="34" charset="0"/>
                <a:cs typeface="Times New Roman" panose="02020603050405020304" pitchFamily="18" charset="0"/>
              </a:rPr>
              <a:t>    User</a:t>
            </a:r>
          </a:p>
        </p:txBody>
      </p:sp>
      <p:cxnSp>
        <p:nvCxnSpPr>
          <p:cNvPr id="10" name="Straight Arrow Connector 9"/>
          <p:cNvCxnSpPr/>
          <p:nvPr/>
        </p:nvCxnSpPr>
        <p:spPr>
          <a:xfrm>
            <a:off x="3312585" y="1912968"/>
            <a:ext cx="1470767" cy="13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12585" y="3383736"/>
            <a:ext cx="1532049" cy="612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12586" y="4793219"/>
            <a:ext cx="1567559" cy="285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312585" y="6386550"/>
            <a:ext cx="1593331" cy="13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062243" y="4136208"/>
            <a:ext cx="4473582" cy="27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8675437" y="5559243"/>
            <a:ext cx="1531367" cy="6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2148228" y="3873990"/>
            <a:ext cx="1179588" cy="246173"/>
          </a:xfrm>
          <a:prstGeom prst="rect">
            <a:avLst/>
          </a:prstGeom>
          <a:noFill/>
        </p:spPr>
        <p:txBody>
          <a:bodyPr wrap="square" lIns="34687" tIns="17343" rIns="34687" bIns="17343" rtlCol="0">
            <a:spAutoFit/>
          </a:bodyPr>
          <a:lstStyle/>
          <a:p>
            <a:pPr defTabSz="898277"/>
            <a:r>
              <a:rPr lang="en-US" sz="1372" b="1" dirty="0">
                <a:solidFill>
                  <a:prstClr val="black"/>
                </a:solidFill>
                <a:latin typeface="Corbel"/>
              </a:rPr>
              <a:t>      Manages</a:t>
            </a:r>
          </a:p>
        </p:txBody>
      </p:sp>
      <p:sp>
        <p:nvSpPr>
          <p:cNvPr id="25" name="TextBox 24"/>
          <p:cNvSpPr txBox="1"/>
          <p:nvPr/>
        </p:nvSpPr>
        <p:spPr>
          <a:xfrm flipH="1">
            <a:off x="3251304" y="1545276"/>
            <a:ext cx="1356526" cy="391404"/>
          </a:xfrm>
          <a:prstGeom prst="rect">
            <a:avLst/>
          </a:prstGeom>
          <a:noFill/>
        </p:spPr>
        <p:txBody>
          <a:bodyPr wrap="square" lIns="34687" tIns="17343" rIns="34687" bIns="17343" rtlCol="0">
            <a:spAutoFit/>
          </a:bodyPr>
          <a:lstStyle/>
          <a:p>
            <a:pPr defTabSz="898277"/>
            <a:r>
              <a:rPr lang="en-US" sz="2316" dirty="0">
                <a:solidFill>
                  <a:prstClr val="black"/>
                </a:solidFill>
                <a:latin typeface="Times New Roman" panose="02020603050405020304" pitchFamily="18" charset="0"/>
                <a:cs typeface="Times New Roman" panose="02020603050405020304" pitchFamily="18" charset="0"/>
              </a:rPr>
              <a:t>   </a:t>
            </a:r>
            <a:r>
              <a:rPr lang="en-US" sz="1372" b="1" dirty="0">
                <a:solidFill>
                  <a:prstClr val="black"/>
                </a:solidFill>
                <a:latin typeface="Corbel"/>
                <a:cs typeface="Times New Roman" panose="02020603050405020304" pitchFamily="18" charset="0"/>
              </a:rPr>
              <a:t>Manages</a:t>
            </a:r>
            <a:endParaRPr lang="en-US" sz="1372" b="1" dirty="0">
              <a:solidFill>
                <a:prstClr val="black"/>
              </a:solidFill>
              <a:latin typeface="Corbel"/>
            </a:endParaRPr>
          </a:p>
        </p:txBody>
      </p:sp>
      <p:sp>
        <p:nvSpPr>
          <p:cNvPr id="26" name="TextBox 25"/>
          <p:cNvSpPr txBox="1"/>
          <p:nvPr/>
        </p:nvSpPr>
        <p:spPr>
          <a:xfrm>
            <a:off x="3251304" y="3077324"/>
            <a:ext cx="1415506" cy="272654"/>
          </a:xfrm>
          <a:prstGeom prst="rect">
            <a:avLst/>
          </a:prstGeom>
          <a:noFill/>
        </p:spPr>
        <p:txBody>
          <a:bodyPr wrap="square" lIns="34687" tIns="17343" rIns="34687" bIns="17343" rtlCol="0">
            <a:spAutoFit/>
          </a:bodyPr>
          <a:lstStyle/>
          <a:p>
            <a:pPr defTabSz="898277"/>
            <a:r>
              <a:rPr lang="en-US" sz="1544" b="1" dirty="0">
                <a:solidFill>
                  <a:prstClr val="black"/>
                </a:solidFill>
                <a:latin typeface="Corbel"/>
                <a:cs typeface="Times New Roman" panose="02020603050405020304" pitchFamily="18" charset="0"/>
              </a:rPr>
              <a:t>      View Req.</a:t>
            </a:r>
            <a:endParaRPr lang="en-US" sz="1544" b="1" dirty="0">
              <a:solidFill>
                <a:prstClr val="black"/>
              </a:solidFill>
              <a:latin typeface="Corbel"/>
            </a:endParaRPr>
          </a:p>
        </p:txBody>
      </p:sp>
      <p:sp>
        <p:nvSpPr>
          <p:cNvPr id="27" name="TextBox 26"/>
          <p:cNvSpPr txBox="1"/>
          <p:nvPr/>
        </p:nvSpPr>
        <p:spPr>
          <a:xfrm>
            <a:off x="3496431" y="4302963"/>
            <a:ext cx="1281429" cy="457320"/>
          </a:xfrm>
          <a:prstGeom prst="rect">
            <a:avLst/>
          </a:prstGeom>
          <a:noFill/>
        </p:spPr>
        <p:txBody>
          <a:bodyPr wrap="square" lIns="34687" tIns="17343" rIns="34687" bIns="17343" rtlCol="0">
            <a:spAutoFit/>
          </a:bodyPr>
          <a:lstStyle/>
          <a:p>
            <a:pPr defTabSz="898277"/>
            <a:r>
              <a:rPr lang="en-US" sz="1372" dirty="0">
                <a:solidFill>
                  <a:prstClr val="black"/>
                </a:solidFill>
                <a:latin typeface="Corbel"/>
                <a:cs typeface="Times New Roman" panose="02020603050405020304" pitchFamily="18" charset="0"/>
              </a:rPr>
              <a:t>             </a:t>
            </a:r>
            <a:r>
              <a:rPr lang="en-US" sz="1372" b="1" dirty="0">
                <a:solidFill>
                  <a:prstClr val="black"/>
                </a:solidFill>
                <a:latin typeface="Corbel"/>
                <a:cs typeface="Times New Roman" panose="02020603050405020304" pitchFamily="18" charset="0"/>
              </a:rPr>
              <a:t>Give/View Req</a:t>
            </a:r>
            <a:r>
              <a:rPr lang="en-US" sz="1372" dirty="0">
                <a:solidFill>
                  <a:prstClr val="black"/>
                </a:solidFill>
                <a:latin typeface="Corbel"/>
                <a:cs typeface="Times New Roman" panose="02020603050405020304" pitchFamily="18" charset="0"/>
              </a:rPr>
              <a:t>.</a:t>
            </a:r>
            <a:endParaRPr lang="en-US" sz="1372" dirty="0">
              <a:solidFill>
                <a:prstClr val="black"/>
              </a:solidFill>
              <a:latin typeface="Corbel"/>
            </a:endParaRPr>
          </a:p>
        </p:txBody>
      </p:sp>
      <p:sp>
        <p:nvSpPr>
          <p:cNvPr id="28" name="TextBox 27"/>
          <p:cNvSpPr txBox="1"/>
          <p:nvPr/>
        </p:nvSpPr>
        <p:spPr>
          <a:xfrm>
            <a:off x="3496432" y="5957577"/>
            <a:ext cx="1409485" cy="391404"/>
          </a:xfrm>
          <a:prstGeom prst="rect">
            <a:avLst/>
          </a:prstGeom>
          <a:noFill/>
        </p:spPr>
        <p:txBody>
          <a:bodyPr wrap="square" lIns="34687" tIns="17343" rIns="34687" bIns="17343" rtlCol="0">
            <a:spAutoFit/>
          </a:bodyPr>
          <a:lstStyle/>
          <a:p>
            <a:pPr defTabSz="898277"/>
            <a:r>
              <a:rPr lang="en-US" sz="2316" dirty="0">
                <a:solidFill>
                  <a:prstClr val="black"/>
                </a:solidFill>
                <a:latin typeface="Times New Roman" panose="02020603050405020304" pitchFamily="18" charset="0"/>
                <a:cs typeface="Times New Roman" panose="02020603050405020304" pitchFamily="18" charset="0"/>
              </a:rPr>
              <a:t>     </a:t>
            </a:r>
            <a:r>
              <a:rPr lang="en-US" sz="1372" b="1" dirty="0">
                <a:solidFill>
                  <a:prstClr val="black"/>
                </a:solidFill>
                <a:latin typeface="Corbel"/>
                <a:cs typeface="Times New Roman" panose="02020603050405020304" pitchFamily="18" charset="0"/>
              </a:rPr>
              <a:t>Manages</a:t>
            </a:r>
            <a:endParaRPr lang="en-US" sz="1372" b="1" dirty="0">
              <a:solidFill>
                <a:prstClr val="black"/>
              </a:solidFill>
              <a:latin typeface="Corbel"/>
            </a:endParaRPr>
          </a:p>
        </p:txBody>
      </p:sp>
      <p:sp>
        <p:nvSpPr>
          <p:cNvPr id="29" name="Rectangle 28"/>
          <p:cNvSpPr/>
          <p:nvPr/>
        </p:nvSpPr>
        <p:spPr>
          <a:xfrm>
            <a:off x="6437965" y="4670656"/>
            <a:ext cx="1972275" cy="246173"/>
          </a:xfrm>
          <a:prstGeom prst="rect">
            <a:avLst/>
          </a:prstGeom>
        </p:spPr>
        <p:txBody>
          <a:bodyPr wrap="square" lIns="34687" tIns="17343" rIns="34687" bIns="17343">
            <a:spAutoFit/>
          </a:bodyPr>
          <a:lstStyle/>
          <a:p>
            <a:pPr defTabSz="898277"/>
            <a:r>
              <a:rPr lang="en-US" sz="1372" b="1" dirty="0">
                <a:solidFill>
                  <a:prstClr val="black"/>
                </a:solidFill>
                <a:latin typeface="Corbel"/>
                <a:cs typeface="Times New Roman" panose="02020603050405020304" pitchFamily="18" charset="0"/>
              </a:rPr>
              <a:t>       </a:t>
            </a:r>
            <a:endParaRPr lang="en-US" sz="1372" b="1" dirty="0">
              <a:solidFill>
                <a:prstClr val="black"/>
              </a:solidFill>
              <a:latin typeface="Corbel"/>
            </a:endParaRPr>
          </a:p>
        </p:txBody>
      </p:sp>
      <p:sp>
        <p:nvSpPr>
          <p:cNvPr id="31" name="Rectangle 30"/>
          <p:cNvSpPr/>
          <p:nvPr/>
        </p:nvSpPr>
        <p:spPr>
          <a:xfrm>
            <a:off x="7786168" y="5957576"/>
            <a:ext cx="919229" cy="272654"/>
          </a:xfrm>
          <a:prstGeom prst="rect">
            <a:avLst/>
          </a:prstGeom>
        </p:spPr>
        <p:txBody>
          <a:bodyPr wrap="square" lIns="34687" tIns="17343" rIns="34687" bIns="17343">
            <a:spAutoFit/>
          </a:bodyPr>
          <a:lstStyle/>
          <a:p>
            <a:pPr defTabSz="898277"/>
            <a:r>
              <a:rPr lang="en-US" sz="1544" b="1" dirty="0">
                <a:solidFill>
                  <a:prstClr val="black"/>
                </a:solidFill>
                <a:latin typeface="Corbel"/>
                <a:cs typeface="Times New Roman" panose="02020603050405020304" pitchFamily="18" charset="0"/>
              </a:rPr>
              <a:t>Store</a:t>
            </a:r>
            <a:endParaRPr lang="en-US" sz="1544" b="1" dirty="0">
              <a:solidFill>
                <a:prstClr val="black"/>
              </a:solidFill>
              <a:latin typeface="Corbel"/>
            </a:endParaRPr>
          </a:p>
        </p:txBody>
      </p:sp>
      <p:sp>
        <p:nvSpPr>
          <p:cNvPr id="32" name="Rectangle 31"/>
          <p:cNvSpPr/>
          <p:nvPr/>
        </p:nvSpPr>
        <p:spPr>
          <a:xfrm>
            <a:off x="7724885" y="2035531"/>
            <a:ext cx="1081379" cy="272654"/>
          </a:xfrm>
          <a:prstGeom prst="rect">
            <a:avLst/>
          </a:prstGeom>
        </p:spPr>
        <p:txBody>
          <a:bodyPr wrap="square" lIns="34687" tIns="17343" rIns="34687" bIns="17343">
            <a:spAutoFit/>
          </a:bodyPr>
          <a:lstStyle/>
          <a:p>
            <a:pPr defTabSz="898277"/>
            <a:r>
              <a:rPr lang="en-US" sz="1544" b="1" dirty="0">
                <a:solidFill>
                  <a:prstClr val="black"/>
                </a:solidFill>
                <a:latin typeface="Corbel"/>
                <a:cs typeface="Times New Roman" panose="02020603050405020304" pitchFamily="18" charset="0"/>
              </a:rPr>
              <a:t>Store</a:t>
            </a:r>
            <a:endParaRPr lang="en-US" sz="1544" b="1" dirty="0">
              <a:solidFill>
                <a:prstClr val="black"/>
              </a:solidFill>
              <a:latin typeface="Corbel"/>
            </a:endParaRPr>
          </a:p>
        </p:txBody>
      </p:sp>
      <p:cxnSp>
        <p:nvCxnSpPr>
          <p:cNvPr id="33" name="Straight Connector 32"/>
          <p:cNvCxnSpPr>
            <a:stCxn id="6" idx="1"/>
            <a:endCxn id="6" idx="7"/>
          </p:cNvCxnSpPr>
          <p:nvPr/>
        </p:nvCxnSpPr>
        <p:spPr>
          <a:xfrm rot="5400000" flipH="1" flipV="1">
            <a:off x="5610659" y="1008234"/>
            <a:ext cx="1362" cy="1169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1"/>
            <a:endCxn id="7" idx="7"/>
          </p:cNvCxnSpPr>
          <p:nvPr/>
        </p:nvCxnSpPr>
        <p:spPr>
          <a:xfrm rot="5400000" flipH="1" flipV="1">
            <a:off x="5702582" y="2332809"/>
            <a:ext cx="1362" cy="1213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1"/>
            <a:endCxn id="8" idx="7"/>
          </p:cNvCxnSpPr>
          <p:nvPr/>
        </p:nvCxnSpPr>
        <p:spPr>
          <a:xfrm rot="5400000" flipH="1" flipV="1">
            <a:off x="5671275" y="3802292"/>
            <a:ext cx="1362" cy="1255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5028480" y="5896294"/>
            <a:ext cx="1461879" cy="6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8889242" y="3690144"/>
            <a:ext cx="1164357" cy="110307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cxnSp>
        <p:nvCxnSpPr>
          <p:cNvPr id="48" name="Straight Connector 47"/>
          <p:cNvCxnSpPr/>
          <p:nvPr/>
        </p:nvCxnSpPr>
        <p:spPr>
          <a:xfrm>
            <a:off x="7050784" y="6754241"/>
            <a:ext cx="61282" cy="1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9" idx="6"/>
          </p:cNvCxnSpPr>
          <p:nvPr/>
        </p:nvCxnSpPr>
        <p:spPr>
          <a:xfrm>
            <a:off x="6645072" y="6263986"/>
            <a:ext cx="2833729" cy="626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p:cNvCxnSpPr>
          <p:nvPr/>
        </p:nvCxnSpPr>
        <p:spPr>
          <a:xfrm>
            <a:off x="6560529" y="3346396"/>
            <a:ext cx="1286921" cy="38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7509718" y="3720785"/>
            <a:ext cx="674782" cy="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847450" y="4057836"/>
            <a:ext cx="980511"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621811" y="3077325"/>
            <a:ext cx="1286921" cy="303481"/>
          </a:xfrm>
          <a:prstGeom prst="rect">
            <a:avLst/>
          </a:prstGeom>
          <a:noFill/>
        </p:spPr>
        <p:txBody>
          <a:bodyPr wrap="square" rtlCol="0">
            <a:spAutoFit/>
          </a:bodyPr>
          <a:lstStyle/>
          <a:p>
            <a:pPr defTabSz="898277"/>
            <a:r>
              <a:rPr lang="en-US" sz="1372" b="1" dirty="0">
                <a:solidFill>
                  <a:prstClr val="black"/>
                </a:solidFill>
                <a:latin typeface="Corbel"/>
              </a:rPr>
              <a:t>Retrieve/Fetch</a:t>
            </a:r>
          </a:p>
        </p:txBody>
      </p:sp>
      <p:cxnSp>
        <p:nvCxnSpPr>
          <p:cNvPr id="68" name="Straight Connector 67"/>
          <p:cNvCxnSpPr/>
          <p:nvPr/>
        </p:nvCxnSpPr>
        <p:spPr>
          <a:xfrm>
            <a:off x="6560529" y="4977065"/>
            <a:ext cx="1286921"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7571681" y="4701296"/>
            <a:ext cx="551537"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847450" y="4425527"/>
            <a:ext cx="980511"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6" idx="6"/>
          </p:cNvCxnSpPr>
          <p:nvPr/>
        </p:nvCxnSpPr>
        <p:spPr>
          <a:xfrm>
            <a:off x="6437965" y="2004891"/>
            <a:ext cx="3002815" cy="306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5400000">
            <a:off x="8491591" y="2862838"/>
            <a:ext cx="1653931"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560529" y="5038347"/>
            <a:ext cx="1286921" cy="303481"/>
          </a:xfrm>
          <a:prstGeom prst="rect">
            <a:avLst/>
          </a:prstGeom>
          <a:noFill/>
        </p:spPr>
        <p:txBody>
          <a:bodyPr wrap="square" rtlCol="0">
            <a:spAutoFit/>
          </a:bodyPr>
          <a:lstStyle/>
          <a:p>
            <a:pPr defTabSz="898277"/>
            <a:r>
              <a:rPr lang="en-US" sz="1372" b="1" dirty="0">
                <a:solidFill>
                  <a:prstClr val="black"/>
                </a:solidFill>
                <a:latin typeface="Corbel"/>
              </a:rPr>
              <a:t>Retrieve/Fetch</a:t>
            </a:r>
          </a:p>
        </p:txBody>
      </p:sp>
      <p:sp>
        <p:nvSpPr>
          <p:cNvPr id="126" name="TextBox 125"/>
          <p:cNvSpPr txBox="1"/>
          <p:nvPr/>
        </p:nvSpPr>
        <p:spPr>
          <a:xfrm>
            <a:off x="1657973" y="687329"/>
            <a:ext cx="2206150" cy="461986"/>
          </a:xfrm>
          <a:prstGeom prst="rect">
            <a:avLst/>
          </a:prstGeom>
          <a:noFill/>
        </p:spPr>
        <p:txBody>
          <a:bodyPr wrap="square" rtlCol="0">
            <a:spAutoFit/>
          </a:bodyPr>
          <a:lstStyle/>
          <a:p>
            <a:pPr defTabSz="898277"/>
            <a:r>
              <a:rPr lang="en-IN" sz="2402" b="1" i="1" u="sng" dirty="0">
                <a:solidFill>
                  <a:prstClr val="black"/>
                </a:solidFill>
                <a:latin typeface="Corbel"/>
              </a:rPr>
              <a:t>WWA</a:t>
            </a:r>
            <a:endParaRPr lang="en-US" sz="2402" b="1" i="1" u="sng" dirty="0">
              <a:solidFill>
                <a:prstClr val="black"/>
              </a:solidFill>
              <a:latin typeface="Corbel"/>
            </a:endParaRPr>
          </a:p>
        </p:txBody>
      </p:sp>
      <p:sp>
        <p:nvSpPr>
          <p:cNvPr id="127" name="TextBox 126"/>
          <p:cNvSpPr txBox="1"/>
          <p:nvPr/>
        </p:nvSpPr>
        <p:spPr>
          <a:xfrm>
            <a:off x="9011806" y="4119118"/>
            <a:ext cx="919229" cy="303481"/>
          </a:xfrm>
          <a:prstGeom prst="rect">
            <a:avLst/>
          </a:prstGeom>
          <a:noFill/>
        </p:spPr>
        <p:txBody>
          <a:bodyPr wrap="square" rtlCol="0">
            <a:spAutoFit/>
          </a:bodyPr>
          <a:lstStyle/>
          <a:p>
            <a:pPr defTabSz="898277"/>
            <a:r>
              <a:rPr lang="en-IN" sz="1372" b="1" dirty="0">
                <a:solidFill>
                  <a:prstClr val="black"/>
                </a:solidFill>
                <a:latin typeface="Corbel"/>
              </a:rPr>
              <a:t>Database</a:t>
            </a:r>
            <a:endParaRPr lang="en-US" sz="1372" b="1" dirty="0">
              <a:solidFill>
                <a:prstClr val="black"/>
              </a:solidFill>
              <a:latin typeface="Corbel"/>
            </a:endParaRPr>
          </a:p>
        </p:txBody>
      </p:sp>
      <p:cxnSp>
        <p:nvCxnSpPr>
          <p:cNvPr id="16" name="Straight Connector 15">
            <a:extLst>
              <a:ext uri="{FF2B5EF4-FFF2-40B4-BE49-F238E27FC236}">
                <a16:creationId xmlns:a16="http://schemas.microsoft.com/office/drawing/2014/main" id="{21F2CBF5-5799-5D1C-6C51-1BC657C808C1}"/>
              </a:ext>
            </a:extLst>
          </p:cNvPr>
          <p:cNvCxnSpPr/>
          <p:nvPr/>
        </p:nvCxnSpPr>
        <p:spPr>
          <a:xfrm>
            <a:off x="10053599" y="3921875"/>
            <a:ext cx="103578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FAE04B-1C89-E828-4B20-88BA4643ABBE}"/>
              </a:ext>
            </a:extLst>
          </p:cNvPr>
          <p:cNvCxnSpPr/>
          <p:nvPr/>
        </p:nvCxnSpPr>
        <p:spPr>
          <a:xfrm>
            <a:off x="10053599" y="4554240"/>
            <a:ext cx="103578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0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96691" y="560401"/>
            <a:ext cx="9860059" cy="433337"/>
          </a:xfrm>
          <a:prstGeom prst="rect">
            <a:avLst/>
          </a:prstGeom>
        </p:spPr>
        <p:txBody>
          <a:bodyPr>
            <a:normAutofit fontScale="62500" lnSpcReduction="20000"/>
          </a:bodyPr>
          <a:lstStyle/>
          <a:p>
            <a:pPr algn="ctr" defTabSz="466231">
              <a:spcBef>
                <a:spcPct val="0"/>
              </a:spcBef>
              <a:defRPr/>
            </a:pPr>
            <a:endParaRPr lang="en-US" sz="4117" dirty="0">
              <a:ln w="3175" cmpd="sng">
                <a:noFill/>
              </a:ln>
              <a:solidFill>
                <a:prstClr val="black"/>
              </a:solidFill>
              <a:latin typeface="Corbel"/>
            </a:endParaRPr>
          </a:p>
        </p:txBody>
      </p:sp>
      <p:sp>
        <p:nvSpPr>
          <p:cNvPr id="3" name="Subtitle 4"/>
          <p:cNvSpPr txBox="1">
            <a:spLocks/>
          </p:cNvSpPr>
          <p:nvPr/>
        </p:nvSpPr>
        <p:spPr>
          <a:xfrm>
            <a:off x="235918" y="1622277"/>
            <a:ext cx="10218182" cy="4381644"/>
          </a:xfrm>
          <a:prstGeom prst="rect">
            <a:avLst/>
          </a:prstGeom>
        </p:spPr>
        <p:txBody>
          <a:bodyPr/>
          <a:lstStyle/>
          <a:p>
            <a:pPr marL="291395" indent="-291395" defTabSz="466231">
              <a:spcBef>
                <a:spcPct val="20000"/>
              </a:spcBef>
              <a:spcAft>
                <a:spcPts val="612"/>
              </a:spcAft>
              <a:buClr>
                <a:srgbClr val="30ACEC">
                  <a:lumMod val="75000"/>
                </a:srgbClr>
              </a:buClr>
              <a:buSzPct val="145000"/>
              <a:buFont typeface="Arial"/>
              <a:buChar char="•"/>
              <a:defRPr/>
            </a:pPr>
            <a:endParaRPr lang="en-US" sz="2488">
              <a:solidFill>
                <a:prstClr val="black"/>
              </a:solidFill>
              <a:latin typeface="Corbel"/>
            </a:endParaRPr>
          </a:p>
          <a:p>
            <a:pPr marL="291395" indent="-291395" defTabSz="466231">
              <a:spcBef>
                <a:spcPct val="20000"/>
              </a:spcBef>
              <a:spcAft>
                <a:spcPts val="612"/>
              </a:spcAft>
              <a:buClr>
                <a:srgbClr val="30ACEC">
                  <a:lumMod val="75000"/>
                </a:srgbClr>
              </a:buClr>
              <a:buSzPct val="145000"/>
              <a:buFont typeface="Arial"/>
              <a:buChar char="•"/>
              <a:defRPr/>
            </a:pPr>
            <a:endParaRPr lang="en-US" sz="2488" dirty="0">
              <a:solidFill>
                <a:prstClr val="black"/>
              </a:solidFill>
              <a:latin typeface="Corbel"/>
            </a:endParaRPr>
          </a:p>
        </p:txBody>
      </p:sp>
      <p:sp>
        <p:nvSpPr>
          <p:cNvPr id="4" name="Rectangle 3"/>
          <p:cNvSpPr/>
          <p:nvPr/>
        </p:nvSpPr>
        <p:spPr>
          <a:xfrm>
            <a:off x="1045154" y="3567580"/>
            <a:ext cx="1238567"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0996" tIns="55498" rIns="110996" bIns="55498" rtlCol="0" anchor="ctr"/>
          <a:lstStyle/>
          <a:p>
            <a:pPr algn="ctr" defTabSz="898277"/>
            <a:r>
              <a:rPr lang="en-US" sz="2316" b="1" dirty="0">
                <a:solidFill>
                  <a:prstClr val="black"/>
                </a:solidFill>
                <a:latin typeface="Corbel"/>
              </a:rPr>
              <a:t>WWA</a:t>
            </a:r>
            <a:endParaRPr lang="en-US" sz="1887" b="1" dirty="0">
              <a:solidFill>
                <a:prstClr val="black"/>
              </a:solidFill>
              <a:latin typeface="Corbel"/>
            </a:endParaRPr>
          </a:p>
        </p:txBody>
      </p:sp>
      <p:cxnSp>
        <p:nvCxnSpPr>
          <p:cNvPr id="5" name="Straight Arrow Connector 4"/>
          <p:cNvCxnSpPr/>
          <p:nvPr/>
        </p:nvCxnSpPr>
        <p:spPr>
          <a:xfrm>
            <a:off x="2270792" y="3812708"/>
            <a:ext cx="1061630" cy="61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660789" y="1422713"/>
            <a:ext cx="1654612" cy="1164356"/>
          </a:xfrm>
          <a:prstGeom prst="ellipse">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716" b="1" dirty="0">
                <a:solidFill>
                  <a:prstClr val="black"/>
                </a:solidFill>
                <a:latin typeface="Corbel"/>
                <a:ea typeface="Calibri" panose="020F0502020204030204" pitchFamily="34" charset="0"/>
                <a:cs typeface="Times New Roman" panose="02020603050405020304" pitchFamily="18" charset="0"/>
              </a:rPr>
              <a:t>   User   Profile</a:t>
            </a:r>
          </a:p>
        </p:txBody>
      </p:sp>
      <p:sp>
        <p:nvSpPr>
          <p:cNvPr id="7" name="Oval 6"/>
          <p:cNvSpPr/>
          <p:nvPr/>
        </p:nvSpPr>
        <p:spPr>
          <a:xfrm>
            <a:off x="4783353" y="2832197"/>
            <a:ext cx="1715894" cy="1150960"/>
          </a:xfrm>
          <a:prstGeom prst="ellipse">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544" b="1" dirty="0">
                <a:solidFill>
                  <a:prstClr val="black"/>
                </a:solidFill>
                <a:latin typeface="Corbel"/>
                <a:ea typeface="Calibri" panose="020F0502020204030204" pitchFamily="34" charset="0"/>
                <a:cs typeface="Times New Roman" panose="02020603050405020304" pitchFamily="18" charset="0"/>
              </a:rPr>
              <a:t>    </a:t>
            </a:r>
            <a:r>
              <a:rPr lang="en-US" sz="1716" b="1" dirty="0">
                <a:solidFill>
                  <a:prstClr val="black"/>
                </a:solidFill>
                <a:latin typeface="Corbel"/>
                <a:ea typeface="Calibri" panose="020F0502020204030204" pitchFamily="34" charset="0"/>
                <a:cs typeface="Times New Roman" panose="02020603050405020304" pitchFamily="18" charset="0"/>
              </a:rPr>
              <a:t>User       Details</a:t>
            </a:r>
          </a:p>
        </p:txBody>
      </p:sp>
      <p:sp>
        <p:nvSpPr>
          <p:cNvPr id="8" name="Oval 7"/>
          <p:cNvSpPr/>
          <p:nvPr/>
        </p:nvSpPr>
        <p:spPr>
          <a:xfrm>
            <a:off x="4783353" y="4241681"/>
            <a:ext cx="1775846" cy="1286921"/>
          </a:xfrm>
          <a:prstGeom prst="ellipse">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716" b="1" dirty="0">
                <a:solidFill>
                  <a:prstClr val="black"/>
                </a:solidFill>
                <a:latin typeface="Corbel"/>
                <a:ea typeface="Calibri" panose="020F0502020204030204" pitchFamily="34" charset="0"/>
                <a:cs typeface="Times New Roman" panose="02020603050405020304" pitchFamily="18" charset="0"/>
              </a:rPr>
              <a:t>Feedback</a:t>
            </a:r>
          </a:p>
        </p:txBody>
      </p:sp>
      <p:sp>
        <p:nvSpPr>
          <p:cNvPr id="9" name="Oval 8"/>
          <p:cNvSpPr/>
          <p:nvPr/>
        </p:nvSpPr>
        <p:spPr>
          <a:xfrm>
            <a:off x="4905916" y="5651166"/>
            <a:ext cx="1739155" cy="1225639"/>
          </a:xfrm>
          <a:prstGeom prst="ellipse">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horz" wrap="square" lIns="110996" tIns="55498" rIns="110996" bIns="55498" numCol="1" spcCol="0" rtlCol="0" fromWordArt="0" anchor="ctr" anchorCtr="0" forceAA="0" compatLnSpc="1">
            <a:prstTxWarp prst="textNoShape">
              <a:avLst/>
            </a:prstTxWarp>
            <a:noAutofit/>
          </a:bodyPr>
          <a:lstStyle/>
          <a:p>
            <a:pPr defTabSz="898277">
              <a:lnSpc>
                <a:spcPct val="115000"/>
              </a:lnSpc>
              <a:spcAft>
                <a:spcPts val="1214"/>
              </a:spcAft>
            </a:pPr>
            <a:r>
              <a:rPr lang="en-US" sz="1716" b="1" dirty="0">
                <a:solidFill>
                  <a:prstClr val="black"/>
                </a:solidFill>
                <a:latin typeface="Corbel"/>
                <a:ea typeface="Calibri" panose="020F0502020204030204" pitchFamily="34" charset="0"/>
                <a:cs typeface="Times New Roman" panose="02020603050405020304" pitchFamily="18" charset="0"/>
              </a:rPr>
              <a:t>    Account</a:t>
            </a:r>
          </a:p>
        </p:txBody>
      </p:sp>
      <p:cxnSp>
        <p:nvCxnSpPr>
          <p:cNvPr id="10" name="Straight Arrow Connector 9"/>
          <p:cNvCxnSpPr/>
          <p:nvPr/>
        </p:nvCxnSpPr>
        <p:spPr>
          <a:xfrm>
            <a:off x="3312586" y="1912968"/>
            <a:ext cx="1386016" cy="285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2"/>
          </p:cNvCxnSpPr>
          <p:nvPr/>
        </p:nvCxnSpPr>
        <p:spPr>
          <a:xfrm>
            <a:off x="3312585" y="3383735"/>
            <a:ext cx="1470767" cy="2394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12586" y="4793219"/>
            <a:ext cx="1567559" cy="285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312585" y="6386550"/>
            <a:ext cx="1593331" cy="13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062243" y="4136208"/>
            <a:ext cx="4473582" cy="27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8675437" y="5559243"/>
            <a:ext cx="1531367" cy="6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2148228" y="3873990"/>
            <a:ext cx="1179588" cy="246173"/>
          </a:xfrm>
          <a:prstGeom prst="rect">
            <a:avLst/>
          </a:prstGeom>
          <a:noFill/>
        </p:spPr>
        <p:txBody>
          <a:bodyPr wrap="square" lIns="34687" tIns="17343" rIns="34687" bIns="17343" rtlCol="0">
            <a:spAutoFit/>
          </a:bodyPr>
          <a:lstStyle/>
          <a:p>
            <a:pPr defTabSz="898277"/>
            <a:r>
              <a:rPr lang="en-US" sz="1372" b="1" dirty="0">
                <a:solidFill>
                  <a:prstClr val="black"/>
                </a:solidFill>
                <a:latin typeface="Corbel"/>
              </a:rPr>
              <a:t>      Manages</a:t>
            </a:r>
          </a:p>
        </p:txBody>
      </p:sp>
      <p:sp>
        <p:nvSpPr>
          <p:cNvPr id="19" name="TextBox 18"/>
          <p:cNvSpPr txBox="1"/>
          <p:nvPr/>
        </p:nvSpPr>
        <p:spPr>
          <a:xfrm flipH="1">
            <a:off x="3251304" y="1545276"/>
            <a:ext cx="1356526" cy="391404"/>
          </a:xfrm>
          <a:prstGeom prst="rect">
            <a:avLst/>
          </a:prstGeom>
          <a:noFill/>
        </p:spPr>
        <p:txBody>
          <a:bodyPr wrap="square" lIns="34687" tIns="17343" rIns="34687" bIns="17343" rtlCol="0">
            <a:spAutoFit/>
          </a:bodyPr>
          <a:lstStyle/>
          <a:p>
            <a:pPr defTabSz="898277"/>
            <a:r>
              <a:rPr lang="en-US" sz="2316" dirty="0">
                <a:solidFill>
                  <a:prstClr val="black"/>
                </a:solidFill>
                <a:latin typeface="Corbel"/>
                <a:cs typeface="Times New Roman" panose="02020603050405020304" pitchFamily="18" charset="0"/>
              </a:rPr>
              <a:t>   </a:t>
            </a:r>
            <a:r>
              <a:rPr lang="en-US" sz="1372" b="1" dirty="0">
                <a:solidFill>
                  <a:prstClr val="black"/>
                </a:solidFill>
                <a:latin typeface="Corbel"/>
                <a:cs typeface="Times New Roman" panose="02020603050405020304" pitchFamily="18" charset="0"/>
              </a:rPr>
              <a:t>View Request</a:t>
            </a:r>
            <a:endParaRPr lang="en-US" sz="1372" b="1" dirty="0">
              <a:solidFill>
                <a:prstClr val="black"/>
              </a:solidFill>
              <a:latin typeface="Corbel"/>
            </a:endParaRPr>
          </a:p>
        </p:txBody>
      </p:sp>
      <p:sp>
        <p:nvSpPr>
          <p:cNvPr id="20" name="TextBox 19"/>
          <p:cNvSpPr txBox="1"/>
          <p:nvPr/>
        </p:nvSpPr>
        <p:spPr>
          <a:xfrm>
            <a:off x="3251304" y="3077324"/>
            <a:ext cx="1415506" cy="272654"/>
          </a:xfrm>
          <a:prstGeom prst="rect">
            <a:avLst/>
          </a:prstGeom>
          <a:noFill/>
        </p:spPr>
        <p:txBody>
          <a:bodyPr wrap="square" lIns="34687" tIns="17343" rIns="34687" bIns="17343" rtlCol="0">
            <a:spAutoFit/>
          </a:bodyPr>
          <a:lstStyle/>
          <a:p>
            <a:pPr defTabSz="898277"/>
            <a:r>
              <a:rPr lang="en-US" sz="1544" b="1" dirty="0">
                <a:solidFill>
                  <a:prstClr val="black"/>
                </a:solidFill>
                <a:latin typeface="Corbel"/>
                <a:cs typeface="Times New Roman" panose="02020603050405020304" pitchFamily="18" charset="0"/>
              </a:rPr>
              <a:t>      Add Req.</a:t>
            </a:r>
            <a:endParaRPr lang="en-US" sz="1544" b="1" dirty="0">
              <a:solidFill>
                <a:prstClr val="black"/>
              </a:solidFill>
              <a:latin typeface="Corbel"/>
            </a:endParaRPr>
          </a:p>
        </p:txBody>
      </p:sp>
      <p:sp>
        <p:nvSpPr>
          <p:cNvPr id="21" name="TextBox 20"/>
          <p:cNvSpPr txBox="1"/>
          <p:nvPr/>
        </p:nvSpPr>
        <p:spPr>
          <a:xfrm>
            <a:off x="3496431" y="4302963"/>
            <a:ext cx="1281429" cy="457320"/>
          </a:xfrm>
          <a:prstGeom prst="rect">
            <a:avLst/>
          </a:prstGeom>
          <a:noFill/>
        </p:spPr>
        <p:txBody>
          <a:bodyPr wrap="square" lIns="34687" tIns="17343" rIns="34687" bIns="17343" rtlCol="0">
            <a:spAutoFit/>
          </a:bodyPr>
          <a:lstStyle/>
          <a:p>
            <a:pPr defTabSz="898277"/>
            <a:r>
              <a:rPr lang="en-US" sz="1372" dirty="0">
                <a:solidFill>
                  <a:prstClr val="black"/>
                </a:solidFill>
                <a:latin typeface="Corbel"/>
                <a:cs typeface="Times New Roman" panose="02020603050405020304" pitchFamily="18" charset="0"/>
              </a:rPr>
              <a:t>             </a:t>
            </a:r>
            <a:r>
              <a:rPr lang="en-US" sz="1372" b="1" dirty="0">
                <a:solidFill>
                  <a:prstClr val="black"/>
                </a:solidFill>
                <a:latin typeface="Corbel"/>
                <a:cs typeface="Times New Roman" panose="02020603050405020304" pitchFamily="18" charset="0"/>
              </a:rPr>
              <a:t>Give/View Req</a:t>
            </a:r>
            <a:r>
              <a:rPr lang="en-US" sz="1372" dirty="0">
                <a:solidFill>
                  <a:prstClr val="black"/>
                </a:solidFill>
                <a:latin typeface="Corbel"/>
                <a:cs typeface="Times New Roman" panose="02020603050405020304" pitchFamily="18" charset="0"/>
              </a:rPr>
              <a:t>.</a:t>
            </a:r>
            <a:endParaRPr lang="en-US" sz="1372" dirty="0">
              <a:solidFill>
                <a:prstClr val="black"/>
              </a:solidFill>
              <a:latin typeface="Corbel"/>
            </a:endParaRPr>
          </a:p>
        </p:txBody>
      </p:sp>
      <p:sp>
        <p:nvSpPr>
          <p:cNvPr id="22" name="TextBox 21"/>
          <p:cNvSpPr txBox="1"/>
          <p:nvPr/>
        </p:nvSpPr>
        <p:spPr>
          <a:xfrm>
            <a:off x="3496432" y="5957577"/>
            <a:ext cx="1409485" cy="391404"/>
          </a:xfrm>
          <a:prstGeom prst="rect">
            <a:avLst/>
          </a:prstGeom>
          <a:noFill/>
        </p:spPr>
        <p:txBody>
          <a:bodyPr wrap="square" lIns="34687" tIns="17343" rIns="34687" bIns="17343" rtlCol="0">
            <a:spAutoFit/>
          </a:bodyPr>
          <a:lstStyle/>
          <a:p>
            <a:pPr defTabSz="898277"/>
            <a:r>
              <a:rPr lang="en-US" sz="2316" dirty="0">
                <a:solidFill>
                  <a:prstClr val="black"/>
                </a:solidFill>
                <a:latin typeface="Times New Roman" panose="02020603050405020304" pitchFamily="18" charset="0"/>
                <a:cs typeface="Times New Roman" panose="02020603050405020304" pitchFamily="18" charset="0"/>
              </a:rPr>
              <a:t>     </a:t>
            </a:r>
            <a:r>
              <a:rPr lang="en-US" sz="1372" b="1" dirty="0">
                <a:solidFill>
                  <a:prstClr val="black"/>
                </a:solidFill>
                <a:latin typeface="Corbel"/>
                <a:cs typeface="Times New Roman" panose="02020603050405020304" pitchFamily="18" charset="0"/>
              </a:rPr>
              <a:t>Manages</a:t>
            </a:r>
            <a:endParaRPr lang="en-US" sz="1372" b="1" dirty="0">
              <a:solidFill>
                <a:prstClr val="black"/>
              </a:solidFill>
              <a:latin typeface="Corbel"/>
            </a:endParaRPr>
          </a:p>
        </p:txBody>
      </p:sp>
      <p:sp>
        <p:nvSpPr>
          <p:cNvPr id="23" name="Rectangle 22"/>
          <p:cNvSpPr/>
          <p:nvPr/>
        </p:nvSpPr>
        <p:spPr>
          <a:xfrm>
            <a:off x="6437965" y="4670656"/>
            <a:ext cx="1972275" cy="246173"/>
          </a:xfrm>
          <a:prstGeom prst="rect">
            <a:avLst/>
          </a:prstGeom>
        </p:spPr>
        <p:txBody>
          <a:bodyPr wrap="square" lIns="34687" tIns="17343" rIns="34687" bIns="17343">
            <a:spAutoFit/>
          </a:bodyPr>
          <a:lstStyle/>
          <a:p>
            <a:pPr defTabSz="898277"/>
            <a:r>
              <a:rPr lang="en-US" sz="1372" b="1" dirty="0">
                <a:solidFill>
                  <a:prstClr val="black"/>
                </a:solidFill>
                <a:latin typeface="Corbel"/>
                <a:cs typeface="Times New Roman" panose="02020603050405020304" pitchFamily="18" charset="0"/>
              </a:rPr>
              <a:t>       </a:t>
            </a:r>
            <a:endParaRPr lang="en-US" sz="1372" b="1" dirty="0">
              <a:solidFill>
                <a:prstClr val="black"/>
              </a:solidFill>
              <a:latin typeface="Corbel"/>
            </a:endParaRPr>
          </a:p>
        </p:txBody>
      </p:sp>
      <p:sp>
        <p:nvSpPr>
          <p:cNvPr id="24" name="Rectangle 23"/>
          <p:cNvSpPr/>
          <p:nvPr/>
        </p:nvSpPr>
        <p:spPr>
          <a:xfrm>
            <a:off x="7786168" y="5957576"/>
            <a:ext cx="919229" cy="272654"/>
          </a:xfrm>
          <a:prstGeom prst="rect">
            <a:avLst/>
          </a:prstGeom>
        </p:spPr>
        <p:txBody>
          <a:bodyPr wrap="square" lIns="34687" tIns="17343" rIns="34687" bIns="17343">
            <a:spAutoFit/>
          </a:bodyPr>
          <a:lstStyle/>
          <a:p>
            <a:pPr defTabSz="898277"/>
            <a:r>
              <a:rPr lang="en-US" sz="1544" b="1" dirty="0">
                <a:solidFill>
                  <a:prstClr val="black"/>
                </a:solidFill>
                <a:latin typeface="Corbel"/>
                <a:cs typeface="Times New Roman" panose="02020603050405020304" pitchFamily="18" charset="0"/>
              </a:rPr>
              <a:t>Store</a:t>
            </a:r>
            <a:endParaRPr lang="en-US" sz="1544" b="1" dirty="0">
              <a:solidFill>
                <a:prstClr val="black"/>
              </a:solidFill>
              <a:latin typeface="Corbel"/>
            </a:endParaRPr>
          </a:p>
        </p:txBody>
      </p:sp>
      <p:sp>
        <p:nvSpPr>
          <p:cNvPr id="25" name="Rectangle 24"/>
          <p:cNvSpPr/>
          <p:nvPr/>
        </p:nvSpPr>
        <p:spPr>
          <a:xfrm>
            <a:off x="7724885" y="2035531"/>
            <a:ext cx="1081379" cy="272654"/>
          </a:xfrm>
          <a:prstGeom prst="rect">
            <a:avLst/>
          </a:prstGeom>
        </p:spPr>
        <p:txBody>
          <a:bodyPr wrap="square" lIns="34687" tIns="17343" rIns="34687" bIns="17343">
            <a:spAutoFit/>
          </a:bodyPr>
          <a:lstStyle/>
          <a:p>
            <a:pPr defTabSz="898277"/>
            <a:r>
              <a:rPr lang="en-US" sz="1544" b="1" dirty="0">
                <a:solidFill>
                  <a:prstClr val="black"/>
                </a:solidFill>
                <a:latin typeface="Corbel"/>
                <a:cs typeface="Times New Roman" panose="02020603050405020304" pitchFamily="18" charset="0"/>
              </a:rPr>
              <a:t>Store</a:t>
            </a:r>
            <a:endParaRPr lang="en-US" sz="1544" b="1" dirty="0">
              <a:solidFill>
                <a:prstClr val="black"/>
              </a:solidFill>
              <a:latin typeface="Corbel"/>
            </a:endParaRPr>
          </a:p>
        </p:txBody>
      </p:sp>
      <p:cxnSp>
        <p:nvCxnSpPr>
          <p:cNvPr id="26" name="Straight Connector 25"/>
          <p:cNvCxnSpPr>
            <a:stCxn id="6" idx="1"/>
            <a:endCxn id="6" idx="7"/>
          </p:cNvCxnSpPr>
          <p:nvPr/>
        </p:nvCxnSpPr>
        <p:spPr>
          <a:xfrm rot="5400000" flipH="1" flipV="1">
            <a:off x="5488095" y="1008234"/>
            <a:ext cx="1362" cy="1169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a:endCxn id="7" idx="7"/>
          </p:cNvCxnSpPr>
          <p:nvPr/>
        </p:nvCxnSpPr>
        <p:spPr>
          <a:xfrm rot="5400000" flipH="1" flipV="1">
            <a:off x="5641300" y="2394091"/>
            <a:ext cx="1362" cy="1213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1"/>
            <a:endCxn id="8" idx="7"/>
          </p:cNvCxnSpPr>
          <p:nvPr/>
        </p:nvCxnSpPr>
        <p:spPr>
          <a:xfrm rot="5400000" flipH="1" flipV="1">
            <a:off x="5671275" y="3802292"/>
            <a:ext cx="1362" cy="1255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5028480" y="5896294"/>
            <a:ext cx="1461879" cy="6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889242" y="3690144"/>
            <a:ext cx="1164357" cy="110307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cxnSp>
        <p:nvCxnSpPr>
          <p:cNvPr id="31" name="Straight Connector 30"/>
          <p:cNvCxnSpPr/>
          <p:nvPr/>
        </p:nvCxnSpPr>
        <p:spPr>
          <a:xfrm>
            <a:off x="7050784" y="6754241"/>
            <a:ext cx="61282" cy="1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6"/>
          </p:cNvCxnSpPr>
          <p:nvPr/>
        </p:nvCxnSpPr>
        <p:spPr>
          <a:xfrm>
            <a:off x="6645072" y="6263986"/>
            <a:ext cx="2833729" cy="626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6"/>
          </p:cNvCxnSpPr>
          <p:nvPr/>
        </p:nvCxnSpPr>
        <p:spPr>
          <a:xfrm flipV="1">
            <a:off x="6499247" y="3385097"/>
            <a:ext cx="1348203" cy="225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509718" y="3720785"/>
            <a:ext cx="674782" cy="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847450" y="4057836"/>
            <a:ext cx="980511"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560529" y="3077325"/>
            <a:ext cx="1348203" cy="303481"/>
          </a:xfrm>
          <a:prstGeom prst="rect">
            <a:avLst/>
          </a:prstGeom>
          <a:noFill/>
        </p:spPr>
        <p:txBody>
          <a:bodyPr wrap="square" rtlCol="0">
            <a:spAutoFit/>
          </a:bodyPr>
          <a:lstStyle/>
          <a:p>
            <a:pPr defTabSz="898277"/>
            <a:r>
              <a:rPr lang="en-US" sz="1372" b="1" dirty="0">
                <a:solidFill>
                  <a:prstClr val="black"/>
                </a:solidFill>
                <a:latin typeface="Corbel"/>
              </a:rPr>
              <a:t>Retrieve/Fetch</a:t>
            </a:r>
          </a:p>
        </p:txBody>
      </p:sp>
      <p:cxnSp>
        <p:nvCxnSpPr>
          <p:cNvPr id="37" name="Straight Connector 36"/>
          <p:cNvCxnSpPr/>
          <p:nvPr/>
        </p:nvCxnSpPr>
        <p:spPr>
          <a:xfrm>
            <a:off x="6560529" y="4977065"/>
            <a:ext cx="1286921"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7571681" y="4701296"/>
            <a:ext cx="551537"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847450" y="4425527"/>
            <a:ext cx="980511"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6"/>
          </p:cNvCxnSpPr>
          <p:nvPr/>
        </p:nvCxnSpPr>
        <p:spPr>
          <a:xfrm>
            <a:off x="6315401" y="2004891"/>
            <a:ext cx="3002815" cy="306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8491591" y="2862838"/>
            <a:ext cx="1653931"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60529" y="5038347"/>
            <a:ext cx="1286921" cy="303481"/>
          </a:xfrm>
          <a:prstGeom prst="rect">
            <a:avLst/>
          </a:prstGeom>
          <a:noFill/>
        </p:spPr>
        <p:txBody>
          <a:bodyPr wrap="square" rtlCol="0">
            <a:spAutoFit/>
          </a:bodyPr>
          <a:lstStyle/>
          <a:p>
            <a:pPr defTabSz="898277"/>
            <a:r>
              <a:rPr lang="en-US" sz="1372" b="1" dirty="0">
                <a:solidFill>
                  <a:prstClr val="black"/>
                </a:solidFill>
                <a:latin typeface="Corbel"/>
              </a:rPr>
              <a:t>Retrieve/Fetch</a:t>
            </a:r>
          </a:p>
        </p:txBody>
      </p:sp>
      <p:sp>
        <p:nvSpPr>
          <p:cNvPr id="43" name="TextBox 42"/>
          <p:cNvSpPr txBox="1"/>
          <p:nvPr/>
        </p:nvSpPr>
        <p:spPr>
          <a:xfrm>
            <a:off x="1657973" y="687329"/>
            <a:ext cx="2206150" cy="461986"/>
          </a:xfrm>
          <a:prstGeom prst="rect">
            <a:avLst/>
          </a:prstGeom>
          <a:noFill/>
        </p:spPr>
        <p:txBody>
          <a:bodyPr wrap="square" rtlCol="0">
            <a:spAutoFit/>
          </a:bodyPr>
          <a:lstStyle/>
          <a:p>
            <a:pPr defTabSz="898277"/>
            <a:r>
              <a:rPr lang="en-IN" sz="2402" b="1" i="1" u="sng" dirty="0">
                <a:solidFill>
                  <a:prstClr val="black"/>
                </a:solidFill>
                <a:latin typeface="Corbel"/>
              </a:rPr>
              <a:t>USER</a:t>
            </a:r>
            <a:endParaRPr lang="en-US" sz="2402" b="1" i="1" u="sng" dirty="0">
              <a:solidFill>
                <a:prstClr val="black"/>
              </a:solidFill>
              <a:latin typeface="Corbel"/>
            </a:endParaRPr>
          </a:p>
        </p:txBody>
      </p:sp>
      <p:sp>
        <p:nvSpPr>
          <p:cNvPr id="44" name="TextBox 43"/>
          <p:cNvSpPr txBox="1"/>
          <p:nvPr/>
        </p:nvSpPr>
        <p:spPr>
          <a:xfrm>
            <a:off x="9011806" y="4119118"/>
            <a:ext cx="919229" cy="303481"/>
          </a:xfrm>
          <a:prstGeom prst="rect">
            <a:avLst/>
          </a:prstGeom>
          <a:noFill/>
        </p:spPr>
        <p:txBody>
          <a:bodyPr wrap="square" rtlCol="0">
            <a:spAutoFit/>
          </a:bodyPr>
          <a:lstStyle/>
          <a:p>
            <a:pPr defTabSz="898277"/>
            <a:r>
              <a:rPr lang="en-IN" sz="1372" b="1" dirty="0">
                <a:solidFill>
                  <a:prstClr val="black"/>
                </a:solidFill>
                <a:latin typeface="Corbel"/>
              </a:rPr>
              <a:t>Database</a:t>
            </a:r>
            <a:endParaRPr lang="en-US" sz="1372" b="1" dirty="0">
              <a:solidFill>
                <a:prstClr val="black"/>
              </a:solidFill>
              <a:latin typeface="Corbel"/>
            </a:endParaRPr>
          </a:p>
        </p:txBody>
      </p:sp>
      <p:cxnSp>
        <p:nvCxnSpPr>
          <p:cNvPr id="46" name="Straight Connector 45">
            <a:extLst>
              <a:ext uri="{FF2B5EF4-FFF2-40B4-BE49-F238E27FC236}">
                <a16:creationId xmlns:a16="http://schemas.microsoft.com/office/drawing/2014/main" id="{E5FCEF6D-D309-9678-487C-29E1A8B9D257}"/>
              </a:ext>
            </a:extLst>
          </p:cNvPr>
          <p:cNvCxnSpPr/>
          <p:nvPr/>
        </p:nvCxnSpPr>
        <p:spPr>
          <a:xfrm>
            <a:off x="10053599" y="3873990"/>
            <a:ext cx="96377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4ABC728-19FF-E9E7-FA6D-BB739FC3B743}"/>
              </a:ext>
            </a:extLst>
          </p:cNvPr>
          <p:cNvCxnSpPr/>
          <p:nvPr/>
        </p:nvCxnSpPr>
        <p:spPr>
          <a:xfrm>
            <a:off x="10053599" y="4554240"/>
            <a:ext cx="9637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38225" y="442201"/>
            <a:ext cx="3064097" cy="461986"/>
          </a:xfrm>
          <a:prstGeom prst="rect">
            <a:avLst/>
          </a:prstGeom>
          <a:noFill/>
        </p:spPr>
        <p:txBody>
          <a:bodyPr wrap="square" rtlCol="0">
            <a:spAutoFit/>
          </a:bodyPr>
          <a:lstStyle/>
          <a:p>
            <a:pPr defTabSz="898277"/>
            <a:r>
              <a:rPr lang="en-IN" sz="1887" dirty="0">
                <a:solidFill>
                  <a:prstClr val="black"/>
                </a:solidFill>
                <a:latin typeface="Corbel"/>
              </a:rPr>
              <a:t>           </a:t>
            </a:r>
            <a:r>
              <a:rPr lang="en-IN" sz="2402" b="1" u="sng" dirty="0">
                <a:solidFill>
                  <a:prstClr val="black"/>
                </a:solidFill>
                <a:latin typeface="Corbel"/>
              </a:rPr>
              <a:t>Database Design</a:t>
            </a:r>
            <a:endParaRPr lang="en-US" sz="2402" b="1" u="sng" dirty="0">
              <a:solidFill>
                <a:prstClr val="black"/>
              </a:solidFill>
              <a:latin typeface="Corbel"/>
            </a:endParaRPr>
          </a:p>
        </p:txBody>
      </p:sp>
      <p:pic>
        <p:nvPicPr>
          <p:cNvPr id="4" name="Picture 3" descr="userdetails.png"/>
          <p:cNvPicPr>
            <a:picLocks noChangeAspect="1"/>
          </p:cNvPicPr>
          <p:nvPr/>
        </p:nvPicPr>
        <p:blipFill>
          <a:blip r:embed="rId2"/>
          <a:stretch>
            <a:fillRect/>
          </a:stretch>
        </p:blipFill>
        <p:spPr>
          <a:xfrm>
            <a:off x="2270793" y="2321992"/>
            <a:ext cx="8819158" cy="2314306"/>
          </a:xfrm>
          <a:prstGeom prst="rect">
            <a:avLst/>
          </a:prstGeom>
        </p:spPr>
      </p:pic>
      <p:sp>
        <p:nvSpPr>
          <p:cNvPr id="5" name="TextBox 4"/>
          <p:cNvSpPr txBox="1"/>
          <p:nvPr/>
        </p:nvSpPr>
        <p:spPr>
          <a:xfrm>
            <a:off x="2025665" y="1361430"/>
            <a:ext cx="2818969" cy="461986"/>
          </a:xfrm>
          <a:prstGeom prst="rect">
            <a:avLst/>
          </a:prstGeom>
          <a:noFill/>
        </p:spPr>
        <p:txBody>
          <a:bodyPr wrap="square" rtlCol="0">
            <a:spAutoFit/>
          </a:bodyPr>
          <a:lstStyle/>
          <a:p>
            <a:pPr defTabSz="898277"/>
            <a:r>
              <a:rPr lang="en-IN" sz="2402" b="1" i="1" u="sng" dirty="0">
                <a:solidFill>
                  <a:prstClr val="black"/>
                </a:solidFill>
                <a:latin typeface="Corbel"/>
              </a:rPr>
              <a:t>USER DETAILS</a:t>
            </a:r>
            <a:endParaRPr lang="en-US" sz="2402" b="1" i="1" u="sng" dirty="0">
              <a:solidFill>
                <a:prstClr val="black"/>
              </a:solidFill>
              <a:latin typeface="Corbel"/>
            </a:endParaRPr>
          </a:p>
        </p:txBody>
      </p:sp>
      <p:sp>
        <p:nvSpPr>
          <p:cNvPr id="6" name="TextBox 5"/>
          <p:cNvSpPr txBox="1"/>
          <p:nvPr/>
        </p:nvSpPr>
        <p:spPr>
          <a:xfrm>
            <a:off x="2270793" y="5406039"/>
            <a:ext cx="5392811" cy="673133"/>
          </a:xfrm>
          <a:prstGeom prst="rect">
            <a:avLst/>
          </a:prstGeom>
          <a:noFill/>
        </p:spPr>
        <p:txBody>
          <a:bodyPr wrap="square" rtlCol="0">
            <a:spAutoFit/>
          </a:bodyPr>
          <a:lstStyle/>
          <a:p>
            <a:pPr defTabSz="898277">
              <a:buFont typeface="Arial" pitchFamily="34" charset="0"/>
              <a:buChar char="•"/>
            </a:pPr>
            <a:r>
              <a:rPr lang="en-IN" sz="1887" dirty="0">
                <a:solidFill>
                  <a:prstClr val="black"/>
                </a:solidFill>
                <a:latin typeface="Corbel"/>
              </a:rPr>
              <a:t> This is used to know the details of the users or    victims</a:t>
            </a:r>
            <a:endParaRPr lang="en-US" sz="1887" dirty="0">
              <a:solidFill>
                <a:prstClr val="black"/>
              </a:solidFill>
              <a:latin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511" y="993739"/>
            <a:ext cx="6005630" cy="831638"/>
          </a:xfrm>
          <a:prstGeom prst="rect">
            <a:avLst/>
          </a:prstGeom>
          <a:noFill/>
        </p:spPr>
        <p:txBody>
          <a:bodyPr wrap="square" rtlCol="0">
            <a:spAutoFit/>
          </a:bodyPr>
          <a:lstStyle/>
          <a:p>
            <a:pPr defTabSz="898277"/>
            <a:r>
              <a:rPr lang="en-IN" sz="2402" b="1" i="1" u="sng" dirty="0">
                <a:solidFill>
                  <a:prstClr val="black"/>
                </a:solidFill>
                <a:latin typeface="Corbel"/>
              </a:rPr>
              <a:t>WOMEN’S WELFARE ASSOCIATION DETAILS</a:t>
            </a:r>
            <a:endParaRPr lang="en-US" sz="2402" b="1" i="1" u="sng" dirty="0">
              <a:solidFill>
                <a:prstClr val="black"/>
              </a:solidFill>
              <a:latin typeface="Corbel"/>
            </a:endParaRPr>
          </a:p>
        </p:txBody>
      </p:sp>
      <p:pic>
        <p:nvPicPr>
          <p:cNvPr id="3" name="Picture 2" descr="WWa details.png"/>
          <p:cNvPicPr>
            <a:picLocks noChangeAspect="1"/>
          </p:cNvPicPr>
          <p:nvPr/>
        </p:nvPicPr>
        <p:blipFill>
          <a:blip r:embed="rId2"/>
          <a:stretch>
            <a:fillRect/>
          </a:stretch>
        </p:blipFill>
        <p:spPr>
          <a:xfrm>
            <a:off x="1964383" y="1974250"/>
            <a:ext cx="8940558" cy="2144868"/>
          </a:xfrm>
          <a:prstGeom prst="rect">
            <a:avLst/>
          </a:prstGeom>
        </p:spPr>
      </p:pic>
      <p:sp>
        <p:nvSpPr>
          <p:cNvPr id="5" name="TextBox 4"/>
          <p:cNvSpPr txBox="1"/>
          <p:nvPr/>
        </p:nvSpPr>
        <p:spPr>
          <a:xfrm>
            <a:off x="2148228" y="4915783"/>
            <a:ext cx="4841274" cy="673133"/>
          </a:xfrm>
          <a:prstGeom prst="rect">
            <a:avLst/>
          </a:prstGeom>
          <a:noFill/>
        </p:spPr>
        <p:txBody>
          <a:bodyPr wrap="square" rtlCol="0">
            <a:spAutoFit/>
          </a:bodyPr>
          <a:lstStyle/>
          <a:p>
            <a:pPr defTabSz="898277">
              <a:buFont typeface="Arial" pitchFamily="34" charset="0"/>
              <a:buChar char="•"/>
            </a:pPr>
            <a:r>
              <a:rPr lang="en-IN" sz="1887" dirty="0">
                <a:solidFill>
                  <a:prstClr val="black"/>
                </a:solidFill>
                <a:latin typeface="Corbel"/>
              </a:rPr>
              <a:t>This is used to know the details about the staff working in</a:t>
            </a:r>
            <a:r>
              <a:rPr lang="en-IN" sz="1887" i="1" dirty="0">
                <a:solidFill>
                  <a:prstClr val="black"/>
                </a:solidFill>
                <a:latin typeface="Corbel"/>
              </a:rPr>
              <a:t> WWA.</a:t>
            </a:r>
            <a:endParaRPr lang="en-US" sz="1887" i="1" dirty="0">
              <a:solidFill>
                <a:prstClr val="black"/>
              </a:solidFill>
              <a:latin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5665" y="871175"/>
            <a:ext cx="3554353" cy="461986"/>
          </a:xfrm>
          <a:prstGeom prst="rect">
            <a:avLst/>
          </a:prstGeom>
          <a:noFill/>
        </p:spPr>
        <p:txBody>
          <a:bodyPr wrap="square" rtlCol="0">
            <a:spAutoFit/>
          </a:bodyPr>
          <a:lstStyle/>
          <a:p>
            <a:pPr defTabSz="898277"/>
            <a:r>
              <a:rPr lang="en-IN" sz="2402" b="1" i="1" u="sng" dirty="0">
                <a:solidFill>
                  <a:prstClr val="black"/>
                </a:solidFill>
                <a:latin typeface="Corbel"/>
              </a:rPr>
              <a:t>DONATION DETAILS</a:t>
            </a:r>
            <a:endParaRPr lang="en-US" sz="2402" b="1" i="1" u="sng" dirty="0">
              <a:solidFill>
                <a:prstClr val="black"/>
              </a:solidFill>
              <a:latin typeface="Corbel"/>
            </a:endParaRPr>
          </a:p>
        </p:txBody>
      </p:sp>
      <p:pic>
        <p:nvPicPr>
          <p:cNvPr id="3" name="Picture 2" descr="donationdetails.png"/>
          <p:cNvPicPr>
            <a:picLocks noChangeAspect="1"/>
          </p:cNvPicPr>
          <p:nvPr/>
        </p:nvPicPr>
        <p:blipFill>
          <a:blip r:embed="rId2"/>
          <a:stretch>
            <a:fillRect/>
          </a:stretch>
        </p:blipFill>
        <p:spPr>
          <a:xfrm>
            <a:off x="2148229" y="1912968"/>
            <a:ext cx="8580541" cy="1701234"/>
          </a:xfrm>
          <a:prstGeom prst="rect">
            <a:avLst/>
          </a:prstGeom>
        </p:spPr>
      </p:pic>
      <p:sp>
        <p:nvSpPr>
          <p:cNvPr id="4" name="TextBox 3"/>
          <p:cNvSpPr txBox="1"/>
          <p:nvPr/>
        </p:nvSpPr>
        <p:spPr>
          <a:xfrm>
            <a:off x="2209511" y="4609374"/>
            <a:ext cx="5147683" cy="673133"/>
          </a:xfrm>
          <a:prstGeom prst="rect">
            <a:avLst/>
          </a:prstGeom>
          <a:noFill/>
        </p:spPr>
        <p:txBody>
          <a:bodyPr wrap="square" rtlCol="0">
            <a:spAutoFit/>
          </a:bodyPr>
          <a:lstStyle/>
          <a:p>
            <a:pPr defTabSz="898277">
              <a:buFont typeface="Arial" pitchFamily="34" charset="0"/>
              <a:buChar char="•"/>
            </a:pPr>
            <a:r>
              <a:rPr lang="en-IN" sz="1887" dirty="0">
                <a:solidFill>
                  <a:prstClr val="black"/>
                </a:solidFill>
                <a:latin typeface="Corbel"/>
              </a:rPr>
              <a:t>  This is used to know the donation details donated by the users.</a:t>
            </a:r>
            <a:endParaRPr lang="en-US" sz="1887" dirty="0">
              <a:solidFill>
                <a:prstClr val="black"/>
              </a:solidFill>
              <a:latin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356" y="748611"/>
            <a:ext cx="4596146" cy="461986"/>
          </a:xfrm>
          <a:prstGeom prst="rect">
            <a:avLst/>
          </a:prstGeom>
          <a:noFill/>
        </p:spPr>
        <p:txBody>
          <a:bodyPr wrap="square" rtlCol="0">
            <a:spAutoFit/>
          </a:bodyPr>
          <a:lstStyle/>
          <a:p>
            <a:pPr defTabSz="898277"/>
            <a:r>
              <a:rPr lang="en-IN" sz="2402" b="1" i="1" u="sng" dirty="0">
                <a:solidFill>
                  <a:prstClr val="black"/>
                </a:solidFill>
                <a:latin typeface="Corbel"/>
              </a:rPr>
              <a:t>USER COMPLAINT DETAILS</a:t>
            </a:r>
            <a:endParaRPr lang="en-US" sz="2402" b="1" i="1" u="sng" dirty="0">
              <a:solidFill>
                <a:prstClr val="black"/>
              </a:solidFill>
              <a:latin typeface="Corbel"/>
            </a:endParaRPr>
          </a:p>
        </p:txBody>
      </p:sp>
      <p:pic>
        <p:nvPicPr>
          <p:cNvPr id="3" name="Picture 2" descr="user case details.png"/>
          <p:cNvPicPr>
            <a:picLocks noChangeAspect="1"/>
          </p:cNvPicPr>
          <p:nvPr/>
        </p:nvPicPr>
        <p:blipFill>
          <a:blip r:embed="rId2"/>
          <a:stretch>
            <a:fillRect/>
          </a:stretch>
        </p:blipFill>
        <p:spPr>
          <a:xfrm>
            <a:off x="2638484" y="2035532"/>
            <a:ext cx="7776203" cy="1687357"/>
          </a:xfrm>
          <a:prstGeom prst="rect">
            <a:avLst/>
          </a:prstGeom>
        </p:spPr>
      </p:pic>
      <p:sp>
        <p:nvSpPr>
          <p:cNvPr id="4" name="TextBox 3"/>
          <p:cNvSpPr txBox="1"/>
          <p:nvPr/>
        </p:nvSpPr>
        <p:spPr>
          <a:xfrm>
            <a:off x="2638484" y="4670656"/>
            <a:ext cx="5760503" cy="673133"/>
          </a:xfrm>
          <a:prstGeom prst="rect">
            <a:avLst/>
          </a:prstGeom>
          <a:noFill/>
        </p:spPr>
        <p:txBody>
          <a:bodyPr wrap="square" rtlCol="0">
            <a:spAutoFit/>
          </a:bodyPr>
          <a:lstStyle/>
          <a:p>
            <a:pPr defTabSz="898277">
              <a:buFont typeface="Arial" pitchFamily="34" charset="0"/>
              <a:buChar char="•"/>
            </a:pPr>
            <a:r>
              <a:rPr lang="en-IN" sz="1887" dirty="0">
                <a:solidFill>
                  <a:prstClr val="black"/>
                </a:solidFill>
                <a:latin typeface="Corbel"/>
              </a:rPr>
              <a:t>  This is used to know the complaints and complaint details which is done by the users.</a:t>
            </a:r>
            <a:endParaRPr lang="en-US" sz="1887" dirty="0">
              <a:solidFill>
                <a:prstClr val="black"/>
              </a:solidFill>
              <a:latin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8229" y="809893"/>
            <a:ext cx="5025119" cy="461986"/>
          </a:xfrm>
          <a:prstGeom prst="rect">
            <a:avLst/>
          </a:prstGeom>
          <a:noFill/>
        </p:spPr>
        <p:txBody>
          <a:bodyPr wrap="square" rtlCol="0">
            <a:spAutoFit/>
          </a:bodyPr>
          <a:lstStyle/>
          <a:p>
            <a:pPr defTabSz="898277"/>
            <a:r>
              <a:rPr lang="en-IN" sz="2402" b="1" i="1" u="sng" dirty="0">
                <a:solidFill>
                  <a:prstClr val="black"/>
                </a:solidFill>
                <a:latin typeface="Corbel"/>
              </a:rPr>
              <a:t>FEEDBACK DETAILS</a:t>
            </a:r>
            <a:endParaRPr lang="en-US" sz="2402" b="1" i="1" u="sng" dirty="0">
              <a:solidFill>
                <a:prstClr val="black"/>
              </a:solidFill>
              <a:latin typeface="Corbel"/>
            </a:endParaRPr>
          </a:p>
        </p:txBody>
      </p:sp>
      <p:pic>
        <p:nvPicPr>
          <p:cNvPr id="3" name="Picture 2" descr="feedback details.png"/>
          <p:cNvPicPr>
            <a:picLocks noChangeAspect="1"/>
          </p:cNvPicPr>
          <p:nvPr/>
        </p:nvPicPr>
        <p:blipFill>
          <a:blip r:embed="rId2"/>
          <a:stretch>
            <a:fillRect/>
          </a:stretch>
        </p:blipFill>
        <p:spPr>
          <a:xfrm>
            <a:off x="1841819" y="1974250"/>
            <a:ext cx="8633172" cy="1899740"/>
          </a:xfrm>
          <a:prstGeom prst="rect">
            <a:avLst/>
          </a:prstGeom>
        </p:spPr>
      </p:pic>
      <p:sp>
        <p:nvSpPr>
          <p:cNvPr id="4" name="TextBox 3"/>
          <p:cNvSpPr txBox="1"/>
          <p:nvPr/>
        </p:nvSpPr>
        <p:spPr>
          <a:xfrm>
            <a:off x="2332075" y="4670656"/>
            <a:ext cx="6128194" cy="673133"/>
          </a:xfrm>
          <a:prstGeom prst="rect">
            <a:avLst/>
          </a:prstGeom>
          <a:noFill/>
        </p:spPr>
        <p:txBody>
          <a:bodyPr wrap="square" rtlCol="0">
            <a:spAutoFit/>
          </a:bodyPr>
          <a:lstStyle/>
          <a:p>
            <a:pPr defTabSz="898277">
              <a:buFont typeface="Arial" pitchFamily="34" charset="0"/>
              <a:buChar char="•"/>
            </a:pPr>
            <a:r>
              <a:rPr lang="en-IN" sz="1887" dirty="0">
                <a:solidFill>
                  <a:prstClr val="black"/>
                </a:solidFill>
                <a:latin typeface="Corbel"/>
              </a:rPr>
              <a:t> This is used to know the feedback which is given by the users related to service.</a:t>
            </a:r>
            <a:endParaRPr lang="en-US" sz="1887" dirty="0">
              <a:solidFill>
                <a:prstClr val="black"/>
              </a:solidFill>
              <a:latin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0537" y="319637"/>
            <a:ext cx="3648270" cy="567528"/>
          </a:xfrm>
          <a:prstGeom prst="rect">
            <a:avLst/>
          </a:prstGeom>
          <a:noFill/>
        </p:spPr>
        <p:txBody>
          <a:bodyPr wrap="square" rtlCol="0">
            <a:spAutoFit/>
          </a:bodyPr>
          <a:lstStyle/>
          <a:p>
            <a:pPr defTabSz="898277"/>
            <a:r>
              <a:rPr lang="en-IN" sz="3088" b="1" u="sng" dirty="0">
                <a:solidFill>
                  <a:prstClr val="black"/>
                </a:solidFill>
                <a:latin typeface="Corbel"/>
              </a:rPr>
              <a:t>Relational Schema</a:t>
            </a:r>
            <a:endParaRPr lang="en-US" sz="3088" b="1" u="sng" dirty="0">
              <a:solidFill>
                <a:prstClr val="black"/>
              </a:solidFill>
              <a:latin typeface="Corbel"/>
            </a:endParaRPr>
          </a:p>
        </p:txBody>
      </p:sp>
      <p:graphicFrame>
        <p:nvGraphicFramePr>
          <p:cNvPr id="3" name="Table 2"/>
          <p:cNvGraphicFramePr>
            <a:graphicFrameLocks noGrp="1"/>
          </p:cNvGraphicFramePr>
          <p:nvPr/>
        </p:nvGraphicFramePr>
        <p:xfrm>
          <a:off x="2209510" y="1055020"/>
          <a:ext cx="1593331" cy="3083166"/>
        </p:xfrm>
        <a:graphic>
          <a:graphicData uri="http://schemas.openxmlformats.org/drawingml/2006/table">
            <a:tbl>
              <a:tblPr firstRow="1" bandRow="1">
                <a:tableStyleId>{073A0DAA-6AF3-43AB-8588-CEC1D06C72B9}</a:tableStyleId>
              </a:tblPr>
              <a:tblGrid>
                <a:gridCol w="1593331">
                  <a:extLst>
                    <a:ext uri="{9D8B030D-6E8A-4147-A177-3AD203B41FA5}">
                      <a16:colId xmlns:a16="http://schemas.microsoft.com/office/drawing/2014/main" val="20000"/>
                    </a:ext>
                  </a:extLst>
                </a:gridCol>
              </a:tblGrid>
              <a:tr h="342574">
                <a:tc>
                  <a:txBody>
                    <a:bodyPr/>
                    <a:lstStyle/>
                    <a:p>
                      <a:r>
                        <a:rPr lang="en-US" sz="1700" dirty="0"/>
                        <a:t>User Details</a:t>
                      </a:r>
                    </a:p>
                  </a:txBody>
                  <a:tcPr marL="88108" marR="88108" marT="40553" marB="40553"/>
                </a:tc>
                <a:extLst>
                  <a:ext uri="{0D108BD9-81ED-4DB2-BD59-A6C34878D82A}">
                    <a16:rowId xmlns:a16="http://schemas.microsoft.com/office/drawing/2014/main" val="10000"/>
                  </a:ext>
                </a:extLst>
              </a:tr>
              <a:tr h="342574">
                <a:tc>
                  <a:txBody>
                    <a:bodyPr/>
                    <a:lstStyle/>
                    <a:p>
                      <a:r>
                        <a:rPr lang="en-US" sz="1700" dirty="0" err="1"/>
                        <a:t>U_id</a:t>
                      </a:r>
                      <a:endParaRPr lang="en-US" sz="1700" dirty="0"/>
                    </a:p>
                  </a:txBody>
                  <a:tcPr marL="88108" marR="88108" marT="40553" marB="40553"/>
                </a:tc>
                <a:extLst>
                  <a:ext uri="{0D108BD9-81ED-4DB2-BD59-A6C34878D82A}">
                    <a16:rowId xmlns:a16="http://schemas.microsoft.com/office/drawing/2014/main" val="10001"/>
                  </a:ext>
                </a:extLst>
              </a:tr>
              <a:tr h="342574">
                <a:tc>
                  <a:txBody>
                    <a:bodyPr/>
                    <a:lstStyle/>
                    <a:p>
                      <a:r>
                        <a:rPr lang="en-US" sz="1700" dirty="0" err="1"/>
                        <a:t>U_fname</a:t>
                      </a:r>
                      <a:endParaRPr lang="en-US" sz="1700" dirty="0"/>
                    </a:p>
                  </a:txBody>
                  <a:tcPr marL="88108" marR="88108" marT="40553" marB="40553"/>
                </a:tc>
                <a:extLst>
                  <a:ext uri="{0D108BD9-81ED-4DB2-BD59-A6C34878D82A}">
                    <a16:rowId xmlns:a16="http://schemas.microsoft.com/office/drawing/2014/main" val="10002"/>
                  </a:ext>
                </a:extLst>
              </a:tr>
              <a:tr h="342574">
                <a:tc>
                  <a:txBody>
                    <a:bodyPr/>
                    <a:lstStyle/>
                    <a:p>
                      <a:r>
                        <a:rPr lang="en-US" sz="1700" dirty="0" err="1"/>
                        <a:t>U_lname</a:t>
                      </a:r>
                      <a:endParaRPr lang="en-US" sz="1700" dirty="0"/>
                    </a:p>
                  </a:txBody>
                  <a:tcPr marL="88108" marR="88108" marT="40553" marB="40553"/>
                </a:tc>
                <a:extLst>
                  <a:ext uri="{0D108BD9-81ED-4DB2-BD59-A6C34878D82A}">
                    <a16:rowId xmlns:a16="http://schemas.microsoft.com/office/drawing/2014/main" val="10003"/>
                  </a:ext>
                </a:extLst>
              </a:tr>
              <a:tr h="342574">
                <a:tc>
                  <a:txBody>
                    <a:bodyPr/>
                    <a:lstStyle/>
                    <a:p>
                      <a:r>
                        <a:rPr lang="en-US" sz="1700" dirty="0" err="1"/>
                        <a:t>U_mobile</a:t>
                      </a:r>
                      <a:endParaRPr lang="en-US" sz="1700" dirty="0"/>
                    </a:p>
                  </a:txBody>
                  <a:tcPr marL="88108" marR="88108" marT="40553" marB="40553"/>
                </a:tc>
                <a:extLst>
                  <a:ext uri="{0D108BD9-81ED-4DB2-BD59-A6C34878D82A}">
                    <a16:rowId xmlns:a16="http://schemas.microsoft.com/office/drawing/2014/main" val="10004"/>
                  </a:ext>
                </a:extLst>
              </a:tr>
              <a:tr h="342574">
                <a:tc>
                  <a:txBody>
                    <a:bodyPr/>
                    <a:lstStyle/>
                    <a:p>
                      <a:r>
                        <a:rPr lang="en-US" sz="1700" dirty="0" err="1"/>
                        <a:t>U_email</a:t>
                      </a:r>
                      <a:endParaRPr lang="en-US" sz="1700" dirty="0"/>
                    </a:p>
                  </a:txBody>
                  <a:tcPr marL="88108" marR="88108" marT="40553" marB="40553"/>
                </a:tc>
                <a:extLst>
                  <a:ext uri="{0D108BD9-81ED-4DB2-BD59-A6C34878D82A}">
                    <a16:rowId xmlns:a16="http://schemas.microsoft.com/office/drawing/2014/main" val="10005"/>
                  </a:ext>
                </a:extLst>
              </a:tr>
              <a:tr h="342574">
                <a:tc>
                  <a:txBody>
                    <a:bodyPr/>
                    <a:lstStyle/>
                    <a:p>
                      <a:r>
                        <a:rPr lang="en-US" sz="1700" dirty="0" err="1"/>
                        <a:t>U_city</a:t>
                      </a:r>
                      <a:endParaRPr lang="en-US" sz="1700" dirty="0"/>
                    </a:p>
                  </a:txBody>
                  <a:tcPr marL="88108" marR="88108" marT="40553" marB="40553"/>
                </a:tc>
                <a:extLst>
                  <a:ext uri="{0D108BD9-81ED-4DB2-BD59-A6C34878D82A}">
                    <a16:rowId xmlns:a16="http://schemas.microsoft.com/office/drawing/2014/main" val="10006"/>
                  </a:ext>
                </a:extLst>
              </a:tr>
              <a:tr h="342574">
                <a:tc>
                  <a:txBody>
                    <a:bodyPr/>
                    <a:lstStyle/>
                    <a:p>
                      <a:r>
                        <a:rPr lang="en-US" sz="1700" dirty="0" err="1"/>
                        <a:t>U_designation</a:t>
                      </a:r>
                      <a:endParaRPr lang="en-US" sz="1700" dirty="0"/>
                    </a:p>
                  </a:txBody>
                  <a:tcPr marL="88108" marR="88108" marT="40553" marB="40553"/>
                </a:tc>
                <a:extLst>
                  <a:ext uri="{0D108BD9-81ED-4DB2-BD59-A6C34878D82A}">
                    <a16:rowId xmlns:a16="http://schemas.microsoft.com/office/drawing/2014/main" val="10007"/>
                  </a:ext>
                </a:extLst>
              </a:tr>
              <a:tr h="342574">
                <a:tc>
                  <a:txBody>
                    <a:bodyPr/>
                    <a:lstStyle/>
                    <a:p>
                      <a:r>
                        <a:rPr lang="en-US" sz="1700" dirty="0" err="1"/>
                        <a:t>U_photo</a:t>
                      </a:r>
                      <a:endParaRPr lang="en-US" sz="1700" dirty="0"/>
                    </a:p>
                  </a:txBody>
                  <a:tcPr marL="88108" marR="88108" marT="40553" marB="40553"/>
                </a:tc>
                <a:extLst>
                  <a:ext uri="{0D108BD9-81ED-4DB2-BD59-A6C34878D82A}">
                    <a16:rowId xmlns:a16="http://schemas.microsoft.com/office/drawing/2014/main" val="10008"/>
                  </a:ext>
                </a:extLst>
              </a:tr>
            </a:tbl>
          </a:graphicData>
        </a:graphic>
      </p:graphicFrame>
      <p:graphicFrame>
        <p:nvGraphicFramePr>
          <p:cNvPr id="4" name="Table 3"/>
          <p:cNvGraphicFramePr>
            <a:graphicFrameLocks noGrp="1"/>
          </p:cNvGraphicFramePr>
          <p:nvPr/>
        </p:nvGraphicFramePr>
        <p:xfrm>
          <a:off x="5028480" y="2341941"/>
          <a:ext cx="1715894" cy="2740592"/>
        </p:xfrm>
        <a:graphic>
          <a:graphicData uri="http://schemas.openxmlformats.org/drawingml/2006/table">
            <a:tbl>
              <a:tblPr firstRow="1" bandRow="1">
                <a:tableStyleId>{073A0DAA-6AF3-43AB-8588-CEC1D06C72B9}</a:tableStyleId>
              </a:tblPr>
              <a:tblGrid>
                <a:gridCol w="1715894">
                  <a:extLst>
                    <a:ext uri="{9D8B030D-6E8A-4147-A177-3AD203B41FA5}">
                      <a16:colId xmlns:a16="http://schemas.microsoft.com/office/drawing/2014/main" val="20000"/>
                    </a:ext>
                  </a:extLst>
                </a:gridCol>
              </a:tblGrid>
              <a:tr h="342574">
                <a:tc>
                  <a:txBody>
                    <a:bodyPr/>
                    <a:lstStyle/>
                    <a:p>
                      <a:r>
                        <a:rPr lang="en-US" sz="1700" dirty="0"/>
                        <a:t>WWA Details</a:t>
                      </a:r>
                    </a:p>
                  </a:txBody>
                  <a:tcPr marL="88108" marR="88108" marT="40553" marB="40553"/>
                </a:tc>
                <a:extLst>
                  <a:ext uri="{0D108BD9-81ED-4DB2-BD59-A6C34878D82A}">
                    <a16:rowId xmlns:a16="http://schemas.microsoft.com/office/drawing/2014/main" val="10000"/>
                  </a:ext>
                </a:extLst>
              </a:tr>
              <a:tr h="342574">
                <a:tc>
                  <a:txBody>
                    <a:bodyPr/>
                    <a:lstStyle/>
                    <a:p>
                      <a:r>
                        <a:rPr lang="en-US" sz="1700" dirty="0" err="1"/>
                        <a:t>WA_id</a:t>
                      </a:r>
                      <a:endParaRPr lang="en-US" sz="1700" dirty="0"/>
                    </a:p>
                  </a:txBody>
                  <a:tcPr marL="88108" marR="88108" marT="40553" marB="40553"/>
                </a:tc>
                <a:extLst>
                  <a:ext uri="{0D108BD9-81ED-4DB2-BD59-A6C34878D82A}">
                    <a16:rowId xmlns:a16="http://schemas.microsoft.com/office/drawing/2014/main" val="10001"/>
                  </a:ext>
                </a:extLst>
              </a:tr>
              <a:tr h="342574">
                <a:tc>
                  <a:txBody>
                    <a:bodyPr/>
                    <a:lstStyle/>
                    <a:p>
                      <a:r>
                        <a:rPr lang="en-US" sz="1700" dirty="0" err="1"/>
                        <a:t>WA_name</a:t>
                      </a:r>
                      <a:endParaRPr lang="en-US" sz="1700" dirty="0"/>
                    </a:p>
                  </a:txBody>
                  <a:tcPr marL="88108" marR="88108" marT="40553" marB="40553"/>
                </a:tc>
                <a:extLst>
                  <a:ext uri="{0D108BD9-81ED-4DB2-BD59-A6C34878D82A}">
                    <a16:rowId xmlns:a16="http://schemas.microsoft.com/office/drawing/2014/main" val="10002"/>
                  </a:ext>
                </a:extLst>
              </a:tr>
              <a:tr h="342574">
                <a:tc>
                  <a:txBody>
                    <a:bodyPr/>
                    <a:lstStyle/>
                    <a:p>
                      <a:r>
                        <a:rPr lang="en-US" sz="1700" dirty="0" err="1"/>
                        <a:t>WA_Description</a:t>
                      </a:r>
                      <a:endParaRPr lang="en-US" sz="1700" dirty="0"/>
                    </a:p>
                  </a:txBody>
                  <a:tcPr marL="88108" marR="88108" marT="40553" marB="40553"/>
                </a:tc>
                <a:extLst>
                  <a:ext uri="{0D108BD9-81ED-4DB2-BD59-A6C34878D82A}">
                    <a16:rowId xmlns:a16="http://schemas.microsoft.com/office/drawing/2014/main" val="10003"/>
                  </a:ext>
                </a:extLst>
              </a:tr>
              <a:tr h="342574">
                <a:tc>
                  <a:txBody>
                    <a:bodyPr/>
                    <a:lstStyle/>
                    <a:p>
                      <a:r>
                        <a:rPr lang="en-US" sz="1700" dirty="0" err="1"/>
                        <a:t>WA_Est</a:t>
                      </a:r>
                      <a:r>
                        <a:rPr lang="en-US" sz="1700" baseline="0" dirty="0"/>
                        <a:t> Date</a:t>
                      </a:r>
                      <a:endParaRPr lang="en-US" sz="1700" dirty="0"/>
                    </a:p>
                  </a:txBody>
                  <a:tcPr marL="88108" marR="88108" marT="40553" marB="40553"/>
                </a:tc>
                <a:extLst>
                  <a:ext uri="{0D108BD9-81ED-4DB2-BD59-A6C34878D82A}">
                    <a16:rowId xmlns:a16="http://schemas.microsoft.com/office/drawing/2014/main" val="10004"/>
                  </a:ext>
                </a:extLst>
              </a:tr>
              <a:tr h="342574">
                <a:tc>
                  <a:txBody>
                    <a:bodyPr/>
                    <a:lstStyle/>
                    <a:p>
                      <a:r>
                        <a:rPr lang="en-US" sz="1700" dirty="0" err="1"/>
                        <a:t>WA_Div</a:t>
                      </a:r>
                      <a:r>
                        <a:rPr lang="en-US" sz="1700" baseline="0" dirty="0"/>
                        <a:t> name</a:t>
                      </a:r>
                      <a:endParaRPr lang="en-US" sz="1700" dirty="0"/>
                    </a:p>
                  </a:txBody>
                  <a:tcPr marL="88108" marR="88108" marT="40553" marB="40553"/>
                </a:tc>
                <a:extLst>
                  <a:ext uri="{0D108BD9-81ED-4DB2-BD59-A6C34878D82A}">
                    <a16:rowId xmlns:a16="http://schemas.microsoft.com/office/drawing/2014/main" val="10005"/>
                  </a:ext>
                </a:extLst>
              </a:tr>
              <a:tr h="342574">
                <a:tc>
                  <a:txBody>
                    <a:bodyPr/>
                    <a:lstStyle/>
                    <a:p>
                      <a:r>
                        <a:rPr lang="en-US" sz="1700" dirty="0" err="1"/>
                        <a:t>WA_City</a:t>
                      </a:r>
                      <a:endParaRPr lang="en-US" sz="1700" dirty="0"/>
                    </a:p>
                  </a:txBody>
                  <a:tcPr marL="88108" marR="88108" marT="40553" marB="40553"/>
                </a:tc>
                <a:extLst>
                  <a:ext uri="{0D108BD9-81ED-4DB2-BD59-A6C34878D82A}">
                    <a16:rowId xmlns:a16="http://schemas.microsoft.com/office/drawing/2014/main" val="10006"/>
                  </a:ext>
                </a:extLst>
              </a:tr>
              <a:tr h="342574">
                <a:tc>
                  <a:txBody>
                    <a:bodyPr/>
                    <a:lstStyle/>
                    <a:p>
                      <a:r>
                        <a:rPr lang="en-US" sz="1700" dirty="0"/>
                        <a:t>Association logo</a:t>
                      </a:r>
                    </a:p>
                  </a:txBody>
                  <a:tcPr marL="88108" marR="88108" marT="40553" marB="40553"/>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8276423" y="942305"/>
          <a:ext cx="1777176" cy="3002060"/>
        </p:xfrm>
        <a:graphic>
          <a:graphicData uri="http://schemas.openxmlformats.org/drawingml/2006/table">
            <a:tbl>
              <a:tblPr firstRow="1" bandRow="1">
                <a:tableStyleId>{073A0DAA-6AF3-43AB-8588-CEC1D06C72B9}</a:tableStyleId>
              </a:tblPr>
              <a:tblGrid>
                <a:gridCol w="1777176">
                  <a:extLst>
                    <a:ext uri="{9D8B030D-6E8A-4147-A177-3AD203B41FA5}">
                      <a16:colId xmlns:a16="http://schemas.microsoft.com/office/drawing/2014/main" val="20000"/>
                    </a:ext>
                  </a:extLst>
                </a:gridCol>
              </a:tblGrid>
              <a:tr h="604042">
                <a:tc>
                  <a:txBody>
                    <a:bodyPr/>
                    <a:lstStyle/>
                    <a:p>
                      <a:r>
                        <a:rPr lang="en-US" sz="1700" dirty="0"/>
                        <a:t> User Case Details</a:t>
                      </a:r>
                    </a:p>
                  </a:txBody>
                  <a:tcPr marL="78440" marR="78440" marT="40553" marB="40553"/>
                </a:tc>
                <a:extLst>
                  <a:ext uri="{0D108BD9-81ED-4DB2-BD59-A6C34878D82A}">
                    <a16:rowId xmlns:a16="http://schemas.microsoft.com/office/drawing/2014/main" val="10000"/>
                  </a:ext>
                </a:extLst>
              </a:tr>
              <a:tr h="342574">
                <a:tc>
                  <a:txBody>
                    <a:bodyPr/>
                    <a:lstStyle/>
                    <a:p>
                      <a:r>
                        <a:rPr lang="en-US" sz="1700" dirty="0"/>
                        <a:t>Complaints</a:t>
                      </a:r>
                    </a:p>
                  </a:txBody>
                  <a:tcPr marL="78440" marR="78440" marT="40553" marB="40553"/>
                </a:tc>
                <a:extLst>
                  <a:ext uri="{0D108BD9-81ED-4DB2-BD59-A6C34878D82A}">
                    <a16:rowId xmlns:a16="http://schemas.microsoft.com/office/drawing/2014/main" val="10001"/>
                  </a:ext>
                </a:extLst>
              </a:tr>
              <a:tr h="342574">
                <a:tc>
                  <a:txBody>
                    <a:bodyPr/>
                    <a:lstStyle/>
                    <a:p>
                      <a:r>
                        <a:rPr lang="en-US" sz="1700" dirty="0" err="1"/>
                        <a:t>C_id</a:t>
                      </a:r>
                      <a:endParaRPr lang="en-US" sz="1700" dirty="0"/>
                    </a:p>
                  </a:txBody>
                  <a:tcPr marL="78440" marR="78440" marT="40553" marB="40553"/>
                </a:tc>
                <a:extLst>
                  <a:ext uri="{0D108BD9-81ED-4DB2-BD59-A6C34878D82A}">
                    <a16:rowId xmlns:a16="http://schemas.microsoft.com/office/drawing/2014/main" val="10002"/>
                  </a:ext>
                </a:extLst>
              </a:tr>
              <a:tr h="342574">
                <a:tc>
                  <a:txBody>
                    <a:bodyPr/>
                    <a:lstStyle/>
                    <a:p>
                      <a:r>
                        <a:rPr lang="en-US" sz="1700" dirty="0" err="1"/>
                        <a:t>U_id</a:t>
                      </a:r>
                      <a:endParaRPr lang="en-US" sz="1700" dirty="0"/>
                    </a:p>
                  </a:txBody>
                  <a:tcPr marL="78440" marR="78440" marT="40553" marB="40553"/>
                </a:tc>
                <a:extLst>
                  <a:ext uri="{0D108BD9-81ED-4DB2-BD59-A6C34878D82A}">
                    <a16:rowId xmlns:a16="http://schemas.microsoft.com/office/drawing/2014/main" val="10003"/>
                  </a:ext>
                </a:extLst>
              </a:tr>
              <a:tr h="342574">
                <a:tc>
                  <a:txBody>
                    <a:bodyPr/>
                    <a:lstStyle/>
                    <a:p>
                      <a:r>
                        <a:rPr lang="en-US" sz="1700" dirty="0" err="1"/>
                        <a:t>WA_id</a:t>
                      </a:r>
                      <a:endParaRPr lang="en-US" sz="1700" dirty="0"/>
                    </a:p>
                  </a:txBody>
                  <a:tcPr marL="78440" marR="78440" marT="40553" marB="40553"/>
                </a:tc>
                <a:extLst>
                  <a:ext uri="{0D108BD9-81ED-4DB2-BD59-A6C34878D82A}">
                    <a16:rowId xmlns:a16="http://schemas.microsoft.com/office/drawing/2014/main" val="10004"/>
                  </a:ext>
                </a:extLst>
              </a:tr>
              <a:tr h="342574">
                <a:tc>
                  <a:txBody>
                    <a:bodyPr/>
                    <a:lstStyle/>
                    <a:p>
                      <a:r>
                        <a:rPr lang="en-US" sz="1700" dirty="0"/>
                        <a:t>Complaint</a:t>
                      </a:r>
                      <a:r>
                        <a:rPr lang="en-US" sz="1700" baseline="0" dirty="0"/>
                        <a:t> </a:t>
                      </a:r>
                      <a:r>
                        <a:rPr lang="en-US" sz="1700" dirty="0"/>
                        <a:t>Details</a:t>
                      </a:r>
                    </a:p>
                  </a:txBody>
                  <a:tcPr marL="78440" marR="78440" marT="40553" marB="40553"/>
                </a:tc>
                <a:extLst>
                  <a:ext uri="{0D108BD9-81ED-4DB2-BD59-A6C34878D82A}">
                    <a16:rowId xmlns:a16="http://schemas.microsoft.com/office/drawing/2014/main" val="10005"/>
                  </a:ext>
                </a:extLst>
              </a:tr>
              <a:tr h="342574">
                <a:tc>
                  <a:txBody>
                    <a:bodyPr/>
                    <a:lstStyle/>
                    <a:p>
                      <a:r>
                        <a:rPr lang="en-US" sz="1700" dirty="0"/>
                        <a:t>Complaint Date</a:t>
                      </a:r>
                    </a:p>
                  </a:txBody>
                  <a:tcPr marL="78440" marR="78440" marT="40553" marB="40553"/>
                </a:tc>
                <a:extLst>
                  <a:ext uri="{0D108BD9-81ED-4DB2-BD59-A6C34878D82A}">
                    <a16:rowId xmlns:a16="http://schemas.microsoft.com/office/drawing/2014/main" val="10006"/>
                  </a:ext>
                </a:extLst>
              </a:tr>
              <a:tr h="342574">
                <a:tc>
                  <a:txBody>
                    <a:bodyPr/>
                    <a:lstStyle/>
                    <a:p>
                      <a:r>
                        <a:rPr lang="en-US" sz="1700" dirty="0"/>
                        <a:t>Complaint Status</a:t>
                      </a:r>
                    </a:p>
                  </a:txBody>
                  <a:tcPr marL="78440" marR="78440" marT="40553" marB="40553"/>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8521551" y="4241681"/>
          <a:ext cx="1409482" cy="2724297"/>
        </p:xfrm>
        <a:graphic>
          <a:graphicData uri="http://schemas.openxmlformats.org/drawingml/2006/table">
            <a:tbl>
              <a:tblPr firstRow="1" bandRow="1">
                <a:tableStyleId>{073A0DAA-6AF3-43AB-8588-CEC1D06C72B9}</a:tableStyleId>
              </a:tblPr>
              <a:tblGrid>
                <a:gridCol w="1409482">
                  <a:extLst>
                    <a:ext uri="{9D8B030D-6E8A-4147-A177-3AD203B41FA5}">
                      <a16:colId xmlns:a16="http://schemas.microsoft.com/office/drawing/2014/main" val="20000"/>
                    </a:ext>
                  </a:extLst>
                </a:gridCol>
              </a:tblGrid>
              <a:tr h="668853">
                <a:tc>
                  <a:txBody>
                    <a:bodyPr/>
                    <a:lstStyle/>
                    <a:p>
                      <a:r>
                        <a:rPr lang="en-US" sz="1700" dirty="0"/>
                        <a:t>Feedback Details</a:t>
                      </a:r>
                    </a:p>
                  </a:txBody>
                  <a:tcPr marL="78440" marR="78440" marT="40553" marB="40553"/>
                </a:tc>
                <a:extLst>
                  <a:ext uri="{0D108BD9-81ED-4DB2-BD59-A6C34878D82A}">
                    <a16:rowId xmlns:a16="http://schemas.microsoft.com/office/drawing/2014/main" val="10000"/>
                  </a:ext>
                </a:extLst>
              </a:tr>
              <a:tr h="342574">
                <a:tc>
                  <a:txBody>
                    <a:bodyPr/>
                    <a:lstStyle/>
                    <a:p>
                      <a:r>
                        <a:rPr lang="en-US" sz="1700" dirty="0" err="1"/>
                        <a:t>F_id</a:t>
                      </a:r>
                      <a:endParaRPr lang="en-US" sz="1700" dirty="0"/>
                    </a:p>
                  </a:txBody>
                  <a:tcPr marL="78440" marR="78440" marT="40553" marB="40553"/>
                </a:tc>
                <a:extLst>
                  <a:ext uri="{0D108BD9-81ED-4DB2-BD59-A6C34878D82A}">
                    <a16:rowId xmlns:a16="http://schemas.microsoft.com/office/drawing/2014/main" val="10001"/>
                  </a:ext>
                </a:extLst>
              </a:tr>
              <a:tr h="342574">
                <a:tc>
                  <a:txBody>
                    <a:bodyPr/>
                    <a:lstStyle/>
                    <a:p>
                      <a:r>
                        <a:rPr lang="en-US" sz="1700" dirty="0" err="1"/>
                        <a:t>F_from</a:t>
                      </a:r>
                      <a:r>
                        <a:rPr lang="en-US" sz="1700" dirty="0"/>
                        <a:t>(</a:t>
                      </a:r>
                      <a:r>
                        <a:rPr lang="en-US" sz="1700" dirty="0" err="1"/>
                        <a:t>u_id</a:t>
                      </a:r>
                      <a:r>
                        <a:rPr lang="en-US" sz="1700" dirty="0"/>
                        <a:t>)</a:t>
                      </a:r>
                    </a:p>
                  </a:txBody>
                  <a:tcPr marL="78440" marR="78440" marT="40553" marB="40553"/>
                </a:tc>
                <a:extLst>
                  <a:ext uri="{0D108BD9-81ED-4DB2-BD59-A6C34878D82A}">
                    <a16:rowId xmlns:a16="http://schemas.microsoft.com/office/drawing/2014/main" val="10002"/>
                  </a:ext>
                </a:extLst>
              </a:tr>
              <a:tr h="342574">
                <a:tc>
                  <a:txBody>
                    <a:bodyPr/>
                    <a:lstStyle/>
                    <a:p>
                      <a:r>
                        <a:rPr lang="en-US" sz="1700" dirty="0" err="1"/>
                        <a:t>F_to</a:t>
                      </a:r>
                      <a:r>
                        <a:rPr lang="en-US" sz="1700" dirty="0"/>
                        <a:t>(</a:t>
                      </a:r>
                      <a:r>
                        <a:rPr lang="en-US" sz="1700" dirty="0" err="1"/>
                        <a:t>WA_id</a:t>
                      </a:r>
                      <a:r>
                        <a:rPr lang="en-US" sz="1700" dirty="0"/>
                        <a:t>)</a:t>
                      </a:r>
                    </a:p>
                  </a:txBody>
                  <a:tcPr marL="78440" marR="78440" marT="40553" marB="40553"/>
                </a:tc>
                <a:extLst>
                  <a:ext uri="{0D108BD9-81ED-4DB2-BD59-A6C34878D82A}">
                    <a16:rowId xmlns:a16="http://schemas.microsoft.com/office/drawing/2014/main" val="10003"/>
                  </a:ext>
                </a:extLst>
              </a:tr>
              <a:tr h="342574">
                <a:tc>
                  <a:txBody>
                    <a:bodyPr/>
                    <a:lstStyle/>
                    <a:p>
                      <a:r>
                        <a:rPr lang="en-US" sz="1700" dirty="0"/>
                        <a:t>Feedback</a:t>
                      </a:r>
                    </a:p>
                  </a:txBody>
                  <a:tcPr marL="78440" marR="78440" marT="40553" marB="40553"/>
                </a:tc>
                <a:extLst>
                  <a:ext uri="{0D108BD9-81ED-4DB2-BD59-A6C34878D82A}">
                    <a16:rowId xmlns:a16="http://schemas.microsoft.com/office/drawing/2014/main" val="10004"/>
                  </a:ext>
                </a:extLst>
              </a:tr>
              <a:tr h="342574">
                <a:tc>
                  <a:txBody>
                    <a:bodyPr/>
                    <a:lstStyle/>
                    <a:p>
                      <a:r>
                        <a:rPr lang="en-US" sz="1700" dirty="0"/>
                        <a:t>Sent Date</a:t>
                      </a:r>
                    </a:p>
                  </a:txBody>
                  <a:tcPr marL="78440" marR="78440" marT="40553" marB="40553"/>
                </a:tc>
                <a:extLst>
                  <a:ext uri="{0D108BD9-81ED-4DB2-BD59-A6C34878D82A}">
                    <a16:rowId xmlns:a16="http://schemas.microsoft.com/office/drawing/2014/main" val="10005"/>
                  </a:ext>
                </a:extLst>
              </a:tr>
              <a:tr h="342574">
                <a:tc>
                  <a:txBody>
                    <a:bodyPr/>
                    <a:lstStyle/>
                    <a:p>
                      <a:r>
                        <a:rPr lang="en-US" sz="1700" dirty="0"/>
                        <a:t>Status</a:t>
                      </a:r>
                    </a:p>
                  </a:txBody>
                  <a:tcPr marL="78440" marR="78440" marT="40553" marB="40553"/>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2332075" y="4609373"/>
          <a:ext cx="1041790" cy="2316912"/>
        </p:xfrm>
        <a:graphic>
          <a:graphicData uri="http://schemas.openxmlformats.org/drawingml/2006/table">
            <a:tbl>
              <a:tblPr firstRow="1" bandRow="1">
                <a:tableStyleId>{073A0DAA-6AF3-43AB-8588-CEC1D06C72B9}</a:tableStyleId>
              </a:tblPr>
              <a:tblGrid>
                <a:gridCol w="1041790">
                  <a:extLst>
                    <a:ext uri="{9D8B030D-6E8A-4147-A177-3AD203B41FA5}">
                      <a16:colId xmlns:a16="http://schemas.microsoft.com/office/drawing/2014/main" val="20000"/>
                    </a:ext>
                  </a:extLst>
                </a:gridCol>
              </a:tblGrid>
              <a:tr h="604042">
                <a:tc>
                  <a:txBody>
                    <a:bodyPr/>
                    <a:lstStyle/>
                    <a:p>
                      <a:r>
                        <a:rPr lang="en-US" sz="1700" dirty="0"/>
                        <a:t>Donation Details</a:t>
                      </a:r>
                    </a:p>
                  </a:txBody>
                  <a:tcPr marL="78440" marR="78440" marT="40553" marB="40553"/>
                </a:tc>
                <a:extLst>
                  <a:ext uri="{0D108BD9-81ED-4DB2-BD59-A6C34878D82A}">
                    <a16:rowId xmlns:a16="http://schemas.microsoft.com/office/drawing/2014/main" val="10000"/>
                  </a:ext>
                </a:extLst>
              </a:tr>
              <a:tr h="342574">
                <a:tc>
                  <a:txBody>
                    <a:bodyPr/>
                    <a:lstStyle/>
                    <a:p>
                      <a:r>
                        <a:rPr lang="en-US" sz="1700" dirty="0" err="1"/>
                        <a:t>D_id</a:t>
                      </a:r>
                      <a:endParaRPr lang="en-US" sz="1700" dirty="0"/>
                    </a:p>
                  </a:txBody>
                  <a:tcPr marL="78440" marR="78440" marT="40553" marB="40553"/>
                </a:tc>
                <a:extLst>
                  <a:ext uri="{0D108BD9-81ED-4DB2-BD59-A6C34878D82A}">
                    <a16:rowId xmlns:a16="http://schemas.microsoft.com/office/drawing/2014/main" val="10001"/>
                  </a:ext>
                </a:extLst>
              </a:tr>
              <a:tr h="342574">
                <a:tc>
                  <a:txBody>
                    <a:bodyPr/>
                    <a:lstStyle/>
                    <a:p>
                      <a:r>
                        <a:rPr lang="en-US" sz="1700" dirty="0" err="1"/>
                        <a:t>U_id</a:t>
                      </a:r>
                      <a:endParaRPr lang="en-US" sz="1700" dirty="0"/>
                    </a:p>
                  </a:txBody>
                  <a:tcPr marL="78440" marR="78440" marT="40553" marB="40553"/>
                </a:tc>
                <a:extLst>
                  <a:ext uri="{0D108BD9-81ED-4DB2-BD59-A6C34878D82A}">
                    <a16:rowId xmlns:a16="http://schemas.microsoft.com/office/drawing/2014/main" val="10002"/>
                  </a:ext>
                </a:extLst>
              </a:tr>
              <a:tr h="342574">
                <a:tc>
                  <a:txBody>
                    <a:bodyPr/>
                    <a:lstStyle/>
                    <a:p>
                      <a:r>
                        <a:rPr lang="en-US" sz="1700" dirty="0" err="1"/>
                        <a:t>WA_id</a:t>
                      </a:r>
                      <a:endParaRPr lang="en-US" sz="1700" dirty="0"/>
                    </a:p>
                  </a:txBody>
                  <a:tcPr marL="78440" marR="78440" marT="40553" marB="40553"/>
                </a:tc>
                <a:extLst>
                  <a:ext uri="{0D108BD9-81ED-4DB2-BD59-A6C34878D82A}">
                    <a16:rowId xmlns:a16="http://schemas.microsoft.com/office/drawing/2014/main" val="10003"/>
                  </a:ext>
                </a:extLst>
              </a:tr>
              <a:tr h="342574">
                <a:tc>
                  <a:txBody>
                    <a:bodyPr/>
                    <a:lstStyle/>
                    <a:p>
                      <a:r>
                        <a:rPr lang="en-US" sz="1700" dirty="0"/>
                        <a:t>Amount</a:t>
                      </a:r>
                    </a:p>
                  </a:txBody>
                  <a:tcPr marL="78440" marR="78440" marT="40553" marB="40553"/>
                </a:tc>
                <a:extLst>
                  <a:ext uri="{0D108BD9-81ED-4DB2-BD59-A6C34878D82A}">
                    <a16:rowId xmlns:a16="http://schemas.microsoft.com/office/drawing/2014/main" val="10004"/>
                  </a:ext>
                </a:extLst>
              </a:tr>
              <a:tr h="342574">
                <a:tc>
                  <a:txBody>
                    <a:bodyPr/>
                    <a:lstStyle/>
                    <a:p>
                      <a:r>
                        <a:rPr lang="en-US" sz="1700" dirty="0"/>
                        <a:t>Date</a:t>
                      </a:r>
                    </a:p>
                  </a:txBody>
                  <a:tcPr marL="78440" marR="78440" marT="40553" marB="40553"/>
                </a:tc>
                <a:extLst>
                  <a:ext uri="{0D108BD9-81ED-4DB2-BD59-A6C34878D82A}">
                    <a16:rowId xmlns:a16="http://schemas.microsoft.com/office/drawing/2014/main" val="10005"/>
                  </a:ext>
                </a:extLst>
              </a:tr>
            </a:tbl>
          </a:graphicData>
        </a:graphic>
      </p:graphicFrame>
      <p:cxnSp>
        <p:nvCxnSpPr>
          <p:cNvPr id="8" name="Straight Connector 7"/>
          <p:cNvCxnSpPr/>
          <p:nvPr/>
        </p:nvCxnSpPr>
        <p:spPr>
          <a:xfrm rot="10800000">
            <a:off x="1290282" y="1606558"/>
            <a:ext cx="919229"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792623" y="3690144"/>
            <a:ext cx="4166491" cy="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290282" y="5773730"/>
            <a:ext cx="1041793"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02841" y="1483994"/>
            <a:ext cx="3983326"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7326553" y="1943609"/>
            <a:ext cx="919229"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786167" y="2403223"/>
            <a:ext cx="490256"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02841" y="1606558"/>
            <a:ext cx="3799480"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5702582" y="3506298"/>
            <a:ext cx="3860762" cy="612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63604" y="5467320"/>
            <a:ext cx="857947"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4293097" y="2832197"/>
            <a:ext cx="735383"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9806" y="4456168"/>
            <a:ext cx="3247262" cy="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3373868" y="6080140"/>
            <a:ext cx="919229"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744375" y="2954761"/>
            <a:ext cx="735383"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6100914" y="4333604"/>
            <a:ext cx="2818969" cy="612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41040" y="5773730"/>
            <a:ext cx="980511"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744374" y="2832197"/>
            <a:ext cx="1532049"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1300" y="932457"/>
            <a:ext cx="1548613"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716" b="1" dirty="0">
                <a:solidFill>
                  <a:prstClr val="black"/>
                </a:solidFill>
                <a:latin typeface="Corbel"/>
              </a:rPr>
              <a:t>Admin</a:t>
            </a:r>
          </a:p>
        </p:txBody>
      </p:sp>
      <p:sp>
        <p:nvSpPr>
          <p:cNvPr id="3" name="Rectangle 2"/>
          <p:cNvSpPr/>
          <p:nvPr/>
        </p:nvSpPr>
        <p:spPr>
          <a:xfrm>
            <a:off x="1903101" y="4670655"/>
            <a:ext cx="1548613"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defTabSz="898277"/>
            <a:r>
              <a:rPr lang="en-US" sz="1716" b="1" dirty="0">
                <a:solidFill>
                  <a:prstClr val="black"/>
                </a:solidFill>
                <a:latin typeface="Corbel"/>
              </a:rPr>
              <a:t>         WWA</a:t>
            </a:r>
          </a:p>
        </p:txBody>
      </p:sp>
      <p:sp>
        <p:nvSpPr>
          <p:cNvPr id="4" name="Rectangle 3"/>
          <p:cNvSpPr/>
          <p:nvPr/>
        </p:nvSpPr>
        <p:spPr>
          <a:xfrm>
            <a:off x="10606384" y="4629068"/>
            <a:ext cx="1548613"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716" b="1" dirty="0">
                <a:solidFill>
                  <a:prstClr val="black"/>
                </a:solidFill>
                <a:latin typeface="Corbel"/>
              </a:rPr>
              <a:t>User</a:t>
            </a:r>
          </a:p>
        </p:txBody>
      </p:sp>
      <p:sp>
        <p:nvSpPr>
          <p:cNvPr id="5" name="Diamond 4"/>
          <p:cNvSpPr/>
          <p:nvPr/>
        </p:nvSpPr>
        <p:spPr>
          <a:xfrm>
            <a:off x="3250473" y="2203516"/>
            <a:ext cx="1594162" cy="1486629"/>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Maintain</a:t>
            </a:r>
          </a:p>
        </p:txBody>
      </p:sp>
      <p:sp>
        <p:nvSpPr>
          <p:cNvPr id="6" name="Diamond 5"/>
          <p:cNvSpPr/>
          <p:nvPr/>
        </p:nvSpPr>
        <p:spPr>
          <a:xfrm>
            <a:off x="8031295" y="1912967"/>
            <a:ext cx="1474495" cy="1470767"/>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372" b="1" dirty="0">
                <a:solidFill>
                  <a:prstClr val="black"/>
                </a:solidFill>
                <a:latin typeface="Corbel"/>
              </a:rPr>
              <a:t>Fetch Details</a:t>
            </a:r>
          </a:p>
        </p:txBody>
      </p:sp>
      <p:sp>
        <p:nvSpPr>
          <p:cNvPr id="7" name="Diamond 6"/>
          <p:cNvSpPr/>
          <p:nvPr/>
        </p:nvSpPr>
        <p:spPr>
          <a:xfrm>
            <a:off x="5702581" y="5333261"/>
            <a:ext cx="1806576" cy="160482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Deals with users</a:t>
            </a:r>
          </a:p>
        </p:txBody>
      </p:sp>
      <p:sp>
        <p:nvSpPr>
          <p:cNvPr id="8" name="Oval 7"/>
          <p:cNvSpPr/>
          <p:nvPr/>
        </p:nvSpPr>
        <p:spPr>
          <a:xfrm>
            <a:off x="2699766" y="3935272"/>
            <a:ext cx="1225639" cy="44210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W_dirnmae</a:t>
            </a:r>
            <a:endParaRPr lang="en-US" sz="1201" b="1" dirty="0">
              <a:solidFill>
                <a:prstClr val="black"/>
              </a:solidFill>
              <a:latin typeface="Corbel"/>
            </a:endParaRPr>
          </a:p>
        </p:txBody>
      </p:sp>
      <p:sp>
        <p:nvSpPr>
          <p:cNvPr id="9" name="Oval 8"/>
          <p:cNvSpPr/>
          <p:nvPr/>
        </p:nvSpPr>
        <p:spPr>
          <a:xfrm>
            <a:off x="432334" y="4180400"/>
            <a:ext cx="1232726" cy="55206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W_Association</a:t>
            </a:r>
            <a:endParaRPr lang="en-US" sz="1201" b="1" dirty="0">
              <a:solidFill>
                <a:prstClr val="black"/>
              </a:solidFill>
              <a:latin typeface="Corbel"/>
            </a:endParaRPr>
          </a:p>
        </p:txBody>
      </p:sp>
      <p:sp>
        <p:nvSpPr>
          <p:cNvPr id="10" name="Oval 9"/>
          <p:cNvSpPr/>
          <p:nvPr/>
        </p:nvSpPr>
        <p:spPr>
          <a:xfrm>
            <a:off x="1719255" y="5651166"/>
            <a:ext cx="1470767" cy="50338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W_pincode</a:t>
            </a:r>
            <a:endParaRPr lang="en-US" sz="1201" b="1" dirty="0">
              <a:solidFill>
                <a:prstClr val="black"/>
              </a:solidFill>
              <a:latin typeface="Corbel"/>
            </a:endParaRPr>
          </a:p>
        </p:txBody>
      </p:sp>
      <p:sp>
        <p:nvSpPr>
          <p:cNvPr id="12" name="Oval 11"/>
          <p:cNvSpPr/>
          <p:nvPr/>
        </p:nvSpPr>
        <p:spPr>
          <a:xfrm rot="395384">
            <a:off x="1290281" y="3567581"/>
            <a:ext cx="1265808" cy="47985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W_id</a:t>
            </a:r>
            <a:endParaRPr lang="en-US" sz="1201" b="1" dirty="0">
              <a:solidFill>
                <a:prstClr val="black"/>
              </a:solidFill>
              <a:latin typeface="Corbel"/>
            </a:endParaRPr>
          </a:p>
        </p:txBody>
      </p:sp>
      <p:sp>
        <p:nvSpPr>
          <p:cNvPr id="13" name="Oval 12"/>
          <p:cNvSpPr/>
          <p:nvPr/>
        </p:nvSpPr>
        <p:spPr>
          <a:xfrm>
            <a:off x="3802841" y="993739"/>
            <a:ext cx="1471182" cy="62594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User name</a:t>
            </a:r>
          </a:p>
        </p:txBody>
      </p:sp>
      <p:sp>
        <p:nvSpPr>
          <p:cNvPr id="14" name="Oval 13"/>
          <p:cNvSpPr/>
          <p:nvPr/>
        </p:nvSpPr>
        <p:spPr>
          <a:xfrm rot="583641">
            <a:off x="463703" y="5015246"/>
            <a:ext cx="1217778" cy="47492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W_city</a:t>
            </a:r>
            <a:endParaRPr lang="en-US" sz="1201" b="1" dirty="0">
              <a:solidFill>
                <a:prstClr val="black"/>
              </a:solidFill>
              <a:latin typeface="Corbel"/>
            </a:endParaRPr>
          </a:p>
        </p:txBody>
      </p:sp>
      <p:sp>
        <p:nvSpPr>
          <p:cNvPr id="17" name="Oval 16"/>
          <p:cNvSpPr/>
          <p:nvPr/>
        </p:nvSpPr>
        <p:spPr>
          <a:xfrm>
            <a:off x="7541040" y="932457"/>
            <a:ext cx="1626043" cy="62594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Password</a:t>
            </a:r>
          </a:p>
        </p:txBody>
      </p:sp>
      <p:sp>
        <p:nvSpPr>
          <p:cNvPr id="18" name="Oval 17"/>
          <p:cNvSpPr/>
          <p:nvPr/>
        </p:nvSpPr>
        <p:spPr>
          <a:xfrm>
            <a:off x="8827961" y="4707312"/>
            <a:ext cx="1391269" cy="57616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U_fname</a:t>
            </a:r>
            <a:endParaRPr lang="en-US" sz="1201" b="1" dirty="0">
              <a:solidFill>
                <a:prstClr val="black"/>
              </a:solidFill>
              <a:latin typeface="Corbel"/>
            </a:endParaRPr>
          </a:p>
        </p:txBody>
      </p:sp>
      <p:sp>
        <p:nvSpPr>
          <p:cNvPr id="19" name="Oval 18"/>
          <p:cNvSpPr/>
          <p:nvPr/>
        </p:nvSpPr>
        <p:spPr>
          <a:xfrm rot="20962951">
            <a:off x="9412994" y="5522050"/>
            <a:ext cx="1304316" cy="48478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U_lname</a:t>
            </a:r>
            <a:endParaRPr lang="en-US" sz="1201" b="1" dirty="0">
              <a:solidFill>
                <a:prstClr val="black"/>
              </a:solidFill>
              <a:latin typeface="Corbel"/>
            </a:endParaRPr>
          </a:p>
        </p:txBody>
      </p:sp>
      <p:sp>
        <p:nvSpPr>
          <p:cNvPr id="20" name="Oval 19"/>
          <p:cNvSpPr/>
          <p:nvPr/>
        </p:nvSpPr>
        <p:spPr>
          <a:xfrm>
            <a:off x="10985664" y="5712449"/>
            <a:ext cx="1400011" cy="46782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U_mobile</a:t>
            </a:r>
            <a:endParaRPr lang="en-US" sz="1201" b="1" dirty="0">
              <a:solidFill>
                <a:prstClr val="black"/>
              </a:solidFill>
              <a:latin typeface="Corbel"/>
            </a:endParaRPr>
          </a:p>
        </p:txBody>
      </p:sp>
      <p:sp>
        <p:nvSpPr>
          <p:cNvPr id="22" name="Oval 21"/>
          <p:cNvSpPr/>
          <p:nvPr/>
        </p:nvSpPr>
        <p:spPr>
          <a:xfrm>
            <a:off x="8889242" y="4003119"/>
            <a:ext cx="1252557" cy="42240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U_id</a:t>
            </a:r>
            <a:endParaRPr lang="en-US" sz="1201" b="1" dirty="0">
              <a:solidFill>
                <a:prstClr val="black"/>
              </a:solidFill>
              <a:latin typeface="Corbel"/>
            </a:endParaRPr>
          </a:p>
        </p:txBody>
      </p:sp>
      <p:sp>
        <p:nvSpPr>
          <p:cNvPr id="23" name="Oval 22"/>
          <p:cNvSpPr/>
          <p:nvPr/>
        </p:nvSpPr>
        <p:spPr>
          <a:xfrm rot="240927">
            <a:off x="10990483" y="3639507"/>
            <a:ext cx="1388899" cy="59957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User_status</a:t>
            </a:r>
            <a:endParaRPr lang="en-US" sz="1201" b="1" dirty="0">
              <a:solidFill>
                <a:prstClr val="black"/>
              </a:solidFill>
              <a:latin typeface="Corbel"/>
            </a:endParaRPr>
          </a:p>
        </p:txBody>
      </p:sp>
      <p:sp>
        <p:nvSpPr>
          <p:cNvPr id="24" name="Oval 23"/>
          <p:cNvSpPr/>
          <p:nvPr/>
        </p:nvSpPr>
        <p:spPr>
          <a:xfrm>
            <a:off x="9869754" y="6141422"/>
            <a:ext cx="1485264" cy="4820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U_address</a:t>
            </a:r>
            <a:endParaRPr lang="en-US" sz="1201" b="1" dirty="0">
              <a:solidFill>
                <a:prstClr val="black"/>
              </a:solidFill>
              <a:latin typeface="Corbel"/>
            </a:endParaRPr>
          </a:p>
        </p:txBody>
      </p:sp>
      <p:sp>
        <p:nvSpPr>
          <p:cNvPr id="25" name="Oval 24"/>
          <p:cNvSpPr/>
          <p:nvPr/>
        </p:nvSpPr>
        <p:spPr>
          <a:xfrm rot="21312366">
            <a:off x="10176405" y="3239982"/>
            <a:ext cx="1144354" cy="504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case details</a:t>
            </a:r>
          </a:p>
        </p:txBody>
      </p:sp>
      <p:cxnSp>
        <p:nvCxnSpPr>
          <p:cNvPr id="26" name="Straight Connector 25"/>
          <p:cNvCxnSpPr>
            <a:stCxn id="5" idx="0"/>
          </p:cNvCxnSpPr>
          <p:nvPr/>
        </p:nvCxnSpPr>
        <p:spPr>
          <a:xfrm rot="5400000" flipH="1" flipV="1">
            <a:off x="4454027" y="1016241"/>
            <a:ext cx="780803" cy="1593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6" idx="0"/>
          </p:cNvCxnSpPr>
          <p:nvPr/>
        </p:nvCxnSpPr>
        <p:spPr>
          <a:xfrm>
            <a:off x="7173348" y="1422712"/>
            <a:ext cx="1595195" cy="4902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1"/>
          </p:cNvCxnSpPr>
          <p:nvPr/>
        </p:nvCxnSpPr>
        <p:spPr>
          <a:xfrm rot="10800000" flipV="1">
            <a:off x="2209512" y="2946830"/>
            <a:ext cx="1040962" cy="1723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7" idx="1"/>
          </p:cNvCxnSpPr>
          <p:nvPr/>
        </p:nvCxnSpPr>
        <p:spPr>
          <a:xfrm>
            <a:off x="3373868" y="5160910"/>
            <a:ext cx="2328714" cy="9747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3"/>
          </p:cNvCxnSpPr>
          <p:nvPr/>
        </p:nvCxnSpPr>
        <p:spPr>
          <a:xfrm flipV="1">
            <a:off x="7509158" y="5176773"/>
            <a:ext cx="3174656" cy="9589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6" idx="3"/>
          </p:cNvCxnSpPr>
          <p:nvPr/>
        </p:nvCxnSpPr>
        <p:spPr>
          <a:xfrm rot="16200000" flipV="1">
            <a:off x="9074953" y="3079189"/>
            <a:ext cx="1961022" cy="1099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6"/>
            <a:endCxn id="2" idx="1"/>
          </p:cNvCxnSpPr>
          <p:nvPr/>
        </p:nvCxnSpPr>
        <p:spPr>
          <a:xfrm flipV="1">
            <a:off x="5274023" y="1206310"/>
            <a:ext cx="367276" cy="1004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 idx="3"/>
            <a:endCxn id="17" idx="2"/>
          </p:cNvCxnSpPr>
          <p:nvPr/>
        </p:nvCxnSpPr>
        <p:spPr>
          <a:xfrm>
            <a:off x="7189912" y="1206310"/>
            <a:ext cx="351128" cy="391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1625067" y="4274589"/>
            <a:ext cx="686083" cy="1300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9" idx="5"/>
            <a:endCxn id="3" idx="1"/>
          </p:cNvCxnSpPr>
          <p:nvPr/>
        </p:nvCxnSpPr>
        <p:spPr>
          <a:xfrm rot="16200000" flipH="1">
            <a:off x="1547370" y="4588777"/>
            <a:ext cx="292893" cy="4185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4" idx="6"/>
          </p:cNvCxnSpPr>
          <p:nvPr/>
        </p:nvCxnSpPr>
        <p:spPr>
          <a:xfrm flipV="1">
            <a:off x="1672727" y="5160911"/>
            <a:ext cx="352938" cy="1946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0" idx="0"/>
          </p:cNvCxnSpPr>
          <p:nvPr/>
        </p:nvCxnSpPr>
        <p:spPr>
          <a:xfrm rot="5400000" flipH="1" flipV="1">
            <a:off x="2209510" y="5406039"/>
            <a:ext cx="490256"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 idx="4"/>
            <a:endCxn id="3" idx="0"/>
          </p:cNvCxnSpPr>
          <p:nvPr/>
        </p:nvCxnSpPr>
        <p:spPr>
          <a:xfrm rot="5400000">
            <a:off x="2848357" y="4206426"/>
            <a:ext cx="293280" cy="6351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3" idx="4"/>
            <a:endCxn id="4" idx="0"/>
          </p:cNvCxnSpPr>
          <p:nvPr/>
        </p:nvCxnSpPr>
        <p:spPr>
          <a:xfrm rot="5400000">
            <a:off x="11326952" y="4292079"/>
            <a:ext cx="390727" cy="2832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5" idx="4"/>
          </p:cNvCxnSpPr>
          <p:nvPr/>
        </p:nvCxnSpPr>
        <p:spPr>
          <a:xfrm rot="16200000" flipH="1">
            <a:off x="10438139" y="4074681"/>
            <a:ext cx="866197" cy="2031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2" idx="6"/>
          </p:cNvCxnSpPr>
          <p:nvPr/>
        </p:nvCxnSpPr>
        <p:spPr>
          <a:xfrm>
            <a:off x="10141799" y="4214323"/>
            <a:ext cx="463338" cy="517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6"/>
            <a:endCxn id="4" idx="1"/>
          </p:cNvCxnSpPr>
          <p:nvPr/>
        </p:nvCxnSpPr>
        <p:spPr>
          <a:xfrm flipV="1">
            <a:off x="10219231" y="4902922"/>
            <a:ext cx="387153" cy="92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9" idx="6"/>
          </p:cNvCxnSpPr>
          <p:nvPr/>
        </p:nvCxnSpPr>
        <p:spPr>
          <a:xfrm flipV="1">
            <a:off x="10706145" y="5160911"/>
            <a:ext cx="327966" cy="483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4" idx="0"/>
          </p:cNvCxnSpPr>
          <p:nvPr/>
        </p:nvCxnSpPr>
        <p:spPr>
          <a:xfrm rot="5400000" flipH="1" flipV="1">
            <a:off x="10455556" y="5379022"/>
            <a:ext cx="919229" cy="6055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0"/>
          </p:cNvCxnSpPr>
          <p:nvPr/>
        </p:nvCxnSpPr>
        <p:spPr>
          <a:xfrm rot="16200000" flipV="1">
            <a:off x="11359890" y="5386668"/>
            <a:ext cx="551537" cy="100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841819" y="319637"/>
            <a:ext cx="6802296" cy="461986"/>
          </a:xfrm>
          <a:prstGeom prst="rect">
            <a:avLst/>
          </a:prstGeom>
          <a:noFill/>
        </p:spPr>
        <p:txBody>
          <a:bodyPr wrap="square" rtlCol="0">
            <a:spAutoFit/>
          </a:bodyPr>
          <a:lstStyle/>
          <a:p>
            <a:pPr defTabSz="898277"/>
            <a:r>
              <a:rPr lang="en-IN" sz="2402" b="1" u="sng" dirty="0">
                <a:solidFill>
                  <a:prstClr val="black"/>
                </a:solidFill>
                <a:latin typeface="Corbel"/>
              </a:rPr>
              <a:t>ENTITY RELATIONSHIP DIAGRAM</a:t>
            </a:r>
            <a:endParaRPr lang="en-US" sz="2402" b="1" u="sng" dirty="0">
              <a:solidFill>
                <a:prstClr val="black"/>
              </a:solidFill>
              <a:latin typeface="Corbe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6848863" y="1476058"/>
            <a:ext cx="3526137" cy="9020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30" name="Oval 29"/>
          <p:cNvSpPr/>
          <p:nvPr/>
        </p:nvSpPr>
        <p:spPr>
          <a:xfrm>
            <a:off x="6848863" y="2624102"/>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31" name="Oval 30"/>
          <p:cNvSpPr/>
          <p:nvPr/>
        </p:nvSpPr>
        <p:spPr>
          <a:xfrm>
            <a:off x="6930866" y="3772147"/>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32" name="Oval 31"/>
          <p:cNvSpPr/>
          <p:nvPr/>
        </p:nvSpPr>
        <p:spPr>
          <a:xfrm>
            <a:off x="7094872" y="4838189"/>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33" name="Oval 32"/>
          <p:cNvSpPr/>
          <p:nvPr/>
        </p:nvSpPr>
        <p:spPr>
          <a:xfrm>
            <a:off x="7094872" y="5822227"/>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cxnSp>
        <p:nvCxnSpPr>
          <p:cNvPr id="35" name="Straight Arrow Connector 34"/>
          <p:cNvCxnSpPr/>
          <p:nvPr/>
        </p:nvCxnSpPr>
        <p:spPr>
          <a:xfrm flipV="1">
            <a:off x="4798783" y="2132083"/>
            <a:ext cx="1968077" cy="13940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4716780" y="3608141"/>
            <a:ext cx="2132083" cy="19680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32" idx="2"/>
          </p:cNvCxnSpPr>
          <p:nvPr/>
        </p:nvCxnSpPr>
        <p:spPr>
          <a:xfrm>
            <a:off x="4798783" y="3526138"/>
            <a:ext cx="2296089" cy="1722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798783" y="3526138"/>
            <a:ext cx="2050080" cy="5740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798783" y="3198125"/>
            <a:ext cx="1968077" cy="3280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V="1">
            <a:off x="3302224" y="3669643"/>
            <a:ext cx="1148045" cy="4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425229" y="3013618"/>
            <a:ext cx="328013" cy="533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958250" y="4202664"/>
            <a:ext cx="328013" cy="451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3507232" y="4161662"/>
            <a:ext cx="328013" cy="533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917248" y="3054619"/>
            <a:ext cx="328013" cy="451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258879" y="1722067"/>
            <a:ext cx="2788108" cy="390428"/>
          </a:xfrm>
          <a:prstGeom prst="rect">
            <a:avLst/>
          </a:prstGeom>
          <a:noFill/>
        </p:spPr>
        <p:txBody>
          <a:bodyPr wrap="square" rtlCol="0">
            <a:spAutoFit/>
          </a:bodyPr>
          <a:lstStyle/>
          <a:p>
            <a:pPr defTabSz="984077"/>
            <a:r>
              <a:rPr lang="en-US" sz="1937" dirty="0">
                <a:solidFill>
                  <a:prstClr val="black"/>
                </a:solidFill>
                <a:latin typeface="Calibri"/>
              </a:rPr>
              <a:t>               Login</a:t>
            </a:r>
          </a:p>
        </p:txBody>
      </p:sp>
      <p:sp>
        <p:nvSpPr>
          <p:cNvPr id="70" name="TextBox 69"/>
          <p:cNvSpPr txBox="1"/>
          <p:nvPr/>
        </p:nvSpPr>
        <p:spPr>
          <a:xfrm>
            <a:off x="7504888" y="2788109"/>
            <a:ext cx="2214086" cy="688522"/>
          </a:xfrm>
          <a:prstGeom prst="rect">
            <a:avLst/>
          </a:prstGeom>
          <a:noFill/>
        </p:spPr>
        <p:txBody>
          <a:bodyPr wrap="square" rtlCol="0">
            <a:spAutoFit/>
          </a:bodyPr>
          <a:lstStyle/>
          <a:p>
            <a:pPr defTabSz="984077"/>
            <a:r>
              <a:rPr lang="en-US" sz="1937" dirty="0">
                <a:solidFill>
                  <a:prstClr val="black"/>
                </a:solidFill>
                <a:latin typeface="Calibri"/>
              </a:rPr>
              <a:t>Check and manage WWA Profiles</a:t>
            </a:r>
          </a:p>
        </p:txBody>
      </p:sp>
      <p:sp>
        <p:nvSpPr>
          <p:cNvPr id="73" name="TextBox 72"/>
          <p:cNvSpPr txBox="1"/>
          <p:nvPr/>
        </p:nvSpPr>
        <p:spPr>
          <a:xfrm>
            <a:off x="7668895" y="6068237"/>
            <a:ext cx="2214086" cy="390428"/>
          </a:xfrm>
          <a:prstGeom prst="rect">
            <a:avLst/>
          </a:prstGeom>
          <a:noFill/>
        </p:spPr>
        <p:txBody>
          <a:bodyPr wrap="square" rtlCol="0">
            <a:spAutoFit/>
          </a:bodyPr>
          <a:lstStyle/>
          <a:p>
            <a:pPr defTabSz="984077"/>
            <a:r>
              <a:rPr lang="en-US" sz="1937" dirty="0">
                <a:solidFill>
                  <a:prstClr val="black"/>
                </a:solidFill>
                <a:latin typeface="Calibri"/>
              </a:rPr>
              <a:t> Log out</a:t>
            </a:r>
          </a:p>
        </p:txBody>
      </p:sp>
      <p:sp>
        <p:nvSpPr>
          <p:cNvPr id="87" name="TextBox 86"/>
          <p:cNvSpPr txBox="1"/>
          <p:nvPr/>
        </p:nvSpPr>
        <p:spPr>
          <a:xfrm>
            <a:off x="3404728" y="4838189"/>
            <a:ext cx="1312051" cy="390428"/>
          </a:xfrm>
          <a:prstGeom prst="rect">
            <a:avLst/>
          </a:prstGeom>
          <a:noFill/>
        </p:spPr>
        <p:txBody>
          <a:bodyPr wrap="square" rtlCol="0">
            <a:spAutoFit/>
          </a:bodyPr>
          <a:lstStyle/>
          <a:p>
            <a:pPr defTabSz="984077"/>
            <a:r>
              <a:rPr lang="en-US" sz="1937" dirty="0">
                <a:solidFill>
                  <a:prstClr val="black"/>
                </a:solidFill>
                <a:latin typeface="Calibri"/>
              </a:rPr>
              <a:t>Admin</a:t>
            </a:r>
          </a:p>
        </p:txBody>
      </p:sp>
      <p:sp>
        <p:nvSpPr>
          <p:cNvPr id="88" name="TextBox 87"/>
          <p:cNvSpPr txBox="1"/>
          <p:nvPr/>
        </p:nvSpPr>
        <p:spPr>
          <a:xfrm>
            <a:off x="2092677" y="1148045"/>
            <a:ext cx="3444134" cy="423514"/>
          </a:xfrm>
          <a:prstGeom prst="rect">
            <a:avLst/>
          </a:prstGeom>
          <a:noFill/>
        </p:spPr>
        <p:txBody>
          <a:bodyPr wrap="square" rtlCol="0">
            <a:spAutoFit/>
          </a:bodyPr>
          <a:lstStyle/>
          <a:p>
            <a:pPr defTabSz="984077"/>
            <a:r>
              <a:rPr lang="en-US" sz="2152" b="1" dirty="0">
                <a:solidFill>
                  <a:prstClr val="black"/>
                </a:solidFill>
                <a:latin typeface="Calibri"/>
              </a:rPr>
              <a:t>Use Case Diagram : 1</a:t>
            </a:r>
          </a:p>
        </p:txBody>
      </p:sp>
      <p:sp>
        <p:nvSpPr>
          <p:cNvPr id="25" name="Oval 24"/>
          <p:cNvSpPr/>
          <p:nvPr/>
        </p:nvSpPr>
        <p:spPr>
          <a:xfrm>
            <a:off x="3650738" y="2624103"/>
            <a:ext cx="410016" cy="4920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2" name="TextBox 1">
            <a:extLst>
              <a:ext uri="{FF2B5EF4-FFF2-40B4-BE49-F238E27FC236}">
                <a16:creationId xmlns:a16="http://schemas.microsoft.com/office/drawing/2014/main" id="{BA2DA16D-8121-03BC-6E71-53F8F21532BB}"/>
              </a:ext>
            </a:extLst>
          </p:cNvPr>
          <p:cNvSpPr txBox="1"/>
          <p:nvPr/>
        </p:nvSpPr>
        <p:spPr>
          <a:xfrm>
            <a:off x="7410045" y="3910880"/>
            <a:ext cx="3046958" cy="646331"/>
          </a:xfrm>
          <a:prstGeom prst="rect">
            <a:avLst/>
          </a:prstGeom>
          <a:noFill/>
        </p:spPr>
        <p:txBody>
          <a:bodyPr wrap="square" rtlCol="0">
            <a:spAutoFit/>
          </a:bodyPr>
          <a:lstStyle/>
          <a:p>
            <a:r>
              <a:rPr lang="en-IN" dirty="0"/>
              <a:t>Check Other’s Profile Weather it is original or fake.</a:t>
            </a:r>
          </a:p>
        </p:txBody>
      </p:sp>
      <p:sp>
        <p:nvSpPr>
          <p:cNvPr id="4" name="TextBox 3">
            <a:extLst>
              <a:ext uri="{FF2B5EF4-FFF2-40B4-BE49-F238E27FC236}">
                <a16:creationId xmlns:a16="http://schemas.microsoft.com/office/drawing/2014/main" id="{81CBF903-20DA-1647-4714-6A47327D9813}"/>
              </a:ext>
            </a:extLst>
          </p:cNvPr>
          <p:cNvSpPr txBox="1"/>
          <p:nvPr/>
        </p:nvSpPr>
        <p:spPr>
          <a:xfrm>
            <a:off x="7334462" y="4925039"/>
            <a:ext cx="3210964" cy="646331"/>
          </a:xfrm>
          <a:prstGeom prst="rect">
            <a:avLst/>
          </a:prstGeom>
          <a:noFill/>
        </p:spPr>
        <p:txBody>
          <a:bodyPr wrap="square" rtlCol="0">
            <a:spAutoFit/>
          </a:bodyPr>
          <a:lstStyle/>
          <a:p>
            <a:r>
              <a:rPr lang="en-IN" dirty="0"/>
              <a:t>He can block the account if it’s fake.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835645" y="1654570"/>
            <a:ext cx="3526137" cy="9020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4" name="Oval 3"/>
          <p:cNvSpPr/>
          <p:nvPr/>
        </p:nvSpPr>
        <p:spPr>
          <a:xfrm>
            <a:off x="7012869" y="3144747"/>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5" name="Oval 4"/>
          <p:cNvSpPr/>
          <p:nvPr/>
        </p:nvSpPr>
        <p:spPr>
          <a:xfrm>
            <a:off x="7022721" y="4403377"/>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6" name="Oval 5"/>
          <p:cNvSpPr/>
          <p:nvPr/>
        </p:nvSpPr>
        <p:spPr>
          <a:xfrm>
            <a:off x="6990788" y="5630082"/>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cxnSp>
        <p:nvCxnSpPr>
          <p:cNvPr id="7" name="Straight Arrow Connector 6"/>
          <p:cNvCxnSpPr>
            <a:cxnSpLocks/>
            <a:endCxn id="2" idx="2"/>
          </p:cNvCxnSpPr>
          <p:nvPr/>
        </p:nvCxnSpPr>
        <p:spPr>
          <a:xfrm flipV="1">
            <a:off x="4785565" y="2105588"/>
            <a:ext cx="2050080" cy="15990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endCxn id="6" idx="2"/>
          </p:cNvCxnSpPr>
          <p:nvPr/>
        </p:nvCxnSpPr>
        <p:spPr>
          <a:xfrm>
            <a:off x="4839784" y="3540450"/>
            <a:ext cx="2151004" cy="2499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endCxn id="5" idx="2"/>
          </p:cNvCxnSpPr>
          <p:nvPr/>
        </p:nvCxnSpPr>
        <p:spPr>
          <a:xfrm>
            <a:off x="4839785" y="3526136"/>
            <a:ext cx="2182936" cy="12872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endCxn id="4" idx="2"/>
          </p:cNvCxnSpPr>
          <p:nvPr/>
        </p:nvCxnSpPr>
        <p:spPr>
          <a:xfrm>
            <a:off x="4798783" y="3526138"/>
            <a:ext cx="2214086" cy="28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V="1">
            <a:off x="3803313" y="3603048"/>
            <a:ext cx="1148045" cy="4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p:cNvCxnSpPr>
          <p:nvPr/>
        </p:nvCxnSpPr>
        <p:spPr>
          <a:xfrm flipH="1">
            <a:off x="3937750" y="3058871"/>
            <a:ext cx="419085" cy="292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4462382" y="4127375"/>
            <a:ext cx="328013" cy="451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975608" y="4086374"/>
            <a:ext cx="328013" cy="533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4368268" y="3051601"/>
            <a:ext cx="430515" cy="299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78682" y="1910374"/>
            <a:ext cx="2214086" cy="390428"/>
          </a:xfrm>
          <a:prstGeom prst="rect">
            <a:avLst/>
          </a:prstGeom>
          <a:noFill/>
        </p:spPr>
        <p:txBody>
          <a:bodyPr wrap="square" rtlCol="0">
            <a:spAutoFit/>
          </a:bodyPr>
          <a:lstStyle/>
          <a:p>
            <a:pPr defTabSz="984077"/>
            <a:r>
              <a:rPr lang="en-US" sz="1937" dirty="0">
                <a:solidFill>
                  <a:prstClr val="black"/>
                </a:solidFill>
                <a:latin typeface="Calibri"/>
              </a:rPr>
              <a:t>Check complaints</a:t>
            </a:r>
          </a:p>
        </p:txBody>
      </p:sp>
      <p:sp>
        <p:nvSpPr>
          <p:cNvPr id="20" name="TextBox 19"/>
          <p:cNvSpPr txBox="1"/>
          <p:nvPr/>
        </p:nvSpPr>
        <p:spPr>
          <a:xfrm>
            <a:off x="7832901" y="3222878"/>
            <a:ext cx="2214086" cy="688522"/>
          </a:xfrm>
          <a:prstGeom prst="rect">
            <a:avLst/>
          </a:prstGeom>
          <a:noFill/>
        </p:spPr>
        <p:txBody>
          <a:bodyPr wrap="square" rtlCol="0">
            <a:spAutoFit/>
          </a:bodyPr>
          <a:lstStyle/>
          <a:p>
            <a:pPr defTabSz="984077"/>
            <a:r>
              <a:rPr lang="en-US" sz="1937" dirty="0">
                <a:solidFill>
                  <a:prstClr val="black"/>
                </a:solidFill>
                <a:latin typeface="Calibri"/>
              </a:rPr>
              <a:t>Check donation details</a:t>
            </a:r>
          </a:p>
        </p:txBody>
      </p:sp>
      <p:sp>
        <p:nvSpPr>
          <p:cNvPr id="21" name="TextBox 20"/>
          <p:cNvSpPr txBox="1"/>
          <p:nvPr/>
        </p:nvSpPr>
        <p:spPr>
          <a:xfrm>
            <a:off x="7608971" y="4464872"/>
            <a:ext cx="2438015" cy="556178"/>
          </a:xfrm>
          <a:prstGeom prst="rect">
            <a:avLst/>
          </a:prstGeom>
          <a:noFill/>
        </p:spPr>
        <p:txBody>
          <a:bodyPr wrap="square" rtlCol="0">
            <a:spAutoFit/>
          </a:bodyPr>
          <a:lstStyle/>
          <a:p>
            <a:pPr defTabSz="984077"/>
            <a:r>
              <a:rPr lang="en-US" sz="1507" dirty="0">
                <a:solidFill>
                  <a:prstClr val="black"/>
                </a:solidFill>
                <a:latin typeface="Calibri"/>
              </a:rPr>
              <a:t>Give notification to respected WWA and donors</a:t>
            </a:r>
          </a:p>
        </p:txBody>
      </p:sp>
      <p:sp>
        <p:nvSpPr>
          <p:cNvPr id="22" name="TextBox 21"/>
          <p:cNvSpPr txBox="1"/>
          <p:nvPr/>
        </p:nvSpPr>
        <p:spPr>
          <a:xfrm>
            <a:off x="7619677" y="5695837"/>
            <a:ext cx="2268358" cy="688522"/>
          </a:xfrm>
          <a:prstGeom prst="rect">
            <a:avLst/>
          </a:prstGeom>
          <a:noFill/>
        </p:spPr>
        <p:txBody>
          <a:bodyPr wrap="square" rtlCol="0">
            <a:spAutoFit/>
          </a:bodyPr>
          <a:lstStyle/>
          <a:p>
            <a:pPr defTabSz="984077"/>
            <a:r>
              <a:rPr lang="en-US" sz="1937" dirty="0">
                <a:solidFill>
                  <a:prstClr val="black"/>
                </a:solidFill>
                <a:latin typeface="Calibri"/>
              </a:rPr>
              <a:t> Check Feedback and suggestions</a:t>
            </a:r>
          </a:p>
        </p:txBody>
      </p:sp>
      <p:sp>
        <p:nvSpPr>
          <p:cNvPr id="23" name="TextBox 22"/>
          <p:cNvSpPr txBox="1"/>
          <p:nvPr/>
        </p:nvSpPr>
        <p:spPr>
          <a:xfrm>
            <a:off x="2994712" y="4642975"/>
            <a:ext cx="2151004" cy="390428"/>
          </a:xfrm>
          <a:prstGeom prst="rect">
            <a:avLst/>
          </a:prstGeom>
          <a:noFill/>
        </p:spPr>
        <p:txBody>
          <a:bodyPr wrap="square" rtlCol="0">
            <a:spAutoFit/>
          </a:bodyPr>
          <a:lstStyle/>
          <a:p>
            <a:pPr defTabSz="984077"/>
            <a:r>
              <a:rPr lang="en-US" sz="1937" dirty="0">
                <a:solidFill>
                  <a:prstClr val="black"/>
                </a:solidFill>
                <a:latin typeface="Calibri"/>
              </a:rPr>
              <a:t>               WWA</a:t>
            </a:r>
          </a:p>
        </p:txBody>
      </p:sp>
      <p:sp>
        <p:nvSpPr>
          <p:cNvPr id="24" name="TextBox 23"/>
          <p:cNvSpPr txBox="1"/>
          <p:nvPr/>
        </p:nvSpPr>
        <p:spPr>
          <a:xfrm>
            <a:off x="2092677" y="1148045"/>
            <a:ext cx="3444134" cy="423514"/>
          </a:xfrm>
          <a:prstGeom prst="rect">
            <a:avLst/>
          </a:prstGeom>
          <a:noFill/>
        </p:spPr>
        <p:txBody>
          <a:bodyPr wrap="square" rtlCol="0">
            <a:spAutoFit/>
          </a:bodyPr>
          <a:lstStyle/>
          <a:p>
            <a:pPr defTabSz="984077"/>
            <a:r>
              <a:rPr lang="en-US" sz="2152" b="1" dirty="0">
                <a:solidFill>
                  <a:prstClr val="black"/>
                </a:solidFill>
                <a:latin typeface="Calibri"/>
              </a:rPr>
              <a:t>Use Case Diagram : 2</a:t>
            </a:r>
          </a:p>
        </p:txBody>
      </p:sp>
      <p:sp>
        <p:nvSpPr>
          <p:cNvPr id="26" name="Oval 25"/>
          <p:cNvSpPr/>
          <p:nvPr/>
        </p:nvSpPr>
        <p:spPr>
          <a:xfrm>
            <a:off x="4122256" y="2548815"/>
            <a:ext cx="451019" cy="4920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40" y="295554"/>
            <a:ext cx="11185852" cy="934477"/>
          </a:xfrm>
        </p:spPr>
        <p:txBody>
          <a:bodyPr>
            <a:normAutofit fontScale="90000"/>
          </a:bodyPr>
          <a:lstStyle/>
          <a:p>
            <a:pPr algn="l"/>
            <a:br>
              <a:rPr lang="en-IN" b="1" u="sng" dirty="0"/>
            </a:br>
            <a:br>
              <a:rPr lang="en-IN" b="1" u="sng" dirty="0"/>
            </a:br>
            <a:br>
              <a:rPr lang="en-IN" b="1" u="sng" dirty="0"/>
            </a:br>
            <a:br>
              <a:rPr lang="en-IN" b="1" u="sng" dirty="0"/>
            </a:br>
            <a:br>
              <a:rPr lang="en-IN" b="1" u="sng" dirty="0"/>
            </a:br>
            <a:br>
              <a:rPr lang="en-IN" b="1" u="sng" dirty="0"/>
            </a:br>
            <a:r>
              <a:rPr lang="en-IN" b="1" u="sng" dirty="0"/>
              <a:t>INTRODUCTION:</a:t>
            </a:r>
            <a:br>
              <a:rPr lang="en-IN" b="1" u="sng" dirty="0"/>
            </a:br>
            <a:br>
              <a:rPr lang="en-IN" b="1" u="sng" dirty="0"/>
            </a:br>
            <a:br>
              <a:rPr lang="en-IN" b="1" u="sng" dirty="0"/>
            </a:br>
            <a:br>
              <a:rPr lang="en-IN" b="1" u="sng" dirty="0"/>
            </a:br>
            <a:r>
              <a:rPr lang="en-IN" dirty="0"/>
              <a:t> </a:t>
            </a:r>
            <a:br>
              <a:rPr lang="en-US" dirty="0"/>
            </a:br>
            <a:endParaRPr lang="en-US" dirty="0"/>
          </a:p>
        </p:txBody>
      </p:sp>
      <p:sp>
        <p:nvSpPr>
          <p:cNvPr id="3" name="Content Placeholder 2"/>
          <p:cNvSpPr>
            <a:spLocks noGrp="1"/>
          </p:cNvSpPr>
          <p:nvPr>
            <p:ph idx="1"/>
          </p:nvPr>
        </p:nvSpPr>
        <p:spPr>
          <a:xfrm>
            <a:off x="619284" y="1768180"/>
            <a:ext cx="11379380" cy="5073984"/>
          </a:xfrm>
        </p:spPr>
        <p:txBody>
          <a:bodyPr>
            <a:normAutofit/>
          </a:bodyPr>
          <a:lstStyle/>
          <a:p>
            <a:r>
              <a:rPr lang="en-IN" dirty="0"/>
              <a:t>This project entitles as “</a:t>
            </a:r>
            <a:r>
              <a:rPr lang="en-IN" b="1" dirty="0"/>
              <a:t>Women’s Welfare</a:t>
            </a:r>
            <a:r>
              <a:rPr lang="en-IN" dirty="0"/>
              <a:t>” is developed to automate the existing system. Where we can focus on creating a </a:t>
            </a:r>
            <a:r>
              <a:rPr lang="en-IN" dirty="0" err="1"/>
              <a:t>digital,effective</a:t>
            </a:r>
            <a:r>
              <a:rPr lang="en-IN" dirty="0"/>
              <a:t> and fast all in one system / platform to make women’s feel safe and up to date in today’s fast-growing world.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56844" y="1312051"/>
            <a:ext cx="3526137" cy="9020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3" name="Oval 2"/>
          <p:cNvSpPr/>
          <p:nvPr/>
        </p:nvSpPr>
        <p:spPr>
          <a:xfrm>
            <a:off x="6356844" y="2460096"/>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4" name="Oval 3"/>
          <p:cNvSpPr/>
          <p:nvPr/>
        </p:nvSpPr>
        <p:spPr>
          <a:xfrm>
            <a:off x="6438847" y="3608141"/>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5" name="Oval 4"/>
          <p:cNvSpPr/>
          <p:nvPr/>
        </p:nvSpPr>
        <p:spPr>
          <a:xfrm>
            <a:off x="6602853" y="4674182"/>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6" name="Oval 5"/>
          <p:cNvSpPr/>
          <p:nvPr/>
        </p:nvSpPr>
        <p:spPr>
          <a:xfrm>
            <a:off x="6602853" y="5658221"/>
            <a:ext cx="3526137" cy="820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cxnSp>
        <p:nvCxnSpPr>
          <p:cNvPr id="7" name="Straight Arrow Connector 6"/>
          <p:cNvCxnSpPr/>
          <p:nvPr/>
        </p:nvCxnSpPr>
        <p:spPr>
          <a:xfrm flipV="1">
            <a:off x="4306763" y="1968077"/>
            <a:ext cx="1968077" cy="13940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224760" y="3444134"/>
            <a:ext cx="2132083" cy="19680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06763" y="3362131"/>
            <a:ext cx="1968077" cy="1312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06763" y="3362131"/>
            <a:ext cx="2050080" cy="5740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06763" y="3034118"/>
            <a:ext cx="1968077" cy="3280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V="1">
            <a:off x="2810205" y="3505637"/>
            <a:ext cx="1148045" cy="4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933210" y="2849611"/>
            <a:ext cx="328013" cy="533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3466231" y="4038657"/>
            <a:ext cx="328013" cy="451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015213" y="3997656"/>
            <a:ext cx="328013" cy="533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425229" y="2890613"/>
            <a:ext cx="328013" cy="451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40882" y="1558061"/>
            <a:ext cx="2214086" cy="688522"/>
          </a:xfrm>
          <a:prstGeom prst="rect">
            <a:avLst/>
          </a:prstGeom>
          <a:noFill/>
        </p:spPr>
        <p:txBody>
          <a:bodyPr wrap="square" rtlCol="0">
            <a:spAutoFit/>
          </a:bodyPr>
          <a:lstStyle/>
          <a:p>
            <a:pPr defTabSz="984077"/>
            <a:r>
              <a:rPr lang="en-US" sz="1937" dirty="0">
                <a:solidFill>
                  <a:prstClr val="black"/>
                </a:solidFill>
                <a:latin typeface="Calibri"/>
              </a:rPr>
              <a:t>Create Account and Login</a:t>
            </a:r>
          </a:p>
        </p:txBody>
      </p:sp>
      <p:sp>
        <p:nvSpPr>
          <p:cNvPr id="19" name="TextBox 18"/>
          <p:cNvSpPr txBox="1"/>
          <p:nvPr/>
        </p:nvSpPr>
        <p:spPr>
          <a:xfrm>
            <a:off x="7012869" y="2624102"/>
            <a:ext cx="2214086" cy="390428"/>
          </a:xfrm>
          <a:prstGeom prst="rect">
            <a:avLst/>
          </a:prstGeom>
          <a:noFill/>
        </p:spPr>
        <p:txBody>
          <a:bodyPr wrap="square" rtlCol="0">
            <a:spAutoFit/>
          </a:bodyPr>
          <a:lstStyle/>
          <a:p>
            <a:pPr defTabSz="984077"/>
            <a:r>
              <a:rPr lang="en-US" sz="1937" dirty="0">
                <a:solidFill>
                  <a:prstClr val="black"/>
                </a:solidFill>
                <a:latin typeface="Calibri"/>
              </a:rPr>
              <a:t>Raise complaints</a:t>
            </a:r>
          </a:p>
        </p:txBody>
      </p:sp>
      <p:sp>
        <p:nvSpPr>
          <p:cNvPr id="20" name="TextBox 19"/>
          <p:cNvSpPr txBox="1"/>
          <p:nvPr/>
        </p:nvSpPr>
        <p:spPr>
          <a:xfrm>
            <a:off x="7176875" y="3772147"/>
            <a:ext cx="2214086" cy="688522"/>
          </a:xfrm>
          <a:prstGeom prst="rect">
            <a:avLst/>
          </a:prstGeom>
          <a:noFill/>
        </p:spPr>
        <p:txBody>
          <a:bodyPr wrap="square" rtlCol="0">
            <a:spAutoFit/>
          </a:bodyPr>
          <a:lstStyle/>
          <a:p>
            <a:pPr defTabSz="984077"/>
            <a:r>
              <a:rPr lang="en-US" sz="1937" dirty="0">
                <a:solidFill>
                  <a:prstClr val="black"/>
                </a:solidFill>
                <a:latin typeface="Calibri"/>
              </a:rPr>
              <a:t>Donate Donation to needy</a:t>
            </a:r>
          </a:p>
        </p:txBody>
      </p:sp>
      <p:sp>
        <p:nvSpPr>
          <p:cNvPr id="22" name="TextBox 21"/>
          <p:cNvSpPr txBox="1"/>
          <p:nvPr/>
        </p:nvSpPr>
        <p:spPr>
          <a:xfrm>
            <a:off x="7176875" y="5904230"/>
            <a:ext cx="2214086" cy="390428"/>
          </a:xfrm>
          <a:prstGeom prst="rect">
            <a:avLst/>
          </a:prstGeom>
          <a:noFill/>
        </p:spPr>
        <p:txBody>
          <a:bodyPr wrap="square" rtlCol="0">
            <a:spAutoFit/>
          </a:bodyPr>
          <a:lstStyle/>
          <a:p>
            <a:pPr defTabSz="984077"/>
            <a:r>
              <a:rPr lang="en-US" sz="1937" dirty="0">
                <a:solidFill>
                  <a:prstClr val="black"/>
                </a:solidFill>
                <a:latin typeface="Calibri"/>
              </a:rPr>
              <a:t> Log out</a:t>
            </a:r>
          </a:p>
        </p:txBody>
      </p:sp>
      <p:sp>
        <p:nvSpPr>
          <p:cNvPr id="23" name="TextBox 22"/>
          <p:cNvSpPr txBox="1"/>
          <p:nvPr/>
        </p:nvSpPr>
        <p:spPr>
          <a:xfrm>
            <a:off x="2912709" y="4674182"/>
            <a:ext cx="1312051" cy="390428"/>
          </a:xfrm>
          <a:prstGeom prst="rect">
            <a:avLst/>
          </a:prstGeom>
          <a:noFill/>
        </p:spPr>
        <p:txBody>
          <a:bodyPr wrap="square" rtlCol="0">
            <a:spAutoFit/>
          </a:bodyPr>
          <a:lstStyle/>
          <a:p>
            <a:pPr defTabSz="984077"/>
            <a:r>
              <a:rPr lang="en-US" sz="1937" dirty="0">
                <a:solidFill>
                  <a:prstClr val="black"/>
                </a:solidFill>
                <a:latin typeface="Calibri"/>
              </a:rPr>
              <a:t>User</a:t>
            </a:r>
          </a:p>
        </p:txBody>
      </p:sp>
      <p:sp>
        <p:nvSpPr>
          <p:cNvPr id="24" name="TextBox 23"/>
          <p:cNvSpPr txBox="1"/>
          <p:nvPr/>
        </p:nvSpPr>
        <p:spPr>
          <a:xfrm>
            <a:off x="2092677" y="1148045"/>
            <a:ext cx="3444134" cy="423514"/>
          </a:xfrm>
          <a:prstGeom prst="rect">
            <a:avLst/>
          </a:prstGeom>
          <a:noFill/>
        </p:spPr>
        <p:txBody>
          <a:bodyPr wrap="square" rtlCol="0">
            <a:spAutoFit/>
          </a:bodyPr>
          <a:lstStyle/>
          <a:p>
            <a:pPr defTabSz="984077"/>
            <a:r>
              <a:rPr lang="en-US" sz="2152" b="1" dirty="0">
                <a:solidFill>
                  <a:prstClr val="black"/>
                </a:solidFill>
                <a:latin typeface="Calibri"/>
              </a:rPr>
              <a:t>Use Case Diagram : 3 </a:t>
            </a:r>
          </a:p>
        </p:txBody>
      </p:sp>
      <p:sp>
        <p:nvSpPr>
          <p:cNvPr id="25" name="Oval 24"/>
          <p:cNvSpPr/>
          <p:nvPr/>
        </p:nvSpPr>
        <p:spPr>
          <a:xfrm>
            <a:off x="3158719" y="2460096"/>
            <a:ext cx="410016" cy="4920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12" name="TextBox 11">
            <a:extLst>
              <a:ext uri="{FF2B5EF4-FFF2-40B4-BE49-F238E27FC236}">
                <a16:creationId xmlns:a16="http://schemas.microsoft.com/office/drawing/2014/main" id="{D09C14CB-81DE-651B-7A1E-170E4BE02196}"/>
              </a:ext>
            </a:extLst>
          </p:cNvPr>
          <p:cNvSpPr txBox="1"/>
          <p:nvPr/>
        </p:nvSpPr>
        <p:spPr>
          <a:xfrm>
            <a:off x="7176875" y="4899532"/>
            <a:ext cx="2378093" cy="369332"/>
          </a:xfrm>
          <a:prstGeom prst="rect">
            <a:avLst/>
          </a:prstGeom>
          <a:noFill/>
        </p:spPr>
        <p:txBody>
          <a:bodyPr wrap="square" rtlCol="0">
            <a:spAutoFit/>
          </a:bodyPr>
          <a:lstStyle/>
          <a:p>
            <a:r>
              <a:rPr lang="en-IN" dirty="0"/>
              <a:t>Give Feedback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6652" y="246010"/>
            <a:ext cx="3444134" cy="423514"/>
          </a:xfrm>
          <a:prstGeom prst="rect">
            <a:avLst/>
          </a:prstGeom>
          <a:noFill/>
        </p:spPr>
        <p:txBody>
          <a:bodyPr wrap="square" rtlCol="0">
            <a:spAutoFit/>
          </a:bodyPr>
          <a:lstStyle/>
          <a:p>
            <a:pPr defTabSz="984077"/>
            <a:r>
              <a:rPr lang="en-US" sz="2152" b="1" dirty="0">
                <a:solidFill>
                  <a:prstClr val="black"/>
                </a:solidFill>
                <a:latin typeface="Calibri"/>
              </a:rPr>
              <a:t>Flow Diagram</a:t>
            </a:r>
          </a:p>
        </p:txBody>
      </p:sp>
      <p:sp>
        <p:nvSpPr>
          <p:cNvPr id="19" name="TextBox 18"/>
          <p:cNvSpPr txBox="1"/>
          <p:nvPr/>
        </p:nvSpPr>
        <p:spPr>
          <a:xfrm>
            <a:off x="1764665" y="1312051"/>
            <a:ext cx="1750800" cy="390428"/>
          </a:xfrm>
          <a:prstGeom prst="rect">
            <a:avLst/>
          </a:prstGeom>
          <a:noFill/>
        </p:spPr>
        <p:txBody>
          <a:bodyPr wrap="none" rtlCol="0">
            <a:spAutoFit/>
          </a:bodyPr>
          <a:lstStyle/>
          <a:p>
            <a:pPr defTabSz="984077"/>
            <a:r>
              <a:rPr lang="en-US" sz="1937" dirty="0">
                <a:solidFill>
                  <a:prstClr val="black"/>
                </a:solidFill>
                <a:latin typeface="Calibri"/>
              </a:rPr>
              <a:t>Admin Module:</a:t>
            </a:r>
          </a:p>
        </p:txBody>
      </p:sp>
      <p:sp>
        <p:nvSpPr>
          <p:cNvPr id="20" name="Rectangle 19"/>
          <p:cNvSpPr/>
          <p:nvPr/>
        </p:nvSpPr>
        <p:spPr>
          <a:xfrm>
            <a:off x="1600658" y="3077875"/>
            <a:ext cx="1804070" cy="656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r>
              <a:rPr lang="en-US" sz="1937" dirty="0">
                <a:solidFill>
                  <a:prstClr val="black"/>
                </a:solidFill>
                <a:latin typeface="Calibri"/>
              </a:rPr>
              <a:t>Admin</a:t>
            </a:r>
          </a:p>
        </p:txBody>
      </p:sp>
      <p:cxnSp>
        <p:nvCxnSpPr>
          <p:cNvPr id="21" name="Straight Arrow Connector 20"/>
          <p:cNvCxnSpPr>
            <a:stCxn id="20" idx="3"/>
          </p:cNvCxnSpPr>
          <p:nvPr/>
        </p:nvCxnSpPr>
        <p:spPr>
          <a:xfrm>
            <a:off x="3404728" y="3405888"/>
            <a:ext cx="1230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p:cNvSpPr/>
          <p:nvPr/>
        </p:nvSpPr>
        <p:spPr>
          <a:xfrm>
            <a:off x="4634776" y="2667859"/>
            <a:ext cx="1476058" cy="14760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r>
              <a:rPr lang="en-US" sz="1937" dirty="0">
                <a:solidFill>
                  <a:prstClr val="black"/>
                </a:solidFill>
                <a:latin typeface="Calibri"/>
              </a:rPr>
              <a:t>Login</a:t>
            </a:r>
          </a:p>
        </p:txBody>
      </p:sp>
      <p:cxnSp>
        <p:nvCxnSpPr>
          <p:cNvPr id="23" name="Straight Arrow Connector 22"/>
          <p:cNvCxnSpPr/>
          <p:nvPr/>
        </p:nvCxnSpPr>
        <p:spPr>
          <a:xfrm>
            <a:off x="6110834" y="3405888"/>
            <a:ext cx="1230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ound Diagonal Corner Rectangle 23"/>
          <p:cNvSpPr/>
          <p:nvPr/>
        </p:nvSpPr>
        <p:spPr>
          <a:xfrm>
            <a:off x="7340882" y="2489829"/>
            <a:ext cx="1968077" cy="196807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defTabSz="898277"/>
            <a:r>
              <a:rPr lang="en-IN" sz="2000" b="1" dirty="0">
                <a:solidFill>
                  <a:prstClr val="black"/>
                </a:solidFill>
                <a:latin typeface="Corbel"/>
              </a:rPr>
              <a:t>Name</a:t>
            </a:r>
          </a:p>
          <a:p>
            <a:pPr defTabSz="898277"/>
            <a:r>
              <a:rPr lang="en-IN" sz="2000" b="1" dirty="0">
                <a:solidFill>
                  <a:prstClr val="black"/>
                </a:solidFill>
                <a:latin typeface="Corbel"/>
              </a:rPr>
              <a:t>User(Victim)</a:t>
            </a:r>
          </a:p>
          <a:p>
            <a:pPr defTabSz="898277"/>
            <a:r>
              <a:rPr lang="en-IN" sz="2000" b="1" dirty="0">
                <a:solidFill>
                  <a:prstClr val="black"/>
                </a:solidFill>
                <a:latin typeface="Corbel"/>
              </a:rPr>
              <a:t>WWA</a:t>
            </a:r>
          </a:p>
          <a:p>
            <a:pPr defTabSz="898277"/>
            <a:r>
              <a:rPr lang="en-IN" sz="2000" b="1" dirty="0">
                <a:solidFill>
                  <a:prstClr val="black"/>
                </a:solidFill>
                <a:latin typeface="Corbel"/>
              </a:rPr>
              <a:t>Case Detail</a:t>
            </a:r>
          </a:p>
          <a:p>
            <a:pPr defTabSz="898277"/>
            <a:r>
              <a:rPr lang="en-IN" sz="2000" b="1" dirty="0">
                <a:solidFill>
                  <a:prstClr val="black"/>
                </a:solidFill>
                <a:latin typeface="Corbel"/>
              </a:rPr>
              <a:t>City</a:t>
            </a:r>
          </a:p>
          <a:p>
            <a:pPr defTabSz="898277"/>
            <a:r>
              <a:rPr lang="en-IN" sz="2000" b="1" dirty="0">
                <a:solidFill>
                  <a:prstClr val="black"/>
                </a:solidFill>
                <a:latin typeface="Corbel"/>
              </a:rPr>
              <a:t>Feedback</a:t>
            </a:r>
            <a:endParaRPr lang="en-US" sz="2000" b="1" dirty="0">
              <a:solidFill>
                <a:prstClr val="black"/>
              </a:solidFill>
              <a:latin typeface="Corbel"/>
            </a:endParaRPr>
          </a:p>
        </p:txBody>
      </p:sp>
      <p:cxnSp>
        <p:nvCxnSpPr>
          <p:cNvPr id="25" name="Straight Arrow Connector 24"/>
          <p:cNvCxnSpPr>
            <a:stCxn id="24" idx="1"/>
          </p:cNvCxnSpPr>
          <p:nvPr/>
        </p:nvCxnSpPr>
        <p:spPr>
          <a:xfrm>
            <a:off x="8324920" y="4457905"/>
            <a:ext cx="0" cy="1040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7422885" y="5373964"/>
            <a:ext cx="1804070" cy="656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r>
              <a:rPr lang="en-US" sz="1937" dirty="0">
                <a:solidFill>
                  <a:prstClr val="black"/>
                </a:solidFill>
                <a:latin typeface="Calibri"/>
              </a:rPr>
              <a:t>Results</a:t>
            </a:r>
          </a:p>
        </p:txBody>
      </p:sp>
      <p:cxnSp>
        <p:nvCxnSpPr>
          <p:cNvPr id="27" name="Straight Arrow Connector 26"/>
          <p:cNvCxnSpPr/>
          <p:nvPr/>
        </p:nvCxnSpPr>
        <p:spPr>
          <a:xfrm>
            <a:off x="9308958" y="3318759"/>
            <a:ext cx="4920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p:cNvSpPr/>
          <p:nvPr/>
        </p:nvSpPr>
        <p:spPr>
          <a:xfrm>
            <a:off x="9887877" y="3021497"/>
            <a:ext cx="979143" cy="65602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r>
              <a:rPr lang="en-US" sz="1937" dirty="0">
                <a:solidFill>
                  <a:prstClr val="black"/>
                </a:solidFill>
                <a:latin typeface="Calibri"/>
              </a:rPr>
              <a:t>DB</a:t>
            </a:r>
          </a:p>
        </p:txBody>
      </p:sp>
      <p:sp>
        <p:nvSpPr>
          <p:cNvPr id="29" name="TextBox 28"/>
          <p:cNvSpPr txBox="1"/>
          <p:nvPr/>
        </p:nvSpPr>
        <p:spPr>
          <a:xfrm>
            <a:off x="9289993" y="2959547"/>
            <a:ext cx="658898" cy="357342"/>
          </a:xfrm>
          <a:prstGeom prst="rect">
            <a:avLst/>
          </a:prstGeom>
          <a:noFill/>
        </p:spPr>
        <p:txBody>
          <a:bodyPr wrap="none" rtlCol="0">
            <a:spAutoFit/>
          </a:bodyPr>
          <a:lstStyle/>
          <a:p>
            <a:pPr defTabSz="984077"/>
            <a:r>
              <a:rPr lang="en-US" sz="1722" dirty="0">
                <a:solidFill>
                  <a:prstClr val="black"/>
                </a:solidFill>
                <a:latin typeface="Calibri"/>
              </a:rPr>
              <a:t>Store</a:t>
            </a:r>
          </a:p>
        </p:txBody>
      </p:sp>
      <p:sp>
        <p:nvSpPr>
          <p:cNvPr id="30" name="TextBox 29"/>
          <p:cNvSpPr txBox="1"/>
          <p:nvPr/>
        </p:nvSpPr>
        <p:spPr>
          <a:xfrm>
            <a:off x="3671378" y="3008428"/>
            <a:ext cx="471604" cy="390428"/>
          </a:xfrm>
          <a:prstGeom prst="rect">
            <a:avLst/>
          </a:prstGeom>
          <a:noFill/>
        </p:spPr>
        <p:txBody>
          <a:bodyPr wrap="none" rtlCol="0">
            <a:spAutoFit/>
          </a:bodyPr>
          <a:lstStyle/>
          <a:p>
            <a:pPr defTabSz="984077"/>
            <a:r>
              <a:rPr lang="en-US" sz="1937" dirty="0">
                <a:solidFill>
                  <a:prstClr val="black"/>
                </a:solidFill>
                <a:latin typeface="Calibri"/>
              </a:rPr>
              <a:t>I/P</a:t>
            </a:r>
          </a:p>
        </p:txBody>
      </p:sp>
      <p:sp>
        <p:nvSpPr>
          <p:cNvPr id="31" name="TextBox 30"/>
          <p:cNvSpPr txBox="1"/>
          <p:nvPr/>
        </p:nvSpPr>
        <p:spPr>
          <a:xfrm>
            <a:off x="6222271" y="2966977"/>
            <a:ext cx="991682" cy="390428"/>
          </a:xfrm>
          <a:prstGeom prst="rect">
            <a:avLst/>
          </a:prstGeom>
          <a:noFill/>
        </p:spPr>
        <p:txBody>
          <a:bodyPr wrap="none" rtlCol="0">
            <a:spAutoFit/>
          </a:bodyPr>
          <a:lstStyle/>
          <a:p>
            <a:pPr defTabSz="984077"/>
            <a:r>
              <a:rPr lang="en-US" sz="1937" dirty="0">
                <a:solidFill>
                  <a:prstClr val="black"/>
                </a:solidFill>
                <a:latin typeface="Calibri"/>
              </a:rPr>
              <a:t>R. Panel</a:t>
            </a:r>
          </a:p>
        </p:txBody>
      </p:sp>
      <p:sp>
        <p:nvSpPr>
          <p:cNvPr id="32" name="TextBox 31"/>
          <p:cNvSpPr txBox="1"/>
          <p:nvPr/>
        </p:nvSpPr>
        <p:spPr>
          <a:xfrm>
            <a:off x="7576993" y="4633116"/>
            <a:ext cx="732893" cy="390428"/>
          </a:xfrm>
          <a:prstGeom prst="rect">
            <a:avLst/>
          </a:prstGeom>
          <a:noFill/>
        </p:spPr>
        <p:txBody>
          <a:bodyPr wrap="none" rtlCol="0">
            <a:spAutoFit/>
          </a:bodyPr>
          <a:lstStyle/>
          <a:p>
            <a:pPr defTabSz="984077"/>
            <a:r>
              <a:rPr lang="en-US" sz="1937" dirty="0">
                <a:solidFill>
                  <a:prstClr val="black"/>
                </a:solidFill>
                <a:latin typeface="Calibri"/>
              </a:rPr>
              <a:t>Fetch</a:t>
            </a:r>
          </a:p>
        </p:txBody>
      </p:sp>
    </p:spTree>
    <p:extLst>
      <p:ext uri="{BB962C8B-B14F-4D97-AF65-F5344CB8AC3E}">
        <p14:creationId xmlns:p14="http://schemas.microsoft.com/office/powerpoint/2010/main" val="1000573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6652" y="246010"/>
            <a:ext cx="3444134" cy="423514"/>
          </a:xfrm>
          <a:prstGeom prst="rect">
            <a:avLst/>
          </a:prstGeom>
          <a:noFill/>
        </p:spPr>
        <p:txBody>
          <a:bodyPr wrap="square" rtlCol="0">
            <a:spAutoFit/>
          </a:bodyPr>
          <a:lstStyle/>
          <a:p>
            <a:pPr marL="0" marR="0" lvl="0" indent="0" algn="l" defTabSz="984077" rtl="0" eaLnBrk="1" fontAlgn="auto" latinLnBrk="0" hangingPunct="1">
              <a:lnSpc>
                <a:spcPct val="100000"/>
              </a:lnSpc>
              <a:spcBef>
                <a:spcPts val="0"/>
              </a:spcBef>
              <a:spcAft>
                <a:spcPts val="0"/>
              </a:spcAft>
              <a:buClrTx/>
              <a:buSzTx/>
              <a:buFontTx/>
              <a:buNone/>
              <a:tabLst/>
              <a:defRPr/>
            </a:pPr>
            <a:r>
              <a:rPr kumimoji="0" lang="en-US" sz="2152" b="1" i="0" u="none" strike="noStrike" kern="1200" cap="none" spc="0" normalizeH="0" baseline="0" noProof="0" dirty="0">
                <a:ln>
                  <a:noFill/>
                </a:ln>
                <a:solidFill>
                  <a:prstClr val="black"/>
                </a:solidFill>
                <a:effectLst/>
                <a:uLnTx/>
                <a:uFillTx/>
                <a:latin typeface="Calibri"/>
                <a:ea typeface="+mn-ea"/>
                <a:cs typeface="+mn-cs"/>
              </a:rPr>
              <a:t>Flow Diagram</a:t>
            </a:r>
          </a:p>
        </p:txBody>
      </p:sp>
      <p:sp>
        <p:nvSpPr>
          <p:cNvPr id="19" name="TextBox 18"/>
          <p:cNvSpPr txBox="1"/>
          <p:nvPr/>
        </p:nvSpPr>
        <p:spPr>
          <a:xfrm>
            <a:off x="1764665" y="1312051"/>
            <a:ext cx="1665777" cy="390428"/>
          </a:xfrm>
          <a:prstGeom prst="rect">
            <a:avLst/>
          </a:prstGeom>
          <a:noFill/>
        </p:spPr>
        <p:txBody>
          <a:bodyPr wrap="none" rtlCol="0">
            <a:spAutoFit/>
          </a:bodyPr>
          <a:lstStyle/>
          <a:p>
            <a:pPr marL="0" marR="0" lvl="0" indent="0" algn="l" defTabSz="984077" rtl="0" eaLnBrk="1" fontAlgn="auto" latinLnBrk="0" hangingPunct="1">
              <a:lnSpc>
                <a:spcPct val="100000"/>
              </a:lnSpc>
              <a:spcBef>
                <a:spcPts val="0"/>
              </a:spcBef>
              <a:spcAft>
                <a:spcPts val="0"/>
              </a:spcAft>
              <a:buClrTx/>
              <a:buSzTx/>
              <a:buFontTx/>
              <a:buNone/>
              <a:tabLst/>
              <a:defRPr/>
            </a:pPr>
            <a:r>
              <a:rPr lang="en-US" sz="1937" dirty="0">
                <a:solidFill>
                  <a:prstClr val="black"/>
                </a:solidFill>
                <a:latin typeface="Calibri"/>
              </a:rPr>
              <a:t>WWA</a:t>
            </a:r>
            <a:r>
              <a:rPr kumimoji="0" lang="en-US" sz="1937" b="0" i="0" u="none" strike="noStrike" kern="1200" cap="none" spc="0" normalizeH="0" baseline="0" noProof="0" dirty="0">
                <a:ln>
                  <a:noFill/>
                </a:ln>
                <a:solidFill>
                  <a:prstClr val="black"/>
                </a:solidFill>
                <a:effectLst/>
                <a:uLnTx/>
                <a:uFillTx/>
                <a:latin typeface="Calibri"/>
                <a:ea typeface="+mn-ea"/>
                <a:cs typeface="+mn-cs"/>
              </a:rPr>
              <a:t> Module:</a:t>
            </a:r>
          </a:p>
        </p:txBody>
      </p:sp>
      <p:sp>
        <p:nvSpPr>
          <p:cNvPr id="20" name="Rectangle 19"/>
          <p:cNvSpPr/>
          <p:nvPr/>
        </p:nvSpPr>
        <p:spPr>
          <a:xfrm>
            <a:off x="1600658" y="3077875"/>
            <a:ext cx="1804070" cy="656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84077" rtl="0" eaLnBrk="1" fontAlgn="auto" latinLnBrk="0" hangingPunct="1">
              <a:lnSpc>
                <a:spcPct val="100000"/>
              </a:lnSpc>
              <a:spcBef>
                <a:spcPts val="0"/>
              </a:spcBef>
              <a:spcAft>
                <a:spcPts val="0"/>
              </a:spcAft>
              <a:buClrTx/>
              <a:buSzTx/>
              <a:buFontTx/>
              <a:buNone/>
              <a:tabLst/>
              <a:defRPr/>
            </a:pPr>
            <a:r>
              <a:rPr lang="en-US" sz="1937" dirty="0">
                <a:solidFill>
                  <a:prstClr val="black"/>
                </a:solidFill>
                <a:latin typeface="Calibri"/>
              </a:rPr>
              <a:t>WWA</a:t>
            </a:r>
            <a:endParaRPr kumimoji="0" lang="en-US" sz="1937"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1" name="Straight Arrow Connector 20"/>
          <p:cNvCxnSpPr>
            <a:stCxn id="20" idx="3"/>
          </p:cNvCxnSpPr>
          <p:nvPr/>
        </p:nvCxnSpPr>
        <p:spPr>
          <a:xfrm>
            <a:off x="3404728" y="3405888"/>
            <a:ext cx="1230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p:cNvSpPr/>
          <p:nvPr/>
        </p:nvSpPr>
        <p:spPr>
          <a:xfrm>
            <a:off x="4634776" y="2667859"/>
            <a:ext cx="1476058" cy="14760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84077" rtl="0" eaLnBrk="1" fontAlgn="auto" latinLnBrk="0" hangingPunct="1">
              <a:lnSpc>
                <a:spcPct val="100000"/>
              </a:lnSpc>
              <a:spcBef>
                <a:spcPts val="0"/>
              </a:spcBef>
              <a:spcAft>
                <a:spcPts val="0"/>
              </a:spcAft>
              <a:buClrTx/>
              <a:buSzTx/>
              <a:buFontTx/>
              <a:buNone/>
              <a:tabLst/>
              <a:defRPr/>
            </a:pPr>
            <a:r>
              <a:rPr kumimoji="0" lang="en-US" sz="1937" b="0" i="0" u="none" strike="noStrike" kern="1200" cap="none" spc="0" normalizeH="0" baseline="0" noProof="0" dirty="0">
                <a:ln>
                  <a:noFill/>
                </a:ln>
                <a:solidFill>
                  <a:prstClr val="black"/>
                </a:solidFill>
                <a:effectLst/>
                <a:uLnTx/>
                <a:uFillTx/>
                <a:latin typeface="Calibri"/>
                <a:ea typeface="+mn-ea"/>
                <a:cs typeface="+mn-cs"/>
              </a:rPr>
              <a:t>Login</a:t>
            </a:r>
          </a:p>
        </p:txBody>
      </p:sp>
      <p:cxnSp>
        <p:nvCxnSpPr>
          <p:cNvPr id="23" name="Straight Arrow Connector 22"/>
          <p:cNvCxnSpPr/>
          <p:nvPr/>
        </p:nvCxnSpPr>
        <p:spPr>
          <a:xfrm>
            <a:off x="6110834" y="3405888"/>
            <a:ext cx="1230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ound Diagonal Corner Rectangle 23"/>
          <p:cNvSpPr/>
          <p:nvPr/>
        </p:nvSpPr>
        <p:spPr>
          <a:xfrm>
            <a:off x="7340882" y="2489829"/>
            <a:ext cx="1968077" cy="196807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89827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orbel"/>
                <a:ea typeface="+mn-ea"/>
                <a:cs typeface="+mn-cs"/>
              </a:rPr>
              <a:t>Name</a:t>
            </a:r>
          </a:p>
          <a:p>
            <a:pPr marL="0" marR="0" lvl="0" indent="0" algn="l" defTabSz="89827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orbel"/>
                <a:ea typeface="+mn-ea"/>
                <a:cs typeface="+mn-cs"/>
              </a:rPr>
              <a:t>User(Victim)</a:t>
            </a:r>
          </a:p>
          <a:p>
            <a:pPr marL="0" marR="0" lvl="0" indent="0" algn="l" defTabSz="89827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orbel"/>
                <a:ea typeface="+mn-ea"/>
                <a:cs typeface="+mn-cs"/>
              </a:rPr>
              <a:t>WWA</a:t>
            </a:r>
          </a:p>
          <a:p>
            <a:pPr marL="0" marR="0" lvl="0" indent="0" algn="l" defTabSz="89827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orbel"/>
                <a:ea typeface="+mn-ea"/>
                <a:cs typeface="+mn-cs"/>
              </a:rPr>
              <a:t>Case Detail</a:t>
            </a:r>
          </a:p>
          <a:p>
            <a:pPr marL="0" marR="0" lvl="0" indent="0" algn="l" defTabSz="89827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orbel"/>
                <a:ea typeface="+mn-ea"/>
                <a:cs typeface="+mn-cs"/>
              </a:rPr>
              <a:t>City</a:t>
            </a:r>
          </a:p>
          <a:p>
            <a:pPr marL="0" marR="0" lvl="0" indent="0" algn="l" defTabSz="89827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orbel"/>
                <a:ea typeface="+mn-ea"/>
                <a:cs typeface="+mn-cs"/>
              </a:rPr>
              <a:t>Feedback</a:t>
            </a:r>
            <a:endParaRPr kumimoji="0" lang="en-US" sz="2000" b="1" i="0" u="none" strike="noStrike" kern="1200" cap="none" spc="0" normalizeH="0" baseline="0" noProof="0" dirty="0">
              <a:ln>
                <a:noFill/>
              </a:ln>
              <a:solidFill>
                <a:prstClr val="black"/>
              </a:solidFill>
              <a:effectLst/>
              <a:uLnTx/>
              <a:uFillTx/>
              <a:latin typeface="Corbel"/>
              <a:ea typeface="+mn-ea"/>
              <a:cs typeface="+mn-cs"/>
            </a:endParaRPr>
          </a:p>
        </p:txBody>
      </p:sp>
      <p:cxnSp>
        <p:nvCxnSpPr>
          <p:cNvPr id="25" name="Straight Arrow Connector 24"/>
          <p:cNvCxnSpPr>
            <a:stCxn id="24" idx="1"/>
          </p:cNvCxnSpPr>
          <p:nvPr/>
        </p:nvCxnSpPr>
        <p:spPr>
          <a:xfrm>
            <a:off x="8324920" y="4457905"/>
            <a:ext cx="0" cy="1040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7422885" y="5373964"/>
            <a:ext cx="1804070" cy="656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84077" rtl="0" eaLnBrk="1" fontAlgn="auto" latinLnBrk="0" hangingPunct="1">
              <a:lnSpc>
                <a:spcPct val="100000"/>
              </a:lnSpc>
              <a:spcBef>
                <a:spcPts val="0"/>
              </a:spcBef>
              <a:spcAft>
                <a:spcPts val="0"/>
              </a:spcAft>
              <a:buClrTx/>
              <a:buSzTx/>
              <a:buFontTx/>
              <a:buNone/>
              <a:tabLst/>
              <a:defRPr/>
            </a:pPr>
            <a:r>
              <a:rPr kumimoji="0" lang="en-US" sz="1937" b="0" i="0" u="none" strike="noStrike" kern="1200" cap="none" spc="0" normalizeH="0" baseline="0" noProof="0" dirty="0">
                <a:ln>
                  <a:noFill/>
                </a:ln>
                <a:solidFill>
                  <a:prstClr val="black"/>
                </a:solidFill>
                <a:effectLst/>
                <a:uLnTx/>
                <a:uFillTx/>
                <a:latin typeface="Calibri"/>
                <a:ea typeface="+mn-ea"/>
                <a:cs typeface="+mn-cs"/>
              </a:rPr>
              <a:t>Results</a:t>
            </a:r>
          </a:p>
        </p:txBody>
      </p:sp>
      <p:cxnSp>
        <p:nvCxnSpPr>
          <p:cNvPr id="27" name="Straight Arrow Connector 26"/>
          <p:cNvCxnSpPr/>
          <p:nvPr/>
        </p:nvCxnSpPr>
        <p:spPr>
          <a:xfrm>
            <a:off x="9308958" y="3318759"/>
            <a:ext cx="4920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p:cNvSpPr/>
          <p:nvPr/>
        </p:nvSpPr>
        <p:spPr>
          <a:xfrm>
            <a:off x="9887877" y="3021497"/>
            <a:ext cx="979143" cy="65602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84077" rtl="0" eaLnBrk="1" fontAlgn="auto" latinLnBrk="0" hangingPunct="1">
              <a:lnSpc>
                <a:spcPct val="100000"/>
              </a:lnSpc>
              <a:spcBef>
                <a:spcPts val="0"/>
              </a:spcBef>
              <a:spcAft>
                <a:spcPts val="0"/>
              </a:spcAft>
              <a:buClrTx/>
              <a:buSzTx/>
              <a:buFontTx/>
              <a:buNone/>
              <a:tabLst/>
              <a:defRPr/>
            </a:pPr>
            <a:r>
              <a:rPr kumimoji="0" lang="en-US" sz="1937" b="0" i="0" u="none" strike="noStrike" kern="1200" cap="none" spc="0" normalizeH="0" baseline="0" noProof="0" dirty="0">
                <a:ln>
                  <a:noFill/>
                </a:ln>
                <a:solidFill>
                  <a:prstClr val="black"/>
                </a:solidFill>
                <a:effectLst/>
                <a:uLnTx/>
                <a:uFillTx/>
                <a:latin typeface="Calibri"/>
                <a:ea typeface="+mn-ea"/>
                <a:cs typeface="+mn-cs"/>
              </a:rPr>
              <a:t>DB</a:t>
            </a:r>
          </a:p>
        </p:txBody>
      </p:sp>
      <p:sp>
        <p:nvSpPr>
          <p:cNvPr id="29" name="TextBox 28"/>
          <p:cNvSpPr txBox="1"/>
          <p:nvPr/>
        </p:nvSpPr>
        <p:spPr>
          <a:xfrm>
            <a:off x="9289993" y="2959547"/>
            <a:ext cx="658898" cy="357342"/>
          </a:xfrm>
          <a:prstGeom prst="rect">
            <a:avLst/>
          </a:prstGeom>
          <a:noFill/>
        </p:spPr>
        <p:txBody>
          <a:bodyPr wrap="none" rtlCol="0">
            <a:spAutoFit/>
          </a:bodyPr>
          <a:lstStyle/>
          <a:p>
            <a:pPr marL="0" marR="0" lvl="0" indent="0" algn="l" defTabSz="984077" rtl="0" eaLnBrk="1" fontAlgn="auto" latinLnBrk="0" hangingPunct="1">
              <a:lnSpc>
                <a:spcPct val="100000"/>
              </a:lnSpc>
              <a:spcBef>
                <a:spcPts val="0"/>
              </a:spcBef>
              <a:spcAft>
                <a:spcPts val="0"/>
              </a:spcAft>
              <a:buClrTx/>
              <a:buSzTx/>
              <a:buFontTx/>
              <a:buNone/>
              <a:tabLst/>
              <a:defRPr/>
            </a:pPr>
            <a:r>
              <a:rPr kumimoji="0" lang="en-US" sz="1722" b="0" i="0" u="none" strike="noStrike" kern="1200" cap="none" spc="0" normalizeH="0" baseline="0" noProof="0" dirty="0">
                <a:ln>
                  <a:noFill/>
                </a:ln>
                <a:solidFill>
                  <a:prstClr val="black"/>
                </a:solidFill>
                <a:effectLst/>
                <a:uLnTx/>
                <a:uFillTx/>
                <a:latin typeface="Calibri"/>
                <a:ea typeface="+mn-ea"/>
                <a:cs typeface="+mn-cs"/>
              </a:rPr>
              <a:t>Store</a:t>
            </a:r>
          </a:p>
        </p:txBody>
      </p:sp>
      <p:sp>
        <p:nvSpPr>
          <p:cNvPr id="30" name="TextBox 29"/>
          <p:cNvSpPr txBox="1"/>
          <p:nvPr/>
        </p:nvSpPr>
        <p:spPr>
          <a:xfrm>
            <a:off x="3671378" y="3008428"/>
            <a:ext cx="471604" cy="390428"/>
          </a:xfrm>
          <a:prstGeom prst="rect">
            <a:avLst/>
          </a:prstGeom>
          <a:noFill/>
        </p:spPr>
        <p:txBody>
          <a:bodyPr wrap="none" rtlCol="0">
            <a:spAutoFit/>
          </a:bodyPr>
          <a:lstStyle/>
          <a:p>
            <a:pPr marL="0" marR="0" lvl="0" indent="0" algn="l" defTabSz="984077" rtl="0" eaLnBrk="1" fontAlgn="auto" latinLnBrk="0" hangingPunct="1">
              <a:lnSpc>
                <a:spcPct val="100000"/>
              </a:lnSpc>
              <a:spcBef>
                <a:spcPts val="0"/>
              </a:spcBef>
              <a:spcAft>
                <a:spcPts val="0"/>
              </a:spcAft>
              <a:buClrTx/>
              <a:buSzTx/>
              <a:buFontTx/>
              <a:buNone/>
              <a:tabLst/>
              <a:defRPr/>
            </a:pPr>
            <a:r>
              <a:rPr kumimoji="0" lang="en-US" sz="1937" b="0" i="0" u="none" strike="noStrike" kern="1200" cap="none" spc="0" normalizeH="0" baseline="0" noProof="0" dirty="0">
                <a:ln>
                  <a:noFill/>
                </a:ln>
                <a:solidFill>
                  <a:prstClr val="black"/>
                </a:solidFill>
                <a:effectLst/>
                <a:uLnTx/>
                <a:uFillTx/>
                <a:latin typeface="Calibri"/>
                <a:ea typeface="+mn-ea"/>
                <a:cs typeface="+mn-cs"/>
              </a:rPr>
              <a:t>I/P</a:t>
            </a:r>
          </a:p>
        </p:txBody>
      </p:sp>
      <p:sp>
        <p:nvSpPr>
          <p:cNvPr id="31" name="TextBox 30"/>
          <p:cNvSpPr txBox="1"/>
          <p:nvPr/>
        </p:nvSpPr>
        <p:spPr>
          <a:xfrm>
            <a:off x="6222271" y="2966977"/>
            <a:ext cx="991682" cy="390428"/>
          </a:xfrm>
          <a:prstGeom prst="rect">
            <a:avLst/>
          </a:prstGeom>
          <a:noFill/>
        </p:spPr>
        <p:txBody>
          <a:bodyPr wrap="none" rtlCol="0">
            <a:spAutoFit/>
          </a:bodyPr>
          <a:lstStyle/>
          <a:p>
            <a:pPr marL="0" marR="0" lvl="0" indent="0" algn="l" defTabSz="984077" rtl="0" eaLnBrk="1" fontAlgn="auto" latinLnBrk="0" hangingPunct="1">
              <a:lnSpc>
                <a:spcPct val="100000"/>
              </a:lnSpc>
              <a:spcBef>
                <a:spcPts val="0"/>
              </a:spcBef>
              <a:spcAft>
                <a:spcPts val="0"/>
              </a:spcAft>
              <a:buClrTx/>
              <a:buSzTx/>
              <a:buFontTx/>
              <a:buNone/>
              <a:tabLst/>
              <a:defRPr/>
            </a:pPr>
            <a:r>
              <a:rPr kumimoji="0" lang="en-US" sz="1937" b="0" i="0" u="none" strike="noStrike" kern="1200" cap="none" spc="0" normalizeH="0" baseline="0" noProof="0" dirty="0">
                <a:ln>
                  <a:noFill/>
                </a:ln>
                <a:solidFill>
                  <a:prstClr val="black"/>
                </a:solidFill>
                <a:effectLst/>
                <a:uLnTx/>
                <a:uFillTx/>
                <a:latin typeface="Calibri"/>
                <a:ea typeface="+mn-ea"/>
                <a:cs typeface="+mn-cs"/>
              </a:rPr>
              <a:t>R. Panel</a:t>
            </a:r>
          </a:p>
        </p:txBody>
      </p:sp>
      <p:sp>
        <p:nvSpPr>
          <p:cNvPr id="32" name="TextBox 31"/>
          <p:cNvSpPr txBox="1"/>
          <p:nvPr/>
        </p:nvSpPr>
        <p:spPr>
          <a:xfrm>
            <a:off x="7576993" y="4633116"/>
            <a:ext cx="732893" cy="390428"/>
          </a:xfrm>
          <a:prstGeom prst="rect">
            <a:avLst/>
          </a:prstGeom>
          <a:noFill/>
        </p:spPr>
        <p:txBody>
          <a:bodyPr wrap="none" rtlCol="0">
            <a:spAutoFit/>
          </a:bodyPr>
          <a:lstStyle/>
          <a:p>
            <a:pPr marL="0" marR="0" lvl="0" indent="0" algn="l" defTabSz="984077" rtl="0" eaLnBrk="1" fontAlgn="auto" latinLnBrk="0" hangingPunct="1">
              <a:lnSpc>
                <a:spcPct val="100000"/>
              </a:lnSpc>
              <a:spcBef>
                <a:spcPts val="0"/>
              </a:spcBef>
              <a:spcAft>
                <a:spcPts val="0"/>
              </a:spcAft>
              <a:buClrTx/>
              <a:buSzTx/>
              <a:buFontTx/>
              <a:buNone/>
              <a:tabLst/>
              <a:defRPr/>
            </a:pPr>
            <a:r>
              <a:rPr kumimoji="0" lang="en-US" sz="1937" b="0" i="0" u="none" strike="noStrike" kern="1200" cap="none" spc="0" normalizeH="0" baseline="0" noProof="0" dirty="0">
                <a:ln>
                  <a:noFill/>
                </a:ln>
                <a:solidFill>
                  <a:prstClr val="black"/>
                </a:solidFill>
                <a:effectLst/>
                <a:uLnTx/>
                <a:uFillTx/>
                <a:latin typeface="Calibri"/>
                <a:ea typeface="+mn-ea"/>
                <a:cs typeface="+mn-cs"/>
              </a:rPr>
              <a:t>Fetch</a:t>
            </a:r>
          </a:p>
        </p:txBody>
      </p:sp>
    </p:spTree>
    <p:extLst>
      <p:ext uri="{BB962C8B-B14F-4D97-AF65-F5344CB8AC3E}">
        <p14:creationId xmlns:p14="http://schemas.microsoft.com/office/powerpoint/2010/main" val="3515719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64664" y="1312051"/>
            <a:ext cx="1556836" cy="390428"/>
          </a:xfrm>
          <a:prstGeom prst="rect">
            <a:avLst/>
          </a:prstGeom>
          <a:noFill/>
        </p:spPr>
        <p:txBody>
          <a:bodyPr wrap="none" rtlCol="0">
            <a:spAutoFit/>
          </a:bodyPr>
          <a:lstStyle/>
          <a:p>
            <a:pPr defTabSz="984077"/>
            <a:r>
              <a:rPr lang="en-US" sz="1937" dirty="0">
                <a:solidFill>
                  <a:prstClr val="black"/>
                </a:solidFill>
                <a:latin typeface="Calibri"/>
              </a:rPr>
              <a:t>User Module:</a:t>
            </a:r>
          </a:p>
        </p:txBody>
      </p:sp>
      <p:sp>
        <p:nvSpPr>
          <p:cNvPr id="20" name="Rectangle 19"/>
          <p:cNvSpPr/>
          <p:nvPr/>
        </p:nvSpPr>
        <p:spPr>
          <a:xfrm>
            <a:off x="1600658" y="3077875"/>
            <a:ext cx="1804070" cy="656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r>
              <a:rPr lang="en-US" sz="1937" dirty="0">
                <a:solidFill>
                  <a:prstClr val="black"/>
                </a:solidFill>
                <a:latin typeface="Calibri"/>
              </a:rPr>
              <a:t>user</a:t>
            </a:r>
          </a:p>
        </p:txBody>
      </p:sp>
      <p:cxnSp>
        <p:nvCxnSpPr>
          <p:cNvPr id="21" name="Straight Arrow Connector 20"/>
          <p:cNvCxnSpPr>
            <a:stCxn id="20" idx="3"/>
          </p:cNvCxnSpPr>
          <p:nvPr/>
        </p:nvCxnSpPr>
        <p:spPr>
          <a:xfrm>
            <a:off x="3404728" y="3405888"/>
            <a:ext cx="1230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p:cNvSpPr/>
          <p:nvPr/>
        </p:nvSpPr>
        <p:spPr>
          <a:xfrm>
            <a:off x="4634776" y="2667859"/>
            <a:ext cx="1476058" cy="14760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r>
              <a:rPr lang="en-US" sz="1937" dirty="0">
                <a:solidFill>
                  <a:prstClr val="black"/>
                </a:solidFill>
                <a:latin typeface="Calibri"/>
              </a:rPr>
              <a:t>Login</a:t>
            </a:r>
          </a:p>
        </p:txBody>
      </p:sp>
      <p:cxnSp>
        <p:nvCxnSpPr>
          <p:cNvPr id="23" name="Straight Arrow Connector 22"/>
          <p:cNvCxnSpPr/>
          <p:nvPr/>
        </p:nvCxnSpPr>
        <p:spPr>
          <a:xfrm>
            <a:off x="6110834" y="3405888"/>
            <a:ext cx="1230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ound Diagonal Corner Rectangle 23"/>
          <p:cNvSpPr/>
          <p:nvPr/>
        </p:nvSpPr>
        <p:spPr>
          <a:xfrm>
            <a:off x="7340882" y="2365472"/>
            <a:ext cx="1968077" cy="196807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defTabSz="984077"/>
            <a:r>
              <a:rPr lang="en-US" sz="1937" dirty="0">
                <a:solidFill>
                  <a:prstClr val="black"/>
                </a:solidFill>
                <a:latin typeface="Calibri"/>
              </a:rPr>
              <a:t>View his complaints</a:t>
            </a:r>
          </a:p>
          <a:p>
            <a:pPr defTabSz="984077"/>
            <a:r>
              <a:rPr lang="en-US" sz="1937" dirty="0">
                <a:solidFill>
                  <a:prstClr val="black"/>
                </a:solidFill>
                <a:latin typeface="Calibri"/>
              </a:rPr>
              <a:t>Check Donation Details</a:t>
            </a:r>
          </a:p>
          <a:p>
            <a:pPr defTabSz="984077"/>
            <a:r>
              <a:rPr lang="en-US" sz="1937" dirty="0">
                <a:solidFill>
                  <a:prstClr val="black"/>
                </a:solidFill>
                <a:latin typeface="Calibri"/>
              </a:rPr>
              <a:t>Manage Profile</a:t>
            </a:r>
          </a:p>
          <a:p>
            <a:pPr defTabSz="984077"/>
            <a:r>
              <a:rPr lang="en-US" sz="1937" dirty="0">
                <a:solidFill>
                  <a:prstClr val="black"/>
                </a:solidFill>
                <a:latin typeface="Calibri"/>
              </a:rPr>
              <a:t>Give Feedback</a:t>
            </a:r>
          </a:p>
        </p:txBody>
      </p:sp>
      <p:cxnSp>
        <p:nvCxnSpPr>
          <p:cNvPr id="25" name="Straight Arrow Connector 24"/>
          <p:cNvCxnSpPr>
            <a:stCxn id="24" idx="1"/>
          </p:cNvCxnSpPr>
          <p:nvPr/>
        </p:nvCxnSpPr>
        <p:spPr>
          <a:xfrm>
            <a:off x="8324920" y="4333548"/>
            <a:ext cx="0" cy="1040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7422885" y="5373964"/>
            <a:ext cx="1804070" cy="656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r>
              <a:rPr lang="en-US" sz="1937" dirty="0">
                <a:solidFill>
                  <a:prstClr val="black"/>
                </a:solidFill>
                <a:latin typeface="Calibri"/>
              </a:rPr>
              <a:t>Results</a:t>
            </a:r>
          </a:p>
        </p:txBody>
      </p:sp>
      <p:cxnSp>
        <p:nvCxnSpPr>
          <p:cNvPr id="27" name="Straight Arrow Connector 26"/>
          <p:cNvCxnSpPr/>
          <p:nvPr/>
        </p:nvCxnSpPr>
        <p:spPr>
          <a:xfrm>
            <a:off x="9308958" y="3318759"/>
            <a:ext cx="4920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p:cNvSpPr/>
          <p:nvPr/>
        </p:nvSpPr>
        <p:spPr>
          <a:xfrm>
            <a:off x="9887877" y="3021497"/>
            <a:ext cx="979143" cy="65602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r>
              <a:rPr lang="en-US" sz="1937" dirty="0">
                <a:solidFill>
                  <a:prstClr val="black"/>
                </a:solidFill>
                <a:latin typeface="Calibri"/>
              </a:rPr>
              <a:t>DB</a:t>
            </a:r>
          </a:p>
        </p:txBody>
      </p:sp>
      <p:sp>
        <p:nvSpPr>
          <p:cNvPr id="29" name="TextBox 28"/>
          <p:cNvSpPr txBox="1"/>
          <p:nvPr/>
        </p:nvSpPr>
        <p:spPr>
          <a:xfrm>
            <a:off x="9289993" y="2959547"/>
            <a:ext cx="658898" cy="357342"/>
          </a:xfrm>
          <a:prstGeom prst="rect">
            <a:avLst/>
          </a:prstGeom>
          <a:noFill/>
        </p:spPr>
        <p:txBody>
          <a:bodyPr wrap="none" rtlCol="0">
            <a:spAutoFit/>
          </a:bodyPr>
          <a:lstStyle/>
          <a:p>
            <a:pPr defTabSz="984077"/>
            <a:r>
              <a:rPr lang="en-US" sz="1722" dirty="0">
                <a:solidFill>
                  <a:prstClr val="black"/>
                </a:solidFill>
                <a:latin typeface="Calibri"/>
              </a:rPr>
              <a:t>Store</a:t>
            </a:r>
          </a:p>
        </p:txBody>
      </p:sp>
      <p:sp>
        <p:nvSpPr>
          <p:cNvPr id="30" name="TextBox 29"/>
          <p:cNvSpPr txBox="1"/>
          <p:nvPr/>
        </p:nvSpPr>
        <p:spPr>
          <a:xfrm>
            <a:off x="3671378" y="3008428"/>
            <a:ext cx="471604" cy="390428"/>
          </a:xfrm>
          <a:prstGeom prst="rect">
            <a:avLst/>
          </a:prstGeom>
          <a:noFill/>
        </p:spPr>
        <p:txBody>
          <a:bodyPr wrap="none" rtlCol="0">
            <a:spAutoFit/>
          </a:bodyPr>
          <a:lstStyle/>
          <a:p>
            <a:pPr defTabSz="984077"/>
            <a:r>
              <a:rPr lang="en-US" sz="1937" dirty="0">
                <a:solidFill>
                  <a:prstClr val="black"/>
                </a:solidFill>
                <a:latin typeface="Calibri"/>
              </a:rPr>
              <a:t>I/P</a:t>
            </a:r>
          </a:p>
        </p:txBody>
      </p:sp>
      <p:sp>
        <p:nvSpPr>
          <p:cNvPr id="31" name="TextBox 30"/>
          <p:cNvSpPr txBox="1"/>
          <p:nvPr/>
        </p:nvSpPr>
        <p:spPr>
          <a:xfrm>
            <a:off x="6222271" y="2966977"/>
            <a:ext cx="991682" cy="390428"/>
          </a:xfrm>
          <a:prstGeom prst="rect">
            <a:avLst/>
          </a:prstGeom>
          <a:noFill/>
        </p:spPr>
        <p:txBody>
          <a:bodyPr wrap="none" rtlCol="0">
            <a:spAutoFit/>
          </a:bodyPr>
          <a:lstStyle/>
          <a:p>
            <a:pPr defTabSz="984077"/>
            <a:r>
              <a:rPr lang="en-US" sz="1937" dirty="0">
                <a:solidFill>
                  <a:prstClr val="black"/>
                </a:solidFill>
                <a:latin typeface="Calibri"/>
              </a:rPr>
              <a:t>R. Panel</a:t>
            </a:r>
          </a:p>
        </p:txBody>
      </p:sp>
      <p:sp>
        <p:nvSpPr>
          <p:cNvPr id="32" name="TextBox 31"/>
          <p:cNvSpPr txBox="1"/>
          <p:nvPr/>
        </p:nvSpPr>
        <p:spPr>
          <a:xfrm>
            <a:off x="7576993" y="4633116"/>
            <a:ext cx="732893" cy="390428"/>
          </a:xfrm>
          <a:prstGeom prst="rect">
            <a:avLst/>
          </a:prstGeom>
          <a:noFill/>
        </p:spPr>
        <p:txBody>
          <a:bodyPr wrap="none" rtlCol="0">
            <a:spAutoFit/>
          </a:bodyPr>
          <a:lstStyle/>
          <a:p>
            <a:pPr defTabSz="984077"/>
            <a:r>
              <a:rPr lang="en-US" sz="1937" dirty="0">
                <a:solidFill>
                  <a:prstClr val="black"/>
                </a:solidFill>
                <a:latin typeface="Calibri"/>
              </a:rPr>
              <a:t>Fetch</a:t>
            </a:r>
          </a:p>
        </p:txBody>
      </p:sp>
    </p:spTree>
    <p:extLst>
      <p:ext uri="{BB962C8B-B14F-4D97-AF65-F5344CB8AC3E}">
        <p14:creationId xmlns:p14="http://schemas.microsoft.com/office/powerpoint/2010/main" val="1486735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64665" y="410016"/>
          <a:ext cx="1804070" cy="2510664"/>
        </p:xfrm>
        <a:graphic>
          <a:graphicData uri="http://schemas.openxmlformats.org/drawingml/2006/table">
            <a:tbl>
              <a:tblPr firstRow="1" bandRow="1">
                <a:tableStyleId>{9D7B26C5-4107-4FEC-AEDC-1716B250A1EF}</a:tableStyleId>
              </a:tblPr>
              <a:tblGrid>
                <a:gridCol w="1804070">
                  <a:extLst>
                    <a:ext uri="{9D8B030D-6E8A-4147-A177-3AD203B41FA5}">
                      <a16:colId xmlns:a16="http://schemas.microsoft.com/office/drawing/2014/main" val="20000"/>
                    </a:ext>
                  </a:extLst>
                </a:gridCol>
              </a:tblGrid>
              <a:tr h="416098">
                <a:tc>
                  <a:txBody>
                    <a:bodyPr/>
                    <a:lstStyle/>
                    <a:p>
                      <a:r>
                        <a:rPr lang="en-US" sz="2100" dirty="0"/>
                        <a:t>Admin</a:t>
                      </a:r>
                    </a:p>
                  </a:txBody>
                  <a:tcPr marL="98404" marR="98404" marT="49202" marB="49202"/>
                </a:tc>
                <a:extLst>
                  <a:ext uri="{0D108BD9-81ED-4DB2-BD59-A6C34878D82A}">
                    <a16:rowId xmlns:a16="http://schemas.microsoft.com/office/drawing/2014/main" val="10000"/>
                  </a:ext>
                </a:extLst>
              </a:tr>
              <a:tr h="4160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err="1"/>
                        <a:t>Uid</a:t>
                      </a:r>
                      <a:endParaRPr lang="en-US" sz="2100" dirty="0"/>
                    </a:p>
                  </a:txBody>
                  <a:tcPr marL="98404" marR="98404" marT="49202" marB="49202"/>
                </a:tc>
                <a:extLst>
                  <a:ext uri="{0D108BD9-81ED-4DB2-BD59-A6C34878D82A}">
                    <a16:rowId xmlns:a16="http://schemas.microsoft.com/office/drawing/2014/main" val="10001"/>
                  </a:ext>
                </a:extLst>
              </a:tr>
              <a:tr h="4160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password</a:t>
                      </a:r>
                    </a:p>
                  </a:txBody>
                  <a:tcPr marL="98404" marR="98404" marT="49202" marB="49202"/>
                </a:tc>
                <a:extLst>
                  <a:ext uri="{0D108BD9-81ED-4DB2-BD59-A6C34878D82A}">
                    <a16:rowId xmlns:a16="http://schemas.microsoft.com/office/drawing/2014/main" val="10002"/>
                  </a:ext>
                </a:extLst>
              </a:tr>
              <a:tr h="4160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check()</a:t>
                      </a:r>
                    </a:p>
                  </a:txBody>
                  <a:tcPr marL="98404" marR="98404" marT="49202" marB="49202"/>
                </a:tc>
                <a:extLst>
                  <a:ext uri="{0D108BD9-81ED-4DB2-BD59-A6C34878D82A}">
                    <a16:rowId xmlns:a16="http://schemas.microsoft.com/office/drawing/2014/main" val="10003"/>
                  </a:ext>
                </a:extLst>
              </a:tr>
              <a:tr h="416098">
                <a:tc>
                  <a:txBody>
                    <a:bodyPr/>
                    <a:lstStyle/>
                    <a:p>
                      <a:r>
                        <a:rPr lang="en-US" sz="2100" dirty="0"/>
                        <a:t>accept()</a:t>
                      </a:r>
                    </a:p>
                  </a:txBody>
                  <a:tcPr marL="98404" marR="98404" marT="49202" marB="49202"/>
                </a:tc>
                <a:extLst>
                  <a:ext uri="{0D108BD9-81ED-4DB2-BD59-A6C34878D82A}">
                    <a16:rowId xmlns:a16="http://schemas.microsoft.com/office/drawing/2014/main" val="10004"/>
                  </a:ext>
                </a:extLst>
              </a:tr>
              <a:tr h="416098">
                <a:tc>
                  <a:txBody>
                    <a:bodyPr/>
                    <a:lstStyle/>
                    <a:p>
                      <a:r>
                        <a:rPr lang="en-US" sz="2100" dirty="0"/>
                        <a:t>reject()</a:t>
                      </a:r>
                    </a:p>
                  </a:txBody>
                  <a:tcPr marL="98404" marR="98404" marT="49202" marB="49202"/>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54850442"/>
              </p:ext>
            </p:extLst>
          </p:nvPr>
        </p:nvGraphicFramePr>
        <p:xfrm>
          <a:off x="5782821" y="492020"/>
          <a:ext cx="1886073" cy="2929108"/>
        </p:xfrm>
        <a:graphic>
          <a:graphicData uri="http://schemas.openxmlformats.org/drawingml/2006/table">
            <a:tbl>
              <a:tblPr firstRow="1" bandRow="1">
                <a:tableStyleId>{9D7B26C5-4107-4FEC-AEDC-1716B250A1EF}</a:tableStyleId>
              </a:tblPr>
              <a:tblGrid>
                <a:gridCol w="1886073">
                  <a:extLst>
                    <a:ext uri="{9D8B030D-6E8A-4147-A177-3AD203B41FA5}">
                      <a16:colId xmlns:a16="http://schemas.microsoft.com/office/drawing/2014/main" val="20000"/>
                    </a:ext>
                  </a:extLst>
                </a:gridCol>
              </a:tblGrid>
              <a:tr h="416098">
                <a:tc>
                  <a:txBody>
                    <a:bodyPr/>
                    <a:lstStyle/>
                    <a:p>
                      <a:r>
                        <a:rPr lang="en-US" sz="2100" dirty="0"/>
                        <a:t>WWA</a:t>
                      </a:r>
                    </a:p>
                  </a:txBody>
                  <a:tcPr marL="98404" marR="98404" marT="49202" marB="49202"/>
                </a:tc>
                <a:extLst>
                  <a:ext uri="{0D108BD9-81ED-4DB2-BD59-A6C34878D82A}">
                    <a16:rowId xmlns:a16="http://schemas.microsoft.com/office/drawing/2014/main" val="10000"/>
                  </a:ext>
                </a:extLst>
              </a:tr>
              <a:tr h="416098">
                <a:tc>
                  <a:txBody>
                    <a:bodyPr/>
                    <a:lstStyle/>
                    <a:p>
                      <a:r>
                        <a:rPr lang="en-US" sz="2100" dirty="0" err="1"/>
                        <a:t>WWA_id</a:t>
                      </a:r>
                      <a:endParaRPr lang="en-US" sz="2100" dirty="0"/>
                    </a:p>
                  </a:txBody>
                  <a:tcPr marL="98404" marR="98404" marT="49202" marB="49202"/>
                </a:tc>
                <a:extLst>
                  <a:ext uri="{0D108BD9-81ED-4DB2-BD59-A6C34878D82A}">
                    <a16:rowId xmlns:a16="http://schemas.microsoft.com/office/drawing/2014/main" val="10001"/>
                  </a:ext>
                </a:extLst>
              </a:tr>
              <a:tr h="416098">
                <a:tc>
                  <a:txBody>
                    <a:bodyPr/>
                    <a:lstStyle/>
                    <a:p>
                      <a:r>
                        <a:rPr lang="en-US" sz="2100" dirty="0"/>
                        <a:t>password</a:t>
                      </a:r>
                    </a:p>
                  </a:txBody>
                  <a:tcPr marL="98404" marR="98404" marT="49202" marB="49202"/>
                </a:tc>
                <a:extLst>
                  <a:ext uri="{0D108BD9-81ED-4DB2-BD59-A6C34878D82A}">
                    <a16:rowId xmlns:a16="http://schemas.microsoft.com/office/drawing/2014/main" val="10002"/>
                  </a:ext>
                </a:extLst>
              </a:tr>
              <a:tr h="416098">
                <a:tc>
                  <a:txBody>
                    <a:bodyPr/>
                    <a:lstStyle/>
                    <a:p>
                      <a:r>
                        <a:rPr lang="en-US" sz="2100" dirty="0"/>
                        <a:t>Insert data</a:t>
                      </a:r>
                    </a:p>
                  </a:txBody>
                  <a:tcPr marL="98404" marR="98404" marT="49202" marB="49202"/>
                </a:tc>
                <a:extLst>
                  <a:ext uri="{0D108BD9-81ED-4DB2-BD59-A6C34878D82A}">
                    <a16:rowId xmlns:a16="http://schemas.microsoft.com/office/drawing/2014/main" val="10003"/>
                  </a:ext>
                </a:extLst>
              </a:tr>
              <a:tr h="416098">
                <a:tc>
                  <a:txBody>
                    <a:bodyPr/>
                    <a:lstStyle/>
                    <a:p>
                      <a:r>
                        <a:rPr lang="en-US" sz="2100" dirty="0"/>
                        <a:t>Check()</a:t>
                      </a:r>
                    </a:p>
                  </a:txBody>
                  <a:tcPr marL="98404" marR="98404" marT="49202" marB="49202"/>
                </a:tc>
                <a:extLst>
                  <a:ext uri="{0D108BD9-81ED-4DB2-BD59-A6C34878D82A}">
                    <a16:rowId xmlns:a16="http://schemas.microsoft.com/office/drawing/2014/main" val="10004"/>
                  </a:ext>
                </a:extLst>
              </a:tr>
              <a:tr h="416098">
                <a:tc>
                  <a:txBody>
                    <a:bodyPr/>
                    <a:lstStyle/>
                    <a:p>
                      <a:r>
                        <a:rPr lang="en-US" sz="2100" dirty="0"/>
                        <a:t>Accept()</a:t>
                      </a:r>
                    </a:p>
                  </a:txBody>
                  <a:tcPr marL="98404" marR="98404" marT="49202" marB="49202"/>
                </a:tc>
                <a:extLst>
                  <a:ext uri="{0D108BD9-81ED-4DB2-BD59-A6C34878D82A}">
                    <a16:rowId xmlns:a16="http://schemas.microsoft.com/office/drawing/2014/main" val="10005"/>
                  </a:ext>
                </a:extLst>
              </a:tr>
              <a:tr h="416098">
                <a:tc>
                  <a:txBody>
                    <a:bodyPr/>
                    <a:lstStyle/>
                    <a:p>
                      <a:r>
                        <a:rPr lang="en-US" sz="2100" dirty="0"/>
                        <a:t>Reject()</a:t>
                      </a:r>
                    </a:p>
                  </a:txBody>
                  <a:tcPr marL="98404" marR="98404" marT="49202" marB="49202"/>
                </a:tc>
                <a:extLst>
                  <a:ext uri="{0D108BD9-81ED-4DB2-BD59-A6C34878D82A}">
                    <a16:rowId xmlns:a16="http://schemas.microsoft.com/office/drawing/2014/main" val="1000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757604996"/>
              </p:ext>
            </p:extLst>
          </p:nvPr>
        </p:nvGraphicFramePr>
        <p:xfrm>
          <a:off x="3486732" y="3608141"/>
          <a:ext cx="1722067" cy="2510664"/>
        </p:xfrm>
        <a:graphic>
          <a:graphicData uri="http://schemas.openxmlformats.org/drawingml/2006/table">
            <a:tbl>
              <a:tblPr firstRow="1" bandRow="1">
                <a:tableStyleId>{9D7B26C5-4107-4FEC-AEDC-1716B250A1EF}</a:tableStyleId>
              </a:tblPr>
              <a:tblGrid>
                <a:gridCol w="1722067">
                  <a:extLst>
                    <a:ext uri="{9D8B030D-6E8A-4147-A177-3AD203B41FA5}">
                      <a16:colId xmlns:a16="http://schemas.microsoft.com/office/drawing/2014/main" val="20000"/>
                    </a:ext>
                  </a:extLst>
                </a:gridCol>
              </a:tblGrid>
              <a:tr h="416098">
                <a:tc>
                  <a:txBody>
                    <a:bodyPr/>
                    <a:lstStyle/>
                    <a:p>
                      <a:r>
                        <a:rPr lang="en-US" sz="2100" dirty="0"/>
                        <a:t>USER</a:t>
                      </a:r>
                    </a:p>
                  </a:txBody>
                  <a:tcPr marL="98404" marR="98404" marT="49202" marB="49202"/>
                </a:tc>
                <a:extLst>
                  <a:ext uri="{0D108BD9-81ED-4DB2-BD59-A6C34878D82A}">
                    <a16:rowId xmlns:a16="http://schemas.microsoft.com/office/drawing/2014/main" val="10000"/>
                  </a:ext>
                </a:extLst>
              </a:tr>
              <a:tr h="416098">
                <a:tc>
                  <a:txBody>
                    <a:bodyPr/>
                    <a:lstStyle/>
                    <a:p>
                      <a:r>
                        <a:rPr lang="en-US" sz="2100" dirty="0" err="1"/>
                        <a:t>Uid</a:t>
                      </a:r>
                      <a:endParaRPr lang="en-US" sz="2100" dirty="0"/>
                    </a:p>
                  </a:txBody>
                  <a:tcPr marL="98404" marR="98404" marT="49202" marB="49202"/>
                </a:tc>
                <a:extLst>
                  <a:ext uri="{0D108BD9-81ED-4DB2-BD59-A6C34878D82A}">
                    <a16:rowId xmlns:a16="http://schemas.microsoft.com/office/drawing/2014/main" val="10001"/>
                  </a:ext>
                </a:extLst>
              </a:tr>
              <a:tr h="416098">
                <a:tc>
                  <a:txBody>
                    <a:bodyPr/>
                    <a:lstStyle/>
                    <a:p>
                      <a:r>
                        <a:rPr lang="en-US" sz="2100" dirty="0"/>
                        <a:t>Password</a:t>
                      </a:r>
                    </a:p>
                  </a:txBody>
                  <a:tcPr marL="98404" marR="98404" marT="49202" marB="49202"/>
                </a:tc>
                <a:extLst>
                  <a:ext uri="{0D108BD9-81ED-4DB2-BD59-A6C34878D82A}">
                    <a16:rowId xmlns:a16="http://schemas.microsoft.com/office/drawing/2014/main" val="10002"/>
                  </a:ext>
                </a:extLst>
              </a:tr>
              <a:tr h="416098">
                <a:tc>
                  <a:txBody>
                    <a:bodyPr/>
                    <a:lstStyle/>
                    <a:p>
                      <a:r>
                        <a:rPr lang="en-US" sz="2100" dirty="0"/>
                        <a:t>Name</a:t>
                      </a:r>
                    </a:p>
                  </a:txBody>
                  <a:tcPr marL="98404" marR="98404" marT="49202" marB="49202"/>
                </a:tc>
                <a:extLst>
                  <a:ext uri="{0D108BD9-81ED-4DB2-BD59-A6C34878D82A}">
                    <a16:rowId xmlns:a16="http://schemas.microsoft.com/office/drawing/2014/main" val="10003"/>
                  </a:ext>
                </a:extLst>
              </a:tr>
              <a:tr h="416098">
                <a:tc>
                  <a:txBody>
                    <a:bodyPr/>
                    <a:lstStyle/>
                    <a:p>
                      <a:r>
                        <a:rPr lang="en-US" sz="2100" dirty="0"/>
                        <a:t>Email</a:t>
                      </a:r>
                    </a:p>
                  </a:txBody>
                  <a:tcPr marL="98404" marR="98404" marT="49202" marB="49202"/>
                </a:tc>
                <a:extLst>
                  <a:ext uri="{0D108BD9-81ED-4DB2-BD59-A6C34878D82A}">
                    <a16:rowId xmlns:a16="http://schemas.microsoft.com/office/drawing/2014/main" val="10004"/>
                  </a:ext>
                </a:extLst>
              </a:tr>
              <a:tr h="416098">
                <a:tc>
                  <a:txBody>
                    <a:bodyPr/>
                    <a:lstStyle/>
                    <a:p>
                      <a:r>
                        <a:rPr lang="en-US" sz="2100" dirty="0"/>
                        <a:t>Request()</a:t>
                      </a:r>
                    </a:p>
                  </a:txBody>
                  <a:tcPr marL="98404" marR="98404" marT="49202" marB="49202"/>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7914904" y="4182163"/>
          <a:ext cx="1886073" cy="2830704"/>
        </p:xfrm>
        <a:graphic>
          <a:graphicData uri="http://schemas.openxmlformats.org/drawingml/2006/table">
            <a:tbl>
              <a:tblPr firstRow="1" bandRow="1">
                <a:tableStyleId>{9D7B26C5-4107-4FEC-AEDC-1716B250A1EF}</a:tableStyleId>
              </a:tblPr>
              <a:tblGrid>
                <a:gridCol w="1886073">
                  <a:extLst>
                    <a:ext uri="{9D8B030D-6E8A-4147-A177-3AD203B41FA5}">
                      <a16:colId xmlns:a16="http://schemas.microsoft.com/office/drawing/2014/main" val="20000"/>
                    </a:ext>
                  </a:extLst>
                </a:gridCol>
              </a:tblGrid>
              <a:tr h="733792">
                <a:tc>
                  <a:txBody>
                    <a:bodyPr/>
                    <a:lstStyle/>
                    <a:p>
                      <a:r>
                        <a:rPr lang="en-US" sz="2100" dirty="0"/>
                        <a:t>Donation details</a:t>
                      </a:r>
                    </a:p>
                  </a:txBody>
                  <a:tcPr marL="98404" marR="98404" marT="49202" marB="49202"/>
                </a:tc>
                <a:extLst>
                  <a:ext uri="{0D108BD9-81ED-4DB2-BD59-A6C34878D82A}">
                    <a16:rowId xmlns:a16="http://schemas.microsoft.com/office/drawing/2014/main" val="10000"/>
                  </a:ext>
                </a:extLst>
              </a:tr>
              <a:tr h="416098">
                <a:tc>
                  <a:txBody>
                    <a:bodyPr/>
                    <a:lstStyle/>
                    <a:p>
                      <a:r>
                        <a:rPr lang="en-US" sz="2100" dirty="0"/>
                        <a:t>Did</a:t>
                      </a:r>
                    </a:p>
                  </a:txBody>
                  <a:tcPr marL="98404" marR="98404" marT="49202" marB="49202"/>
                </a:tc>
                <a:extLst>
                  <a:ext uri="{0D108BD9-81ED-4DB2-BD59-A6C34878D82A}">
                    <a16:rowId xmlns:a16="http://schemas.microsoft.com/office/drawing/2014/main" val="10001"/>
                  </a:ext>
                </a:extLst>
              </a:tr>
              <a:tr h="416098">
                <a:tc>
                  <a:txBody>
                    <a:bodyPr/>
                    <a:lstStyle/>
                    <a:p>
                      <a:r>
                        <a:rPr lang="en-US" sz="2100" dirty="0"/>
                        <a:t>Bank</a:t>
                      </a:r>
                    </a:p>
                  </a:txBody>
                  <a:tcPr marL="98404" marR="98404" marT="49202" marB="49202"/>
                </a:tc>
                <a:extLst>
                  <a:ext uri="{0D108BD9-81ED-4DB2-BD59-A6C34878D82A}">
                    <a16:rowId xmlns:a16="http://schemas.microsoft.com/office/drawing/2014/main" val="10002"/>
                  </a:ext>
                </a:extLst>
              </a:tr>
              <a:tr h="416098">
                <a:tc>
                  <a:txBody>
                    <a:bodyPr/>
                    <a:lstStyle/>
                    <a:p>
                      <a:r>
                        <a:rPr lang="en-US" sz="2100" dirty="0"/>
                        <a:t>Type</a:t>
                      </a:r>
                    </a:p>
                  </a:txBody>
                  <a:tcPr marL="98404" marR="98404" marT="49202" marB="49202"/>
                </a:tc>
                <a:extLst>
                  <a:ext uri="{0D108BD9-81ED-4DB2-BD59-A6C34878D82A}">
                    <a16:rowId xmlns:a16="http://schemas.microsoft.com/office/drawing/2014/main" val="10003"/>
                  </a:ext>
                </a:extLst>
              </a:tr>
              <a:tr h="416098">
                <a:tc>
                  <a:txBody>
                    <a:bodyPr/>
                    <a:lstStyle/>
                    <a:p>
                      <a:r>
                        <a:rPr lang="en-US" sz="2100" dirty="0"/>
                        <a:t>amount</a:t>
                      </a:r>
                    </a:p>
                  </a:txBody>
                  <a:tcPr marL="98404" marR="98404" marT="49202" marB="49202"/>
                </a:tc>
                <a:extLst>
                  <a:ext uri="{0D108BD9-81ED-4DB2-BD59-A6C34878D82A}">
                    <a16:rowId xmlns:a16="http://schemas.microsoft.com/office/drawing/2014/main" val="10004"/>
                  </a:ext>
                </a:extLst>
              </a:tr>
              <a:tr h="416098">
                <a:tc>
                  <a:txBody>
                    <a:bodyPr/>
                    <a:lstStyle/>
                    <a:p>
                      <a:r>
                        <a:rPr lang="en-US" sz="2100" dirty="0"/>
                        <a:t>Send()</a:t>
                      </a:r>
                    </a:p>
                  </a:txBody>
                  <a:tcPr marL="98404" marR="98404" marT="49202" marB="49202"/>
                </a:tc>
                <a:extLst>
                  <a:ext uri="{0D108BD9-81ED-4DB2-BD59-A6C34878D82A}">
                    <a16:rowId xmlns:a16="http://schemas.microsoft.com/office/drawing/2014/main" val="10005"/>
                  </a:ext>
                </a:extLst>
              </a:tr>
            </a:tbl>
          </a:graphicData>
        </a:graphic>
      </p:graphicFrame>
      <p:cxnSp>
        <p:nvCxnSpPr>
          <p:cNvPr id="7" name="Straight Arrow Connector 6"/>
          <p:cNvCxnSpPr/>
          <p:nvPr/>
        </p:nvCxnSpPr>
        <p:spPr>
          <a:xfrm>
            <a:off x="3568735" y="1886074"/>
            <a:ext cx="2214086" cy="17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74681" y="5002195"/>
            <a:ext cx="1312051" cy="17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066783" y="3895152"/>
            <a:ext cx="2214941" cy="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08798" y="5822227"/>
            <a:ext cx="1476058" cy="1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6397845" y="5535216"/>
            <a:ext cx="574022" cy="1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684856" y="5248205"/>
            <a:ext cx="1312051" cy="17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7709896" y="3239126"/>
            <a:ext cx="1886073" cy="1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7586891" y="2296090"/>
            <a:ext cx="1066042" cy="17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74680" y="3116122"/>
            <a:ext cx="1066042" cy="1085554"/>
          </a:xfrm>
          <a:prstGeom prst="rect">
            <a:avLst/>
          </a:prstGeom>
          <a:noFill/>
        </p:spPr>
        <p:txBody>
          <a:bodyPr wrap="square" rtlCol="0">
            <a:spAutoFit/>
          </a:bodyPr>
          <a:lstStyle/>
          <a:p>
            <a:pPr defTabSz="984077"/>
            <a:r>
              <a:rPr lang="en-US" sz="1291" dirty="0">
                <a:solidFill>
                  <a:prstClr val="black"/>
                </a:solidFill>
                <a:latin typeface="Calibri"/>
              </a:rPr>
              <a:t>Check user’s info and can accept or reject accordingly</a:t>
            </a:r>
          </a:p>
        </p:txBody>
      </p:sp>
      <p:sp>
        <p:nvSpPr>
          <p:cNvPr id="31" name="TextBox 30"/>
          <p:cNvSpPr txBox="1"/>
          <p:nvPr/>
        </p:nvSpPr>
        <p:spPr>
          <a:xfrm>
            <a:off x="5290802" y="4756186"/>
            <a:ext cx="1230048" cy="788101"/>
          </a:xfrm>
          <a:prstGeom prst="rect">
            <a:avLst/>
          </a:prstGeom>
          <a:noFill/>
        </p:spPr>
        <p:txBody>
          <a:bodyPr wrap="square" rtlCol="0">
            <a:spAutoFit/>
          </a:bodyPr>
          <a:lstStyle/>
          <a:p>
            <a:pPr defTabSz="984077"/>
            <a:r>
              <a:rPr lang="en-US" sz="1507" dirty="0">
                <a:solidFill>
                  <a:prstClr val="black"/>
                </a:solidFill>
                <a:latin typeface="Calibri"/>
              </a:rPr>
              <a:t>Provide user and donation info</a:t>
            </a:r>
          </a:p>
        </p:txBody>
      </p:sp>
      <p:sp>
        <p:nvSpPr>
          <p:cNvPr id="32" name="TextBox 31"/>
          <p:cNvSpPr txBox="1"/>
          <p:nvPr/>
        </p:nvSpPr>
        <p:spPr>
          <a:xfrm>
            <a:off x="3568735" y="820033"/>
            <a:ext cx="1722067" cy="1020023"/>
          </a:xfrm>
          <a:prstGeom prst="rect">
            <a:avLst/>
          </a:prstGeom>
          <a:noFill/>
        </p:spPr>
        <p:txBody>
          <a:bodyPr wrap="square" rtlCol="0">
            <a:spAutoFit/>
          </a:bodyPr>
          <a:lstStyle/>
          <a:p>
            <a:pPr defTabSz="984077"/>
            <a:r>
              <a:rPr lang="en-US" sz="1507" dirty="0">
                <a:solidFill>
                  <a:prstClr val="black"/>
                </a:solidFill>
                <a:latin typeface="Calibri"/>
              </a:rPr>
              <a:t>Check WWA’s info and accept or reject the WWA’s request</a:t>
            </a:r>
          </a:p>
        </p:txBody>
      </p:sp>
      <p:sp>
        <p:nvSpPr>
          <p:cNvPr id="33" name="TextBox 32"/>
          <p:cNvSpPr txBox="1"/>
          <p:nvPr/>
        </p:nvSpPr>
        <p:spPr>
          <a:xfrm>
            <a:off x="4634776" y="2378093"/>
            <a:ext cx="1148045" cy="1185709"/>
          </a:xfrm>
          <a:prstGeom prst="rect">
            <a:avLst/>
          </a:prstGeom>
          <a:noFill/>
        </p:spPr>
        <p:txBody>
          <a:bodyPr wrap="square" rtlCol="0">
            <a:spAutoFit/>
          </a:bodyPr>
          <a:lstStyle/>
          <a:p>
            <a:pPr defTabSz="984077"/>
            <a:r>
              <a:rPr lang="en-US" sz="1184" dirty="0">
                <a:solidFill>
                  <a:prstClr val="black"/>
                </a:solidFill>
                <a:latin typeface="Calibri"/>
              </a:rPr>
              <a:t>WWA can check the User’s info and  can accept or reject the request</a:t>
            </a:r>
          </a:p>
        </p:txBody>
      </p:sp>
      <p:cxnSp>
        <p:nvCxnSpPr>
          <p:cNvPr id="35" name="Straight Connector 34"/>
          <p:cNvCxnSpPr/>
          <p:nvPr/>
        </p:nvCxnSpPr>
        <p:spPr>
          <a:xfrm rot="5400000" flipH="1" flipV="1">
            <a:off x="4019752" y="2993117"/>
            <a:ext cx="1230048" cy="1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634776" y="2378093"/>
            <a:ext cx="1148045" cy="17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668894" y="1722067"/>
            <a:ext cx="2050080" cy="556178"/>
          </a:xfrm>
          <a:prstGeom prst="rect">
            <a:avLst/>
          </a:prstGeom>
          <a:noFill/>
        </p:spPr>
        <p:txBody>
          <a:bodyPr wrap="square" rtlCol="0">
            <a:spAutoFit/>
          </a:bodyPr>
          <a:lstStyle/>
          <a:p>
            <a:pPr defTabSz="984077"/>
            <a:r>
              <a:rPr lang="en-US" sz="1507" dirty="0">
                <a:solidFill>
                  <a:prstClr val="black"/>
                </a:solidFill>
                <a:latin typeface="Calibri"/>
              </a:rPr>
              <a:t>WWA’s can view all the donation details</a:t>
            </a:r>
          </a:p>
        </p:txBody>
      </p:sp>
      <p:sp>
        <p:nvSpPr>
          <p:cNvPr id="39" name="TextBox 38"/>
          <p:cNvSpPr txBox="1"/>
          <p:nvPr/>
        </p:nvSpPr>
        <p:spPr>
          <a:xfrm>
            <a:off x="8078910" y="410016"/>
            <a:ext cx="2542099" cy="555986"/>
          </a:xfrm>
          <a:prstGeom prst="rect">
            <a:avLst/>
          </a:prstGeom>
          <a:noFill/>
        </p:spPr>
        <p:txBody>
          <a:bodyPr wrap="square" rtlCol="0">
            <a:spAutoFit/>
          </a:bodyPr>
          <a:lstStyle/>
          <a:p>
            <a:pPr defTabSz="984077"/>
            <a:r>
              <a:rPr lang="en-US" sz="3013" b="1" dirty="0">
                <a:solidFill>
                  <a:prstClr val="black"/>
                </a:solidFill>
                <a:latin typeface="Calibri"/>
              </a:rPr>
              <a:t>Class Diagram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782821" y="0"/>
            <a:ext cx="574022" cy="4920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3" name="Rounded Rectangle 2"/>
          <p:cNvSpPr/>
          <p:nvPr/>
        </p:nvSpPr>
        <p:spPr>
          <a:xfrm>
            <a:off x="5126796" y="902035"/>
            <a:ext cx="1886073" cy="492019"/>
          </a:xfrm>
          <a:prstGeom prst="roundRect">
            <a:avLst>
              <a:gd name="adj" fmla="val 4451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84077"/>
            <a:r>
              <a:rPr lang="en-US" sz="1937" dirty="0">
                <a:solidFill>
                  <a:prstClr val="black"/>
                </a:solidFill>
                <a:latin typeface="Calibri"/>
              </a:rPr>
              <a:t>Login</a:t>
            </a:r>
          </a:p>
        </p:txBody>
      </p:sp>
      <p:sp>
        <p:nvSpPr>
          <p:cNvPr id="4" name="Rounded Rectangle 3"/>
          <p:cNvSpPr/>
          <p:nvPr/>
        </p:nvSpPr>
        <p:spPr>
          <a:xfrm>
            <a:off x="5126796" y="1722067"/>
            <a:ext cx="1886073" cy="492019"/>
          </a:xfrm>
          <a:prstGeom prst="roundRect">
            <a:avLst>
              <a:gd name="adj" fmla="val 4704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84077"/>
            <a:r>
              <a:rPr lang="en-US" sz="1937" dirty="0">
                <a:solidFill>
                  <a:prstClr val="black"/>
                </a:solidFill>
                <a:latin typeface="Calibri"/>
              </a:rPr>
              <a:t>Enter User Name</a:t>
            </a:r>
          </a:p>
        </p:txBody>
      </p:sp>
      <p:sp>
        <p:nvSpPr>
          <p:cNvPr id="5" name="Diamond 4"/>
          <p:cNvSpPr/>
          <p:nvPr/>
        </p:nvSpPr>
        <p:spPr>
          <a:xfrm>
            <a:off x="5700818" y="2378093"/>
            <a:ext cx="738029" cy="57402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6" name="Rounded Rectangle 5"/>
          <p:cNvSpPr/>
          <p:nvPr/>
        </p:nvSpPr>
        <p:spPr>
          <a:xfrm>
            <a:off x="5126796" y="3198125"/>
            <a:ext cx="1886073" cy="492019"/>
          </a:xfrm>
          <a:prstGeom prst="roundRect">
            <a:avLst>
              <a:gd name="adj" fmla="val 5000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84077"/>
            <a:r>
              <a:rPr lang="en-US" sz="1937" dirty="0">
                <a:solidFill>
                  <a:prstClr val="black"/>
                </a:solidFill>
                <a:latin typeface="Calibri"/>
              </a:rPr>
              <a:t>Select WWA</a:t>
            </a:r>
          </a:p>
        </p:txBody>
      </p:sp>
      <p:sp>
        <p:nvSpPr>
          <p:cNvPr id="7" name="Rounded Rectangle 6"/>
          <p:cNvSpPr/>
          <p:nvPr/>
        </p:nvSpPr>
        <p:spPr>
          <a:xfrm>
            <a:off x="5126796" y="4018157"/>
            <a:ext cx="1886073" cy="492019"/>
          </a:xfrm>
          <a:prstGeom prst="roundRect">
            <a:avLst>
              <a:gd name="adj" fmla="val 4198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84077"/>
            <a:r>
              <a:rPr lang="en-US" sz="1937" dirty="0">
                <a:solidFill>
                  <a:prstClr val="black"/>
                </a:solidFill>
                <a:latin typeface="Calibri"/>
              </a:rPr>
              <a:t>Donation Type</a:t>
            </a:r>
          </a:p>
        </p:txBody>
      </p:sp>
      <p:sp>
        <p:nvSpPr>
          <p:cNvPr id="8" name="Rounded Rectangle 7"/>
          <p:cNvSpPr/>
          <p:nvPr/>
        </p:nvSpPr>
        <p:spPr>
          <a:xfrm>
            <a:off x="3568735" y="4838189"/>
            <a:ext cx="1886073" cy="492019"/>
          </a:xfrm>
          <a:prstGeom prst="roundRect">
            <a:avLst>
              <a:gd name="adj" fmla="val 4451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84077"/>
            <a:r>
              <a:rPr lang="en-US" sz="1937" dirty="0">
                <a:solidFill>
                  <a:prstClr val="black"/>
                </a:solidFill>
                <a:latin typeface="Calibri"/>
              </a:rPr>
              <a:t>Amount</a:t>
            </a:r>
          </a:p>
        </p:txBody>
      </p:sp>
      <p:sp>
        <p:nvSpPr>
          <p:cNvPr id="9" name="Rounded Rectangle 8"/>
          <p:cNvSpPr/>
          <p:nvPr/>
        </p:nvSpPr>
        <p:spPr>
          <a:xfrm>
            <a:off x="6602853" y="4838189"/>
            <a:ext cx="1886073" cy="492019"/>
          </a:xfrm>
          <a:prstGeom prst="roundRect">
            <a:avLst>
              <a:gd name="adj" fmla="val 39452"/>
            </a:avLst>
          </a:prstGeom>
          <a:ln>
            <a:solidFill>
              <a:schemeClr val="tx1"/>
            </a:solidFill>
          </a:ln>
          <a:scene3d>
            <a:camera prst="orthographicFront"/>
            <a:lightRig rig="threePt" dir="t"/>
          </a:scene3d>
          <a:sp3d>
            <a:bevelB/>
          </a:sp3d>
        </p:spPr>
        <p:style>
          <a:lnRef idx="2">
            <a:schemeClr val="accent6"/>
          </a:lnRef>
          <a:fillRef idx="1">
            <a:schemeClr val="lt1"/>
          </a:fillRef>
          <a:effectRef idx="0">
            <a:schemeClr val="accent6"/>
          </a:effectRef>
          <a:fontRef idx="minor">
            <a:schemeClr val="dk1"/>
          </a:fontRef>
        </p:style>
        <p:txBody>
          <a:bodyPr rtlCol="0" anchor="ctr"/>
          <a:lstStyle/>
          <a:p>
            <a:pPr algn="ctr" defTabSz="984077"/>
            <a:r>
              <a:rPr lang="en-US" sz="1937" dirty="0">
                <a:solidFill>
                  <a:prstClr val="black"/>
                </a:solidFill>
                <a:latin typeface="Calibri"/>
              </a:rPr>
              <a:t>Other</a:t>
            </a:r>
          </a:p>
        </p:txBody>
      </p:sp>
      <p:sp>
        <p:nvSpPr>
          <p:cNvPr id="10" name="Diamond 9"/>
          <p:cNvSpPr/>
          <p:nvPr/>
        </p:nvSpPr>
        <p:spPr>
          <a:xfrm>
            <a:off x="5782821" y="5576218"/>
            <a:ext cx="656026" cy="57402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12" name="Oval 11"/>
          <p:cNvSpPr/>
          <p:nvPr/>
        </p:nvSpPr>
        <p:spPr>
          <a:xfrm>
            <a:off x="5864824" y="6888269"/>
            <a:ext cx="492019" cy="4920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cxnSp>
        <p:nvCxnSpPr>
          <p:cNvPr id="16" name="Straight Arrow Connector 15"/>
          <p:cNvCxnSpPr>
            <a:stCxn id="2" idx="4"/>
            <a:endCxn id="3" idx="0"/>
          </p:cNvCxnSpPr>
          <p:nvPr/>
        </p:nvCxnSpPr>
        <p:spPr>
          <a:xfrm rot="5400000">
            <a:off x="5864824" y="697027"/>
            <a:ext cx="410016" cy="170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3" idx="2"/>
            <a:endCxn id="4" idx="0"/>
          </p:cNvCxnSpPr>
          <p:nvPr/>
        </p:nvCxnSpPr>
        <p:spPr>
          <a:xfrm rot="5400000">
            <a:off x="5905826" y="1558061"/>
            <a:ext cx="328013" cy="170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4" idx="2"/>
            <a:endCxn id="5" idx="0"/>
          </p:cNvCxnSpPr>
          <p:nvPr/>
        </p:nvCxnSpPr>
        <p:spPr>
          <a:xfrm rot="5400000">
            <a:off x="5987829" y="2296090"/>
            <a:ext cx="164006" cy="170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2"/>
            <a:endCxn id="6" idx="0"/>
          </p:cNvCxnSpPr>
          <p:nvPr/>
        </p:nvCxnSpPr>
        <p:spPr>
          <a:xfrm rot="5400000">
            <a:off x="5946827" y="3075120"/>
            <a:ext cx="246010" cy="170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6" idx="2"/>
            <a:endCxn id="7" idx="0"/>
          </p:cNvCxnSpPr>
          <p:nvPr/>
        </p:nvCxnSpPr>
        <p:spPr>
          <a:xfrm rot="5400000">
            <a:off x="5905826" y="3854150"/>
            <a:ext cx="328013" cy="170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47" name="Shape 46"/>
          <p:cNvCxnSpPr>
            <a:stCxn id="7" idx="1"/>
            <a:endCxn id="8" idx="0"/>
          </p:cNvCxnSpPr>
          <p:nvPr/>
        </p:nvCxnSpPr>
        <p:spPr>
          <a:xfrm rot="10800000" flipV="1">
            <a:off x="4511771" y="4264167"/>
            <a:ext cx="615024" cy="574022"/>
          </a:xfrm>
          <a:prstGeom prst="bentConnector2">
            <a:avLst/>
          </a:prstGeom>
          <a:ln w="25400">
            <a:tailEnd type="arrow"/>
          </a:ln>
        </p:spPr>
        <p:style>
          <a:lnRef idx="1">
            <a:schemeClr val="dk1"/>
          </a:lnRef>
          <a:fillRef idx="0">
            <a:schemeClr val="dk1"/>
          </a:fillRef>
          <a:effectRef idx="0">
            <a:schemeClr val="dk1"/>
          </a:effectRef>
          <a:fontRef idx="minor">
            <a:schemeClr val="tx1"/>
          </a:fontRef>
        </p:style>
      </p:cxnSp>
      <p:cxnSp>
        <p:nvCxnSpPr>
          <p:cNvPr id="49" name="Shape 48"/>
          <p:cNvCxnSpPr>
            <a:stCxn id="7" idx="3"/>
            <a:endCxn id="9" idx="0"/>
          </p:cNvCxnSpPr>
          <p:nvPr/>
        </p:nvCxnSpPr>
        <p:spPr>
          <a:xfrm>
            <a:off x="7012869" y="4264167"/>
            <a:ext cx="533021" cy="574022"/>
          </a:xfrm>
          <a:prstGeom prst="bentConnector2">
            <a:avLst/>
          </a:prstGeom>
          <a:ln w="25400">
            <a:tailEnd type="arrow"/>
          </a:ln>
        </p:spPr>
        <p:style>
          <a:lnRef idx="1">
            <a:schemeClr val="dk1"/>
          </a:lnRef>
          <a:fillRef idx="0">
            <a:schemeClr val="dk1"/>
          </a:fillRef>
          <a:effectRef idx="0">
            <a:schemeClr val="dk1"/>
          </a:effectRef>
          <a:fontRef idx="minor">
            <a:schemeClr val="tx1"/>
          </a:fontRef>
        </p:style>
      </p:cxnSp>
      <p:cxnSp>
        <p:nvCxnSpPr>
          <p:cNvPr id="51" name="Shape 50"/>
          <p:cNvCxnSpPr>
            <a:stCxn id="8" idx="2"/>
            <a:endCxn id="10" idx="1"/>
          </p:cNvCxnSpPr>
          <p:nvPr/>
        </p:nvCxnSpPr>
        <p:spPr>
          <a:xfrm rot="16200000" flipH="1">
            <a:off x="4880786" y="4961193"/>
            <a:ext cx="533021" cy="127105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hape 52"/>
          <p:cNvCxnSpPr>
            <a:stCxn id="9" idx="2"/>
            <a:endCxn id="10" idx="3"/>
          </p:cNvCxnSpPr>
          <p:nvPr/>
        </p:nvCxnSpPr>
        <p:spPr>
          <a:xfrm rot="5400000">
            <a:off x="6725858" y="5043197"/>
            <a:ext cx="533021" cy="110704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0" idx="2"/>
          </p:cNvCxnSpPr>
          <p:nvPr/>
        </p:nvCxnSpPr>
        <p:spPr>
          <a:xfrm rot="5400000">
            <a:off x="5987829" y="6273245"/>
            <a:ext cx="246010" cy="170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a:endCxn id="12" idx="0"/>
          </p:cNvCxnSpPr>
          <p:nvPr/>
        </p:nvCxnSpPr>
        <p:spPr>
          <a:xfrm rot="5400000">
            <a:off x="6028831" y="6806265"/>
            <a:ext cx="164006" cy="170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94" name="Elbow Connector 93"/>
          <p:cNvCxnSpPr>
            <a:stCxn id="5" idx="3"/>
            <a:endCxn id="4" idx="3"/>
          </p:cNvCxnSpPr>
          <p:nvPr/>
        </p:nvCxnSpPr>
        <p:spPr>
          <a:xfrm flipV="1">
            <a:off x="6438847" y="1968077"/>
            <a:ext cx="574022" cy="697027"/>
          </a:xfrm>
          <a:prstGeom prst="bentConnector3">
            <a:avLst>
              <a:gd name="adj1" fmla="val 142857"/>
            </a:avLst>
          </a:prstGeom>
          <a:ln w="25400">
            <a:tailEnd type="arrow"/>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7258878" y="1886074"/>
            <a:ext cx="1968077" cy="556178"/>
          </a:xfrm>
          <a:prstGeom prst="rect">
            <a:avLst/>
          </a:prstGeom>
          <a:noFill/>
        </p:spPr>
        <p:txBody>
          <a:bodyPr wrap="square" rtlCol="0">
            <a:spAutoFit/>
          </a:bodyPr>
          <a:lstStyle/>
          <a:p>
            <a:pPr defTabSz="984077"/>
            <a:r>
              <a:rPr lang="en-US" sz="1507" dirty="0">
                <a:solidFill>
                  <a:prstClr val="black"/>
                </a:solidFill>
                <a:latin typeface="Calibri"/>
              </a:rPr>
              <a:t>Not registered username</a:t>
            </a:r>
          </a:p>
        </p:txBody>
      </p:sp>
      <p:sp>
        <p:nvSpPr>
          <p:cNvPr id="98" name="TextBox 97"/>
          <p:cNvSpPr txBox="1"/>
          <p:nvPr/>
        </p:nvSpPr>
        <p:spPr>
          <a:xfrm>
            <a:off x="6192837" y="2870112"/>
            <a:ext cx="2706105" cy="324256"/>
          </a:xfrm>
          <a:prstGeom prst="rect">
            <a:avLst/>
          </a:prstGeom>
          <a:noFill/>
        </p:spPr>
        <p:txBody>
          <a:bodyPr wrap="square" rtlCol="0">
            <a:spAutoFit/>
          </a:bodyPr>
          <a:lstStyle/>
          <a:p>
            <a:pPr defTabSz="984077"/>
            <a:r>
              <a:rPr lang="en-US" sz="1507" dirty="0">
                <a:solidFill>
                  <a:prstClr val="black"/>
                </a:solidFill>
                <a:latin typeface="Calibri"/>
              </a:rPr>
              <a:t>Registered username</a:t>
            </a:r>
          </a:p>
        </p:txBody>
      </p:sp>
      <p:sp>
        <p:nvSpPr>
          <p:cNvPr id="99" name="Rounded Rectangle 98"/>
          <p:cNvSpPr/>
          <p:nvPr/>
        </p:nvSpPr>
        <p:spPr>
          <a:xfrm>
            <a:off x="5208799" y="6396249"/>
            <a:ext cx="1804070" cy="328013"/>
          </a:xfrm>
          <a:prstGeom prst="roundRect">
            <a:avLst>
              <a:gd name="adj" fmla="val 3565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84077"/>
            <a:r>
              <a:rPr lang="en-US" sz="1937" dirty="0">
                <a:solidFill>
                  <a:prstClr val="black"/>
                </a:solidFill>
                <a:latin typeface="Calibri"/>
              </a:rPr>
              <a:t>Logout</a:t>
            </a:r>
          </a:p>
        </p:txBody>
      </p:sp>
      <p:sp>
        <p:nvSpPr>
          <p:cNvPr id="105" name="TextBox 104"/>
          <p:cNvSpPr txBox="1"/>
          <p:nvPr/>
        </p:nvSpPr>
        <p:spPr>
          <a:xfrm>
            <a:off x="1764665" y="492019"/>
            <a:ext cx="2706105" cy="489814"/>
          </a:xfrm>
          <a:prstGeom prst="rect">
            <a:avLst/>
          </a:prstGeom>
          <a:noFill/>
        </p:spPr>
        <p:txBody>
          <a:bodyPr wrap="square" rtlCol="0">
            <a:spAutoFit/>
          </a:bodyPr>
          <a:lstStyle/>
          <a:p>
            <a:pPr defTabSz="984077"/>
            <a:r>
              <a:rPr lang="en-US" sz="2583" b="1" dirty="0">
                <a:solidFill>
                  <a:prstClr val="black"/>
                </a:solidFill>
                <a:latin typeface="Calibri"/>
              </a:rPr>
              <a:t>Activity  Diagram</a:t>
            </a:r>
          </a:p>
        </p:txBody>
      </p:sp>
      <p:sp>
        <p:nvSpPr>
          <p:cNvPr id="13" name="Oval 12">
            <a:extLst>
              <a:ext uri="{FF2B5EF4-FFF2-40B4-BE49-F238E27FC236}">
                <a16:creationId xmlns:a16="http://schemas.microsoft.com/office/drawing/2014/main" id="{132D9107-9DB9-4E0F-9252-A098FF8E0E05}"/>
              </a:ext>
            </a:extLst>
          </p:cNvPr>
          <p:cNvSpPr/>
          <p:nvPr/>
        </p:nvSpPr>
        <p:spPr>
          <a:xfrm>
            <a:off x="6001967" y="7011701"/>
            <a:ext cx="216024" cy="2460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748703" y="738029"/>
            <a:ext cx="1804070" cy="57402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dirty="0">
              <a:solidFill>
                <a:prstClr val="white"/>
              </a:solidFill>
              <a:latin typeface="Calibri"/>
            </a:endParaRPr>
          </a:p>
        </p:txBody>
      </p:sp>
      <p:sp>
        <p:nvSpPr>
          <p:cNvPr id="4" name="Rounded Rectangle 3"/>
          <p:cNvSpPr/>
          <p:nvPr/>
        </p:nvSpPr>
        <p:spPr>
          <a:xfrm>
            <a:off x="8488927" y="738029"/>
            <a:ext cx="1804070" cy="57402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5" name="Rounded Rectangle 4"/>
          <p:cNvSpPr/>
          <p:nvPr/>
        </p:nvSpPr>
        <p:spPr>
          <a:xfrm>
            <a:off x="5536812" y="738029"/>
            <a:ext cx="1804070" cy="57402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dirty="0">
              <a:solidFill>
                <a:prstClr val="white"/>
              </a:solidFill>
              <a:latin typeface="Calibri"/>
            </a:endParaRPr>
          </a:p>
        </p:txBody>
      </p:sp>
      <p:sp>
        <p:nvSpPr>
          <p:cNvPr id="6" name="TextBox 5"/>
          <p:cNvSpPr txBox="1"/>
          <p:nvPr/>
        </p:nvSpPr>
        <p:spPr>
          <a:xfrm>
            <a:off x="1764664" y="164008"/>
            <a:ext cx="3362131" cy="489814"/>
          </a:xfrm>
          <a:prstGeom prst="rect">
            <a:avLst/>
          </a:prstGeom>
          <a:noFill/>
        </p:spPr>
        <p:txBody>
          <a:bodyPr wrap="square" rtlCol="0">
            <a:spAutoFit/>
          </a:bodyPr>
          <a:lstStyle/>
          <a:p>
            <a:pPr defTabSz="984077"/>
            <a:r>
              <a:rPr lang="en-US" sz="2583" b="1" dirty="0">
                <a:solidFill>
                  <a:prstClr val="black"/>
                </a:solidFill>
                <a:latin typeface="Calibri"/>
              </a:rPr>
              <a:t>Sequence Diagram</a:t>
            </a:r>
          </a:p>
        </p:txBody>
      </p:sp>
      <p:sp>
        <p:nvSpPr>
          <p:cNvPr id="10" name="TextBox 9"/>
          <p:cNvSpPr txBox="1"/>
          <p:nvPr/>
        </p:nvSpPr>
        <p:spPr>
          <a:xfrm>
            <a:off x="3075862" y="795715"/>
            <a:ext cx="984038" cy="390428"/>
          </a:xfrm>
          <a:prstGeom prst="rect">
            <a:avLst/>
          </a:prstGeom>
          <a:noFill/>
        </p:spPr>
        <p:txBody>
          <a:bodyPr wrap="square" rtlCol="0">
            <a:spAutoFit/>
          </a:bodyPr>
          <a:lstStyle/>
          <a:p>
            <a:pPr defTabSz="984077"/>
            <a:r>
              <a:rPr lang="en-US" sz="1937" b="1" dirty="0">
                <a:solidFill>
                  <a:prstClr val="black"/>
                </a:solidFill>
                <a:latin typeface="Calibri"/>
              </a:rPr>
              <a:t>Admin</a:t>
            </a:r>
          </a:p>
        </p:txBody>
      </p:sp>
      <p:sp>
        <p:nvSpPr>
          <p:cNvPr id="11" name="TextBox 10"/>
          <p:cNvSpPr txBox="1"/>
          <p:nvPr/>
        </p:nvSpPr>
        <p:spPr>
          <a:xfrm>
            <a:off x="6028831" y="820032"/>
            <a:ext cx="984038" cy="390428"/>
          </a:xfrm>
          <a:prstGeom prst="rect">
            <a:avLst/>
          </a:prstGeom>
          <a:noFill/>
        </p:spPr>
        <p:txBody>
          <a:bodyPr wrap="square" rtlCol="0">
            <a:spAutoFit/>
          </a:bodyPr>
          <a:lstStyle/>
          <a:p>
            <a:pPr defTabSz="984077"/>
            <a:r>
              <a:rPr lang="en-US" sz="1937" b="1" dirty="0">
                <a:solidFill>
                  <a:prstClr val="black"/>
                </a:solidFill>
                <a:latin typeface="Calibri"/>
              </a:rPr>
              <a:t>WWA</a:t>
            </a:r>
          </a:p>
        </p:txBody>
      </p:sp>
      <p:sp>
        <p:nvSpPr>
          <p:cNvPr id="12" name="TextBox 11"/>
          <p:cNvSpPr txBox="1"/>
          <p:nvPr/>
        </p:nvSpPr>
        <p:spPr>
          <a:xfrm>
            <a:off x="8898942" y="820032"/>
            <a:ext cx="1230048" cy="390428"/>
          </a:xfrm>
          <a:prstGeom prst="rect">
            <a:avLst/>
          </a:prstGeom>
          <a:noFill/>
        </p:spPr>
        <p:txBody>
          <a:bodyPr wrap="square" rtlCol="0">
            <a:spAutoFit/>
          </a:bodyPr>
          <a:lstStyle/>
          <a:p>
            <a:pPr defTabSz="984077"/>
            <a:r>
              <a:rPr lang="en-US" sz="1937" b="1" dirty="0">
                <a:solidFill>
                  <a:prstClr val="black"/>
                </a:solidFill>
                <a:latin typeface="Calibri"/>
              </a:rPr>
              <a:t>User</a:t>
            </a:r>
          </a:p>
        </p:txBody>
      </p:sp>
      <p:cxnSp>
        <p:nvCxnSpPr>
          <p:cNvPr id="31" name="Straight Connector 30"/>
          <p:cNvCxnSpPr/>
          <p:nvPr/>
        </p:nvCxnSpPr>
        <p:spPr>
          <a:xfrm rot="5400000">
            <a:off x="984780" y="3977155"/>
            <a:ext cx="5167056" cy="85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3896748" y="3936154"/>
            <a:ext cx="5166201" cy="8200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 idx="2"/>
          </p:cNvCxnSpPr>
          <p:nvPr/>
        </p:nvCxnSpPr>
        <p:spPr>
          <a:xfrm rot="5400000">
            <a:off x="6766860" y="3936154"/>
            <a:ext cx="5248204" cy="17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568735" y="1722067"/>
            <a:ext cx="2952115"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438847" y="2870112"/>
            <a:ext cx="2952115"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97" idx="1"/>
          </p:cNvCxnSpPr>
          <p:nvPr/>
        </p:nvCxnSpPr>
        <p:spPr>
          <a:xfrm rot="10800000">
            <a:off x="3486732" y="3608141"/>
            <a:ext cx="2952115"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68735" y="4100160"/>
            <a:ext cx="2952115"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486732" y="2542099"/>
            <a:ext cx="3034118"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85" idx="1"/>
          </p:cNvCxnSpPr>
          <p:nvPr/>
        </p:nvCxnSpPr>
        <p:spPr>
          <a:xfrm rot="10800000">
            <a:off x="3568735" y="2132083"/>
            <a:ext cx="2870112"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6438846" y="4674182"/>
            <a:ext cx="2870112"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438847" y="4264166"/>
            <a:ext cx="2952115"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0800000">
            <a:off x="6438846" y="3280128"/>
            <a:ext cx="2870112"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486732" y="1640064"/>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85" name="Rectangle 84"/>
          <p:cNvSpPr/>
          <p:nvPr/>
        </p:nvSpPr>
        <p:spPr>
          <a:xfrm>
            <a:off x="6438847" y="2050080"/>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88" name="Rectangle 87"/>
          <p:cNvSpPr/>
          <p:nvPr/>
        </p:nvSpPr>
        <p:spPr>
          <a:xfrm>
            <a:off x="3486732" y="2460096"/>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89" name="TextBox 88"/>
          <p:cNvSpPr txBox="1"/>
          <p:nvPr/>
        </p:nvSpPr>
        <p:spPr>
          <a:xfrm>
            <a:off x="3650738" y="1394055"/>
            <a:ext cx="2214086" cy="324256"/>
          </a:xfrm>
          <a:prstGeom prst="rect">
            <a:avLst/>
          </a:prstGeom>
          <a:noFill/>
        </p:spPr>
        <p:txBody>
          <a:bodyPr wrap="square" rtlCol="0">
            <a:spAutoFit/>
          </a:bodyPr>
          <a:lstStyle/>
          <a:p>
            <a:pPr defTabSz="984077"/>
            <a:r>
              <a:rPr lang="en-US" sz="1507" dirty="0">
                <a:solidFill>
                  <a:prstClr val="black"/>
                </a:solidFill>
                <a:latin typeface="Calibri"/>
              </a:rPr>
              <a:t>  Login</a:t>
            </a:r>
          </a:p>
        </p:txBody>
      </p:sp>
      <p:sp>
        <p:nvSpPr>
          <p:cNvPr id="90" name="TextBox 89"/>
          <p:cNvSpPr txBox="1"/>
          <p:nvPr/>
        </p:nvSpPr>
        <p:spPr>
          <a:xfrm>
            <a:off x="3732741" y="1804071"/>
            <a:ext cx="1968077" cy="324256"/>
          </a:xfrm>
          <a:prstGeom prst="rect">
            <a:avLst/>
          </a:prstGeom>
          <a:noFill/>
        </p:spPr>
        <p:txBody>
          <a:bodyPr wrap="square" rtlCol="0">
            <a:spAutoFit/>
          </a:bodyPr>
          <a:lstStyle/>
          <a:p>
            <a:pPr defTabSz="984077"/>
            <a:r>
              <a:rPr lang="en-US" sz="1507" dirty="0">
                <a:solidFill>
                  <a:prstClr val="black"/>
                </a:solidFill>
                <a:latin typeface="Calibri"/>
              </a:rPr>
              <a:t>Enter Username</a:t>
            </a:r>
          </a:p>
        </p:txBody>
      </p:sp>
      <p:sp>
        <p:nvSpPr>
          <p:cNvPr id="91" name="TextBox 90"/>
          <p:cNvSpPr txBox="1"/>
          <p:nvPr/>
        </p:nvSpPr>
        <p:spPr>
          <a:xfrm>
            <a:off x="3650738" y="2214087"/>
            <a:ext cx="2296089" cy="324256"/>
          </a:xfrm>
          <a:prstGeom prst="rect">
            <a:avLst/>
          </a:prstGeom>
          <a:noFill/>
        </p:spPr>
        <p:txBody>
          <a:bodyPr wrap="square" rtlCol="0">
            <a:spAutoFit/>
          </a:bodyPr>
          <a:lstStyle/>
          <a:p>
            <a:pPr defTabSz="984077"/>
            <a:r>
              <a:rPr lang="en-US" sz="1507" dirty="0">
                <a:solidFill>
                  <a:prstClr val="black"/>
                </a:solidFill>
                <a:latin typeface="Calibri"/>
              </a:rPr>
              <a:t>  Request password</a:t>
            </a:r>
          </a:p>
        </p:txBody>
      </p:sp>
      <p:sp>
        <p:nvSpPr>
          <p:cNvPr id="92" name="Rectangle 91"/>
          <p:cNvSpPr/>
          <p:nvPr/>
        </p:nvSpPr>
        <p:spPr>
          <a:xfrm>
            <a:off x="6438847" y="2788109"/>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93" name="TextBox 92"/>
          <p:cNvSpPr txBox="1"/>
          <p:nvPr/>
        </p:nvSpPr>
        <p:spPr>
          <a:xfrm>
            <a:off x="6766859" y="2542100"/>
            <a:ext cx="2214086" cy="324256"/>
          </a:xfrm>
          <a:prstGeom prst="rect">
            <a:avLst/>
          </a:prstGeom>
          <a:noFill/>
        </p:spPr>
        <p:txBody>
          <a:bodyPr wrap="square" rtlCol="0">
            <a:spAutoFit/>
          </a:bodyPr>
          <a:lstStyle/>
          <a:p>
            <a:pPr defTabSz="984077"/>
            <a:r>
              <a:rPr lang="en-US" sz="1507" dirty="0">
                <a:solidFill>
                  <a:prstClr val="black"/>
                </a:solidFill>
                <a:latin typeface="Calibri"/>
              </a:rPr>
              <a:t>Verify Username</a:t>
            </a:r>
          </a:p>
        </p:txBody>
      </p:sp>
      <p:sp>
        <p:nvSpPr>
          <p:cNvPr id="95" name="Rectangle 94"/>
          <p:cNvSpPr/>
          <p:nvPr/>
        </p:nvSpPr>
        <p:spPr>
          <a:xfrm>
            <a:off x="9308959" y="3198125"/>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96" name="TextBox 95"/>
          <p:cNvSpPr txBox="1"/>
          <p:nvPr/>
        </p:nvSpPr>
        <p:spPr>
          <a:xfrm>
            <a:off x="6848862" y="2952115"/>
            <a:ext cx="2050080" cy="324256"/>
          </a:xfrm>
          <a:prstGeom prst="rect">
            <a:avLst/>
          </a:prstGeom>
          <a:noFill/>
        </p:spPr>
        <p:txBody>
          <a:bodyPr wrap="square" rtlCol="0">
            <a:spAutoFit/>
          </a:bodyPr>
          <a:lstStyle/>
          <a:p>
            <a:pPr defTabSz="984077"/>
            <a:r>
              <a:rPr lang="en-US" sz="1507" dirty="0">
                <a:solidFill>
                  <a:prstClr val="black"/>
                </a:solidFill>
                <a:latin typeface="Calibri"/>
              </a:rPr>
              <a:t>Wrong password</a:t>
            </a:r>
            <a:endParaRPr lang="en-US" sz="1937" dirty="0">
              <a:solidFill>
                <a:prstClr val="black"/>
              </a:solidFill>
              <a:latin typeface="Calibri"/>
            </a:endParaRPr>
          </a:p>
        </p:txBody>
      </p:sp>
      <p:sp>
        <p:nvSpPr>
          <p:cNvPr id="97" name="Rectangle 96"/>
          <p:cNvSpPr/>
          <p:nvPr/>
        </p:nvSpPr>
        <p:spPr>
          <a:xfrm>
            <a:off x="6438847" y="3526138"/>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98" name="TextBox 97"/>
          <p:cNvSpPr txBox="1"/>
          <p:nvPr/>
        </p:nvSpPr>
        <p:spPr>
          <a:xfrm>
            <a:off x="3568735" y="3034118"/>
            <a:ext cx="2214086" cy="556178"/>
          </a:xfrm>
          <a:prstGeom prst="rect">
            <a:avLst/>
          </a:prstGeom>
          <a:noFill/>
        </p:spPr>
        <p:txBody>
          <a:bodyPr wrap="square" rtlCol="0">
            <a:spAutoFit/>
          </a:bodyPr>
          <a:lstStyle/>
          <a:p>
            <a:pPr defTabSz="984077"/>
            <a:r>
              <a:rPr lang="en-US" sz="1507" dirty="0">
                <a:solidFill>
                  <a:prstClr val="black"/>
                </a:solidFill>
                <a:latin typeface="Calibri"/>
              </a:rPr>
              <a:t>Wrong username message</a:t>
            </a:r>
          </a:p>
        </p:txBody>
      </p:sp>
      <p:sp>
        <p:nvSpPr>
          <p:cNvPr id="99" name="Rectangle 98"/>
          <p:cNvSpPr/>
          <p:nvPr/>
        </p:nvSpPr>
        <p:spPr>
          <a:xfrm>
            <a:off x="3486732" y="4018157"/>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100" name="TextBox 99"/>
          <p:cNvSpPr txBox="1"/>
          <p:nvPr/>
        </p:nvSpPr>
        <p:spPr>
          <a:xfrm>
            <a:off x="3650738" y="3772147"/>
            <a:ext cx="1886073" cy="324256"/>
          </a:xfrm>
          <a:prstGeom prst="rect">
            <a:avLst/>
          </a:prstGeom>
          <a:noFill/>
        </p:spPr>
        <p:txBody>
          <a:bodyPr wrap="square" rtlCol="0">
            <a:spAutoFit/>
          </a:bodyPr>
          <a:lstStyle/>
          <a:p>
            <a:pPr defTabSz="984077"/>
            <a:r>
              <a:rPr lang="en-US" sz="1507" dirty="0">
                <a:solidFill>
                  <a:prstClr val="black"/>
                </a:solidFill>
                <a:latin typeface="Calibri"/>
              </a:rPr>
              <a:t>Re-enter username</a:t>
            </a:r>
          </a:p>
        </p:txBody>
      </p:sp>
      <p:sp>
        <p:nvSpPr>
          <p:cNvPr id="101" name="Rectangle 100"/>
          <p:cNvSpPr/>
          <p:nvPr/>
        </p:nvSpPr>
        <p:spPr>
          <a:xfrm>
            <a:off x="6438847" y="4182163"/>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102" name="TextBox 101"/>
          <p:cNvSpPr txBox="1"/>
          <p:nvPr/>
        </p:nvSpPr>
        <p:spPr>
          <a:xfrm>
            <a:off x="6684856" y="3936154"/>
            <a:ext cx="2132083" cy="324256"/>
          </a:xfrm>
          <a:prstGeom prst="rect">
            <a:avLst/>
          </a:prstGeom>
          <a:noFill/>
        </p:spPr>
        <p:txBody>
          <a:bodyPr wrap="square" rtlCol="0">
            <a:spAutoFit/>
          </a:bodyPr>
          <a:lstStyle/>
          <a:p>
            <a:pPr defTabSz="984077"/>
            <a:r>
              <a:rPr lang="en-US" sz="1507" dirty="0">
                <a:solidFill>
                  <a:prstClr val="black"/>
                </a:solidFill>
                <a:latin typeface="Calibri"/>
              </a:rPr>
              <a:t>Verify username</a:t>
            </a:r>
          </a:p>
        </p:txBody>
      </p:sp>
      <p:sp>
        <p:nvSpPr>
          <p:cNvPr id="105" name="Rectangle 104"/>
          <p:cNvSpPr/>
          <p:nvPr/>
        </p:nvSpPr>
        <p:spPr>
          <a:xfrm>
            <a:off x="9308959" y="4592179"/>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106" name="TextBox 105"/>
          <p:cNvSpPr txBox="1"/>
          <p:nvPr/>
        </p:nvSpPr>
        <p:spPr>
          <a:xfrm>
            <a:off x="6766859" y="4346170"/>
            <a:ext cx="2214086" cy="324256"/>
          </a:xfrm>
          <a:prstGeom prst="rect">
            <a:avLst/>
          </a:prstGeom>
          <a:noFill/>
        </p:spPr>
        <p:txBody>
          <a:bodyPr wrap="square" rtlCol="0">
            <a:spAutoFit/>
          </a:bodyPr>
          <a:lstStyle/>
          <a:p>
            <a:pPr defTabSz="984077"/>
            <a:r>
              <a:rPr lang="en-US" sz="1507" dirty="0">
                <a:solidFill>
                  <a:prstClr val="black"/>
                </a:solidFill>
                <a:latin typeface="Calibri"/>
              </a:rPr>
              <a:t>Correct username</a:t>
            </a:r>
            <a:endParaRPr lang="en-US" sz="1937" dirty="0">
              <a:solidFill>
                <a:prstClr val="black"/>
              </a:solidFill>
              <a:latin typeface="Calibri"/>
            </a:endParaRPr>
          </a:p>
        </p:txBody>
      </p:sp>
      <p:cxnSp>
        <p:nvCxnSpPr>
          <p:cNvPr id="107" name="Straight Arrow Connector 106"/>
          <p:cNvCxnSpPr/>
          <p:nvPr/>
        </p:nvCxnSpPr>
        <p:spPr>
          <a:xfrm>
            <a:off x="3568735" y="4920192"/>
            <a:ext cx="2952115"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568735" y="4346170"/>
            <a:ext cx="2460096" cy="556178"/>
          </a:xfrm>
          <a:prstGeom prst="rect">
            <a:avLst/>
          </a:prstGeom>
          <a:noFill/>
        </p:spPr>
        <p:txBody>
          <a:bodyPr wrap="square" rtlCol="0">
            <a:spAutoFit/>
          </a:bodyPr>
          <a:lstStyle/>
          <a:p>
            <a:pPr defTabSz="984077"/>
            <a:r>
              <a:rPr lang="en-US" sz="1507" dirty="0">
                <a:solidFill>
                  <a:prstClr val="black"/>
                </a:solidFill>
                <a:latin typeface="Calibri"/>
              </a:rPr>
              <a:t>Select NGO and give donation details</a:t>
            </a:r>
          </a:p>
        </p:txBody>
      </p:sp>
      <p:sp>
        <p:nvSpPr>
          <p:cNvPr id="109" name="Rectangle 108"/>
          <p:cNvSpPr/>
          <p:nvPr/>
        </p:nvSpPr>
        <p:spPr>
          <a:xfrm>
            <a:off x="3486732" y="4838189"/>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cxnSp>
        <p:nvCxnSpPr>
          <p:cNvPr id="110" name="Straight Arrow Connector 109"/>
          <p:cNvCxnSpPr/>
          <p:nvPr/>
        </p:nvCxnSpPr>
        <p:spPr>
          <a:xfrm>
            <a:off x="6520850" y="5166201"/>
            <a:ext cx="2952115"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766860" y="4838189"/>
            <a:ext cx="2296089" cy="324256"/>
          </a:xfrm>
          <a:prstGeom prst="rect">
            <a:avLst/>
          </a:prstGeom>
          <a:noFill/>
        </p:spPr>
        <p:txBody>
          <a:bodyPr wrap="square" rtlCol="0">
            <a:spAutoFit/>
          </a:bodyPr>
          <a:lstStyle/>
          <a:p>
            <a:pPr defTabSz="984077"/>
            <a:r>
              <a:rPr lang="en-US" sz="1507" dirty="0">
                <a:solidFill>
                  <a:prstClr val="black"/>
                </a:solidFill>
                <a:latin typeface="Calibri"/>
              </a:rPr>
              <a:t>Store details</a:t>
            </a:r>
          </a:p>
        </p:txBody>
      </p:sp>
      <p:cxnSp>
        <p:nvCxnSpPr>
          <p:cNvPr id="112" name="Straight Arrow Connector 111"/>
          <p:cNvCxnSpPr/>
          <p:nvPr/>
        </p:nvCxnSpPr>
        <p:spPr>
          <a:xfrm rot="10800000">
            <a:off x="3568735" y="5494214"/>
            <a:ext cx="2870112"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3650738" y="5002195"/>
            <a:ext cx="1722067" cy="556178"/>
          </a:xfrm>
          <a:prstGeom prst="rect">
            <a:avLst/>
          </a:prstGeom>
          <a:noFill/>
        </p:spPr>
        <p:txBody>
          <a:bodyPr wrap="square" rtlCol="0">
            <a:spAutoFit/>
          </a:bodyPr>
          <a:lstStyle/>
          <a:p>
            <a:pPr defTabSz="984077"/>
            <a:r>
              <a:rPr lang="en-US" sz="1507" dirty="0">
                <a:solidFill>
                  <a:prstClr val="black"/>
                </a:solidFill>
                <a:latin typeface="Calibri"/>
              </a:rPr>
              <a:t>Registration successful</a:t>
            </a:r>
          </a:p>
        </p:txBody>
      </p:sp>
      <p:cxnSp>
        <p:nvCxnSpPr>
          <p:cNvPr id="114" name="Straight Arrow Connector 113"/>
          <p:cNvCxnSpPr/>
          <p:nvPr/>
        </p:nvCxnSpPr>
        <p:spPr>
          <a:xfrm>
            <a:off x="3568735" y="5904230"/>
            <a:ext cx="2952115" cy="17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2741" y="5576218"/>
            <a:ext cx="1804070" cy="324256"/>
          </a:xfrm>
          <a:prstGeom prst="rect">
            <a:avLst/>
          </a:prstGeom>
          <a:noFill/>
        </p:spPr>
        <p:txBody>
          <a:bodyPr wrap="square" rtlCol="0">
            <a:spAutoFit/>
          </a:bodyPr>
          <a:lstStyle/>
          <a:p>
            <a:pPr defTabSz="984077"/>
            <a:r>
              <a:rPr lang="en-US" sz="1507" dirty="0">
                <a:solidFill>
                  <a:prstClr val="black"/>
                </a:solidFill>
                <a:latin typeface="Calibri"/>
              </a:rPr>
              <a:t>Logout</a:t>
            </a:r>
          </a:p>
        </p:txBody>
      </p:sp>
      <p:sp>
        <p:nvSpPr>
          <p:cNvPr id="116" name="Rectangle 115"/>
          <p:cNvSpPr/>
          <p:nvPr/>
        </p:nvSpPr>
        <p:spPr>
          <a:xfrm>
            <a:off x="6438847" y="5084199"/>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117" name="Rectangle 116"/>
          <p:cNvSpPr/>
          <p:nvPr/>
        </p:nvSpPr>
        <p:spPr>
          <a:xfrm>
            <a:off x="6438847" y="5412211"/>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
        <p:nvSpPr>
          <p:cNvPr id="118" name="Rectangle 117"/>
          <p:cNvSpPr/>
          <p:nvPr/>
        </p:nvSpPr>
        <p:spPr>
          <a:xfrm>
            <a:off x="3486732" y="5822227"/>
            <a:ext cx="164006" cy="164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4077"/>
            <a:endParaRPr lang="en-US" sz="1937">
              <a:solidFill>
                <a:prstClr val="white"/>
              </a:solidFill>
              <a:latin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309" y="261120"/>
            <a:ext cx="10327472" cy="1230048"/>
          </a:xfrm>
        </p:spPr>
        <p:txBody>
          <a:bodyPr>
            <a:normAutofit fontScale="90000"/>
          </a:bodyPr>
          <a:lstStyle/>
          <a:p>
            <a:pPr algn="l"/>
            <a:r>
              <a:rPr lang="en-IN" b="1" u="sng" dirty="0"/>
              <a:t>CONCLUSION:</a:t>
            </a:r>
            <a:br>
              <a:rPr lang="en-US" dirty="0"/>
            </a:br>
            <a:endParaRPr lang="en-US" dirty="0"/>
          </a:p>
        </p:txBody>
      </p:sp>
      <p:sp>
        <p:nvSpPr>
          <p:cNvPr id="3" name="Content Placeholder 2"/>
          <p:cNvSpPr>
            <a:spLocks noGrp="1"/>
          </p:cNvSpPr>
          <p:nvPr>
            <p:ph idx="1"/>
          </p:nvPr>
        </p:nvSpPr>
        <p:spPr>
          <a:xfrm>
            <a:off x="619285" y="904063"/>
            <a:ext cx="11147108" cy="5688658"/>
          </a:xfrm>
        </p:spPr>
        <p:txBody>
          <a:bodyPr/>
          <a:lstStyle/>
          <a:p>
            <a:r>
              <a:rPr lang="en-IN" dirty="0"/>
              <a:t>The main purpose of application is to support women’s in every field to get succeed and provide digital help to other women’s who are facing problems in their life, and also they feel safe in critical situations</a:t>
            </a:r>
            <a:endParaRPr lang="en-US" dirty="0"/>
          </a:p>
        </p:txBody>
      </p:sp>
    </p:spTree>
    <p:extLst>
      <p:ext uri="{BB962C8B-B14F-4D97-AF65-F5344CB8AC3E}">
        <p14:creationId xmlns:p14="http://schemas.microsoft.com/office/powerpoint/2010/main" val="3160428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19285" y="2844481"/>
            <a:ext cx="11147108" cy="2536992"/>
          </a:xfrm>
        </p:spPr>
        <p:txBody>
          <a:bodyPr>
            <a:normAutofit/>
          </a:bodyPr>
          <a:lstStyle/>
          <a:p>
            <a:pPr algn="ctr"/>
            <a:r>
              <a:rPr lang="en-IN" sz="5400" b="1" dirty="0">
                <a:latin typeface="Comic Sans MS" pitchFamily="66" charset="0"/>
              </a:rPr>
              <a:t>THANK YOU</a:t>
            </a:r>
            <a:endParaRPr lang="en-US" sz="5400" b="1" dirty="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t>ABSTRACTION</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This project aims to build a dynamic web application for the end user’s in this project there are three modules (In Future we can implement more modules) </a:t>
            </a:r>
          </a:p>
          <a:p>
            <a:r>
              <a:rPr lang="en-US" dirty="0"/>
              <a:t>Those are :</a:t>
            </a:r>
          </a:p>
          <a:p>
            <a:pPr>
              <a:buNone/>
            </a:pPr>
            <a:r>
              <a:rPr lang="en-US" dirty="0"/>
              <a:t>        1.Admin</a:t>
            </a:r>
          </a:p>
          <a:p>
            <a:pPr>
              <a:buNone/>
            </a:pPr>
            <a:r>
              <a:rPr lang="en-US" dirty="0"/>
              <a:t>        2.Women Welfare Association</a:t>
            </a:r>
          </a:p>
          <a:p>
            <a:pPr>
              <a:buNone/>
            </a:pPr>
            <a:r>
              <a:rPr lang="en-US" dirty="0"/>
              <a:t>        3.Users(Victims) </a:t>
            </a:r>
          </a:p>
          <a:p>
            <a:pPr>
              <a:buNone/>
            </a:pPr>
            <a:endParaRPr lang="en-US" dirty="0"/>
          </a:p>
          <a:p>
            <a:pPr>
              <a:buNone/>
            </a:pPr>
            <a:r>
              <a:rPr lang="en-US" dirty="0"/>
              <a:t> 									To Be </a:t>
            </a:r>
            <a:r>
              <a:rPr lang="en-US" dirty="0" err="1"/>
              <a:t>Contd</a:t>
            </a:r>
            <a:r>
              <a:rPr lang="en-US" dirty="0"/>
              <a: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85" y="295554"/>
            <a:ext cx="11147108" cy="396327"/>
          </a:xfrm>
        </p:spPr>
        <p:txBody>
          <a:bodyPr>
            <a:normAutofit fontScale="90000"/>
          </a:bodyPr>
          <a:lstStyle/>
          <a:p>
            <a:endParaRPr lang="en-US" dirty="0"/>
          </a:p>
        </p:txBody>
      </p:sp>
      <p:sp>
        <p:nvSpPr>
          <p:cNvPr id="3" name="Content Placeholder 2"/>
          <p:cNvSpPr>
            <a:spLocks noGrp="1"/>
          </p:cNvSpPr>
          <p:nvPr>
            <p:ph idx="1"/>
          </p:nvPr>
        </p:nvSpPr>
        <p:spPr>
          <a:xfrm>
            <a:off x="619285" y="845639"/>
            <a:ext cx="11147108" cy="5747079"/>
          </a:xfrm>
        </p:spPr>
        <p:txBody>
          <a:bodyPr>
            <a:normAutofit/>
          </a:bodyPr>
          <a:lstStyle/>
          <a:p>
            <a:pPr>
              <a:spcBef>
                <a:spcPts val="0"/>
              </a:spcBef>
            </a:pPr>
            <a:r>
              <a:rPr lang="en-IN" dirty="0"/>
              <a:t>Where Admin can have full access of your application and other user have limited access according to their role panel.</a:t>
            </a:r>
          </a:p>
          <a:p>
            <a:pPr>
              <a:spcBef>
                <a:spcPts val="0"/>
              </a:spcBef>
            </a:pPr>
            <a:r>
              <a:rPr lang="en-IN" dirty="0"/>
              <a:t>This project is developed and implemented in Java(JSP technology) as middleware.HTML </a:t>
            </a:r>
            <a:r>
              <a:rPr lang="en-IN" dirty="0" err="1"/>
              <a:t>file,CSS,Bootstrap</a:t>
            </a:r>
            <a:r>
              <a:rPr lang="en-IN" dirty="0"/>
              <a:t> as frontend for user interface and </a:t>
            </a:r>
            <a:r>
              <a:rPr lang="en-IN" dirty="0" err="1"/>
              <a:t>MySQL</a:t>
            </a:r>
            <a:r>
              <a:rPr lang="en-IN" dirty="0"/>
              <a:t> database as backend.</a:t>
            </a:r>
          </a:p>
          <a:p>
            <a:pPr>
              <a:spcBef>
                <a:spcPts val="0"/>
              </a:spcBef>
            </a:pPr>
            <a:r>
              <a:rPr lang="en-IN" dirty="0"/>
              <a:t>To develop our project we are using micro media </a:t>
            </a:r>
            <a:r>
              <a:rPr lang="en-IN" dirty="0" err="1"/>
              <a:t>Dreamviewer</a:t>
            </a:r>
            <a:r>
              <a:rPr lang="en-IN" dirty="0"/>
              <a:t> IDE(Integrated </a:t>
            </a:r>
            <a:r>
              <a:rPr lang="en-IN" dirty="0" err="1"/>
              <a:t>Developnemt</a:t>
            </a:r>
            <a:r>
              <a:rPr lang="en-IN" dirty="0"/>
              <a:t> Environment) using which we can code and design in one place or platform.</a:t>
            </a:r>
          </a:p>
          <a:p>
            <a:pPr>
              <a:spcBef>
                <a:spcPts val="0"/>
              </a:spcBef>
            </a:pPr>
            <a:r>
              <a:rPr lang="en-IN" dirty="0"/>
              <a:t>We are using Apache Tomcat Server to execute JSP program and </a:t>
            </a:r>
            <a:r>
              <a:rPr lang="en-IN" dirty="0" err="1"/>
              <a:t>Wamp</a:t>
            </a:r>
            <a:r>
              <a:rPr lang="en-IN" dirty="0"/>
              <a:t> server to work with </a:t>
            </a:r>
            <a:r>
              <a:rPr lang="en-IN" dirty="0" err="1"/>
              <a:t>MySQL</a:t>
            </a:r>
            <a:r>
              <a:rPr lang="en-IN" dirty="0"/>
              <a:t>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u="sng" dirty="0"/>
              <a:t>SCOPE OF THE PROJECT</a:t>
            </a:r>
            <a:endParaRPr lang="en-US" sz="3200" b="1" u="sng" dirty="0"/>
          </a:p>
        </p:txBody>
      </p:sp>
      <p:sp>
        <p:nvSpPr>
          <p:cNvPr id="3" name="Content Placeholder 2"/>
          <p:cNvSpPr>
            <a:spLocks noGrp="1"/>
          </p:cNvSpPr>
          <p:nvPr>
            <p:ph idx="1"/>
          </p:nvPr>
        </p:nvSpPr>
        <p:spPr>
          <a:xfrm>
            <a:off x="619285" y="1306910"/>
            <a:ext cx="11147108" cy="5285808"/>
          </a:xfrm>
        </p:spPr>
        <p:txBody>
          <a:bodyPr/>
          <a:lstStyle/>
          <a:p>
            <a:r>
              <a:rPr lang="en-IN" dirty="0"/>
              <a:t>The main Scope of our project is to automate the existing system and to provide better features.</a:t>
            </a:r>
          </a:p>
          <a:p>
            <a:r>
              <a:rPr lang="en-IN" dirty="0"/>
              <a:t>By automating the existing system and providing better features it saves our time and we can store our data in secured database where we can retrieve our data from anywhere and anytime.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11" y="307488"/>
            <a:ext cx="11147108" cy="1230048"/>
          </a:xfrm>
        </p:spPr>
        <p:txBody>
          <a:bodyPr>
            <a:normAutofit fontScale="90000"/>
          </a:bodyPr>
          <a:lstStyle/>
          <a:p>
            <a:pPr algn="l"/>
            <a:r>
              <a:rPr lang="en-IN" b="1" u="sng" dirty="0"/>
              <a:t>LITERATURE SURVEY</a:t>
            </a:r>
            <a:br>
              <a:rPr lang="en-US" dirty="0"/>
            </a:br>
            <a:r>
              <a:rPr lang="en-IN" b="1" u="sng" dirty="0"/>
              <a:t> EXISTING SYSTEM</a:t>
            </a:r>
            <a:r>
              <a:rPr lang="en-IN" b="1" dirty="0"/>
              <a:t>:</a:t>
            </a:r>
            <a:endParaRPr lang="en-US" dirty="0"/>
          </a:p>
        </p:txBody>
      </p:sp>
      <p:sp>
        <p:nvSpPr>
          <p:cNvPr id="3" name="Content Placeholder 2"/>
          <p:cNvSpPr>
            <a:spLocks noGrp="1"/>
          </p:cNvSpPr>
          <p:nvPr>
            <p:ph idx="1"/>
          </p:nvPr>
        </p:nvSpPr>
        <p:spPr/>
        <p:txBody>
          <a:bodyPr/>
          <a:lstStyle/>
          <a:p>
            <a:pPr marL="342900" lvl="6" indent="-342900"/>
            <a:r>
              <a:rPr lang="en-IN" sz="3200" dirty="0"/>
              <a:t>Now day women are facing many problems like Physical harassment, rape, insecurity, acid attack, molestation, domestic violence. And we have observed that majority of women’s do not file complaints against the crime because of various reasons and they feel ashamed about the incident.</a:t>
            </a:r>
            <a:endParaRPr lang="en-US" sz="32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85" y="295554"/>
            <a:ext cx="11147108" cy="934477"/>
          </a:xfrm>
        </p:spPr>
        <p:txBody>
          <a:bodyPr>
            <a:normAutofit fontScale="90000"/>
          </a:bodyPr>
          <a:lstStyle/>
          <a:p>
            <a:pPr algn="l"/>
            <a:br>
              <a:rPr lang="en-IN" b="1" dirty="0"/>
            </a:br>
            <a:r>
              <a:rPr lang="en-IN" sz="3100" b="1" u="sng" dirty="0"/>
              <a:t>DISADVANTAGES</a:t>
            </a:r>
            <a:r>
              <a:rPr lang="en-IN" sz="2000" b="1" dirty="0"/>
              <a:t>:</a:t>
            </a:r>
            <a:br>
              <a:rPr lang="en-US" sz="2000" dirty="0"/>
            </a:br>
            <a:endParaRPr lang="en-US" sz="2000" b="1" dirty="0"/>
          </a:p>
        </p:txBody>
      </p:sp>
      <p:sp>
        <p:nvSpPr>
          <p:cNvPr id="3" name="Content Placeholder 2"/>
          <p:cNvSpPr>
            <a:spLocks noGrp="1"/>
          </p:cNvSpPr>
          <p:nvPr>
            <p:ph idx="1"/>
          </p:nvPr>
        </p:nvSpPr>
        <p:spPr>
          <a:xfrm flipH="1">
            <a:off x="483776" y="1230031"/>
            <a:ext cx="10740777" cy="5227742"/>
          </a:xfrm>
        </p:spPr>
        <p:txBody>
          <a:bodyPr>
            <a:normAutofit/>
          </a:bodyPr>
          <a:lstStyle/>
          <a:p>
            <a:r>
              <a:rPr lang="en-IN" dirty="0"/>
              <a:t>In home, streets, public transports and even offices women are not safe.</a:t>
            </a:r>
            <a:endParaRPr lang="en-US" dirty="0"/>
          </a:p>
          <a:p>
            <a:r>
              <a:rPr lang="en-IN" dirty="0"/>
              <a:t>In Critical situation women are not reached out to get helped.</a:t>
            </a:r>
            <a:br>
              <a:rPr lang="en-US" dirty="0"/>
            </a:br>
            <a:r>
              <a:rPr lang="en-IN" dirty="0"/>
              <a:t>Majority of women’s do not file complaints against the crime because of various reasons and they feel ashamed about the incident.</a:t>
            </a:r>
            <a:endParaRPr lang="en-US" dirty="0"/>
          </a:p>
          <a:p>
            <a:r>
              <a:rPr lang="en-IN" dirty="0"/>
              <a:t>It takes lot of time take actions and file complaints.</a:t>
            </a:r>
            <a:endParaRPr lang="en-US" dirty="0"/>
          </a:p>
          <a:p>
            <a:r>
              <a:rPr lang="en-IN" dirty="0"/>
              <a:t>We have to do most of thing manually like explaining incident to family members, friends or in police stations</a:t>
            </a:r>
            <a:r>
              <a:rPr lang="en-IN" b="1"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85" y="295554"/>
            <a:ext cx="11147108" cy="1318870"/>
          </a:xfrm>
        </p:spPr>
        <p:txBody>
          <a:bodyPr>
            <a:normAutofit fontScale="90000"/>
          </a:bodyPr>
          <a:lstStyle/>
          <a:p>
            <a:pPr algn="l"/>
            <a:br>
              <a:rPr lang="en-IN" b="1" dirty="0"/>
            </a:br>
            <a:br>
              <a:rPr lang="en-IN" b="1" dirty="0"/>
            </a:br>
            <a:br>
              <a:rPr lang="en-IN" b="1" dirty="0"/>
            </a:br>
            <a:br>
              <a:rPr lang="en-IN" b="1" dirty="0"/>
            </a:br>
            <a:br>
              <a:rPr lang="en-IN" b="1" dirty="0"/>
            </a:br>
            <a:r>
              <a:rPr lang="en-IN" b="1" dirty="0"/>
              <a:t> </a:t>
            </a:r>
            <a:r>
              <a:rPr lang="en-IN" b="1" u="sng" dirty="0"/>
              <a:t>PROPOSED SYSTEM</a:t>
            </a:r>
            <a:r>
              <a:rPr lang="en-IN" b="1" dirty="0"/>
              <a:t>: </a:t>
            </a:r>
            <a:br>
              <a:rPr lang="en-IN" b="1" dirty="0"/>
            </a:br>
            <a:br>
              <a:rPr lang="en-IN" b="1" dirty="0"/>
            </a:br>
            <a:br>
              <a:rPr lang="en-IN" b="1" dirty="0"/>
            </a:br>
            <a:r>
              <a:rPr lang="en-IN" sz="3600" b="1" dirty="0"/>
              <a:t> </a:t>
            </a:r>
            <a:br>
              <a:rPr lang="en-US" sz="3600" dirty="0"/>
            </a:br>
            <a:br>
              <a:rPr lang="en-US" dirty="0"/>
            </a:br>
            <a:endParaRPr lang="en-US" dirty="0"/>
          </a:p>
        </p:txBody>
      </p:sp>
      <p:sp>
        <p:nvSpPr>
          <p:cNvPr id="5" name="Content Placeholder 4"/>
          <p:cNvSpPr>
            <a:spLocks noGrp="1"/>
          </p:cNvSpPr>
          <p:nvPr>
            <p:ph idx="1"/>
          </p:nvPr>
        </p:nvSpPr>
        <p:spPr>
          <a:xfrm>
            <a:off x="619286" y="1691306"/>
            <a:ext cx="11766391" cy="4901414"/>
          </a:xfrm>
        </p:spPr>
        <p:txBody>
          <a:bodyPr>
            <a:normAutofit/>
          </a:bodyPr>
          <a:lstStyle/>
          <a:p>
            <a:r>
              <a:rPr lang="en-US" dirty="0"/>
              <a:t>Proposed system is developed to overcome all the problems in existing system we came up with innovative idea called “Women’s Welfare” </a:t>
            </a:r>
            <a:r>
              <a:rPr lang="en-IN" dirty="0"/>
              <a:t>Where now on every woman has a digital friend to support and guide them in any situations like Physical harassment, insecurity, molestation, domestic violence they can rise compliant against it with proper evidence which will be verified by our women’s welfare team and they can get help as soon as possible etc</a:t>
            </a:r>
            <a:r>
              <a:rPr lang="en-IN" b="1" dirty="0"/>
              <a:t>.</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757</TotalTime>
  <Words>1760</Words>
  <Application>Microsoft Office PowerPoint</Application>
  <PresentationFormat>Custom</PresentationFormat>
  <Paragraphs>376</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Comic Sans MS</vt:lpstr>
      <vt:lpstr>Corbel</vt:lpstr>
      <vt:lpstr>Times New Roman</vt:lpstr>
      <vt:lpstr>Wingdings</vt:lpstr>
      <vt:lpstr>Parallax</vt:lpstr>
      <vt:lpstr>CONTENTS:</vt:lpstr>
      <vt:lpstr>PowerPoint Presentation</vt:lpstr>
      <vt:lpstr>      INTRODUCTION:      </vt:lpstr>
      <vt:lpstr>ABSTRACTION:</vt:lpstr>
      <vt:lpstr>PowerPoint Presentation</vt:lpstr>
      <vt:lpstr>SCOPE OF THE PROJECT</vt:lpstr>
      <vt:lpstr>LITERATURE SURVEY  EXISTING SYSTEM:</vt:lpstr>
      <vt:lpstr> DISADVANTAGES: </vt:lpstr>
      <vt:lpstr>      PROPOSED SYSTEM:       </vt:lpstr>
      <vt:lpstr>       ADVANTAGES         . </vt:lpstr>
      <vt:lpstr>MODULES</vt:lpstr>
      <vt:lpstr>2) WOMEN’S WELFARE ASSOCIATION:</vt:lpstr>
      <vt:lpstr>3) USER PANEL</vt:lpstr>
      <vt:lpstr>SYSTEM SPECIFICATION</vt:lpstr>
      <vt:lpstr>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 E’S COLLEGE OF BRACHELOR OF COMPUTER APPLICATION (B.K COLLEGE CAMPUS) CHIKODI-591201           A SYNOPSIS On “WOMEN’S WELFARE” UNDER THE GUIDANCE: Prof:Shrinath Pawar   SUBMITTED BY: 01.Abhishek Devarmani-M1911201 02.Hrithik Hosmani-M1911227</dc:title>
  <dc:creator>hrithik hosmani</dc:creator>
  <cp:lastModifiedBy>Abhishek Devarmani</cp:lastModifiedBy>
  <cp:revision>53</cp:revision>
  <dcterms:created xsi:type="dcterms:W3CDTF">2022-04-27T06:18:03Z</dcterms:created>
  <dcterms:modified xsi:type="dcterms:W3CDTF">2022-08-01T17:14:47Z</dcterms:modified>
</cp:coreProperties>
</file>