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327" r:id="rId3"/>
    <p:sldId id="353" r:id="rId4"/>
    <p:sldId id="473" r:id="rId5"/>
    <p:sldId id="442" r:id="rId6"/>
    <p:sldId id="474" r:id="rId7"/>
    <p:sldId id="446" r:id="rId8"/>
    <p:sldId id="443" r:id="rId9"/>
    <p:sldId id="444" r:id="rId10"/>
    <p:sldId id="472" r:id="rId11"/>
    <p:sldId id="445" r:id="rId12"/>
    <p:sldId id="450" r:id="rId13"/>
    <p:sldId id="457" r:id="rId14"/>
    <p:sldId id="451" r:id="rId15"/>
    <p:sldId id="452" r:id="rId16"/>
    <p:sldId id="453" r:id="rId17"/>
    <p:sldId id="458" r:id="rId18"/>
    <p:sldId id="459" r:id="rId19"/>
    <p:sldId id="461" r:id="rId20"/>
    <p:sldId id="462" r:id="rId21"/>
    <p:sldId id="455" r:id="rId22"/>
    <p:sldId id="463" r:id="rId23"/>
    <p:sldId id="460" r:id="rId24"/>
    <p:sldId id="454" r:id="rId25"/>
    <p:sldId id="465" r:id="rId26"/>
    <p:sldId id="464" r:id="rId27"/>
    <p:sldId id="456" r:id="rId28"/>
    <p:sldId id="466" r:id="rId29"/>
    <p:sldId id="467" r:id="rId30"/>
  </p:sldIdLst>
  <p:sldSz cx="9144000" cy="6858000" type="screen4x3"/>
  <p:notesSz cx="7315200" cy="9601200"/>
  <p:embeddedFontLs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26781" autoAdjust="0"/>
  </p:normalViewPr>
  <p:slideViewPr>
    <p:cSldViewPr snapToGrid="0" showGuides="1">
      <p:cViewPr varScale="1">
        <p:scale>
          <a:sx n="59" d="100"/>
          <a:sy n="59" d="100"/>
        </p:scale>
        <p:origin x="140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30" name="Google Shape;130;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en-US" b="1" dirty="0"/>
              <a:t>Definition of Algorithm</a:t>
            </a:r>
          </a:p>
          <a:p>
            <a:r>
              <a:rPr lang="en-US" altLang="en-US" b="1" dirty="0"/>
              <a:t>An algorithm is:</a:t>
            </a:r>
          </a:p>
          <a:p>
            <a:pPr>
              <a:buFont typeface="Arial" panose="020B0604020202020204" pitchFamily="34" charset="0"/>
              <a:buChar char="•"/>
            </a:pPr>
            <a:r>
              <a:rPr lang="en-US" altLang="en-US" dirty="0"/>
              <a:t>A set of finite rules or instructions for calculations or problem-solving.</a:t>
            </a:r>
          </a:p>
          <a:p>
            <a:pPr>
              <a:buFont typeface="Arial" panose="020B0604020202020204" pitchFamily="34" charset="0"/>
              <a:buChar char="•"/>
            </a:pPr>
            <a:r>
              <a:rPr lang="en-US" altLang="en-US" dirty="0"/>
              <a:t>A procedure to solve a mathematical problem in a finite number of steps, often involving recursion.</a:t>
            </a:r>
          </a:p>
          <a:p>
            <a:pPr>
              <a:buFont typeface="Arial" panose="020B0604020202020204" pitchFamily="34" charset="0"/>
              <a:buChar char="•"/>
            </a:pPr>
            <a:r>
              <a:rPr lang="en-US" altLang="en-US" b="1" dirty="0"/>
              <a:t>Definition-</a:t>
            </a:r>
            <a:r>
              <a:rPr lang="en-US" altLang="en-US" dirty="0"/>
              <a:t>An algorithm is a set of commands that must be followed for a computer to perform calculations or other problem-solving operations. According to its formal definition, an algorithm is a finite set of instructions carried out in a specific order to perform a particular task. It is not the entire program or code; it is simple logic to a problem represented as an informal description in the form of a flowchart or pseudocode.</a:t>
            </a:r>
          </a:p>
          <a:p>
            <a:r>
              <a:rPr lang="en-US" altLang="en-US" b="1" dirty="0"/>
              <a:t>Use of Algorithms</a:t>
            </a:r>
          </a:p>
          <a:p>
            <a:r>
              <a:rPr lang="en-US" altLang="en-US" b="1" dirty="0"/>
              <a:t>Algorithms are fundamental across various domains:</a:t>
            </a:r>
            <a:endParaRPr lang="en-US" altLang="en-US" dirty="0"/>
          </a:p>
          <a:p>
            <a:pPr>
              <a:buFont typeface="Arial" panose="020B0604020202020204" pitchFamily="34" charset="0"/>
              <a:buChar char="•"/>
            </a:pPr>
            <a:r>
              <a:rPr lang="en-US" altLang="en-US" dirty="0"/>
              <a:t>Computer Science: From sorting and searching to AI and ML tasks.</a:t>
            </a:r>
          </a:p>
          <a:p>
            <a:pPr>
              <a:buFont typeface="Arial" panose="020B0604020202020204" pitchFamily="34" charset="0"/>
              <a:buChar char="•"/>
            </a:pPr>
            <a:r>
              <a:rPr lang="en-US" altLang="en-US" dirty="0"/>
              <a:t>Mathematics: Solving equations, finding paths in graphs.</a:t>
            </a:r>
          </a:p>
          <a:p>
            <a:pPr>
              <a:buFont typeface="Arial" panose="020B0604020202020204" pitchFamily="34" charset="0"/>
              <a:buChar char="•"/>
            </a:pPr>
            <a:r>
              <a:rPr lang="en-US" altLang="en-US" dirty="0"/>
              <a:t>Operations Research: Optimization in logistics, transportation.</a:t>
            </a:r>
          </a:p>
          <a:p>
            <a:pPr>
              <a:buFont typeface="Arial" panose="020B0604020202020204" pitchFamily="34" charset="0"/>
              <a:buChar char="•"/>
            </a:pPr>
            <a:r>
              <a:rPr lang="en-US" altLang="en-US" dirty="0"/>
              <a:t>AI &amp; Machine Learning: Tasks like image recognition and decision-making.</a:t>
            </a:r>
          </a:p>
          <a:p>
            <a:pPr>
              <a:buFont typeface="Arial" panose="020B0604020202020204" pitchFamily="34" charset="0"/>
              <a:buChar char="•"/>
            </a:pPr>
            <a:r>
              <a:rPr lang="en-US" altLang="en-US" dirty="0"/>
              <a:t>Data Science: Analyzing data, predictions in healthcare, finance, etc.</a:t>
            </a:r>
          </a:p>
          <a:p>
            <a:r>
              <a:rPr lang="en-US" altLang="en-US" b="1" dirty="0"/>
              <a:t>Need for Algorithms</a:t>
            </a:r>
          </a:p>
          <a:p>
            <a:r>
              <a:rPr lang="en-US" altLang="en-US" b="1" dirty="0"/>
              <a:t>Algorithms:</a:t>
            </a:r>
            <a:endParaRPr lang="en-US" altLang="en-US" dirty="0"/>
          </a:p>
          <a:p>
            <a:pPr>
              <a:buFont typeface="Arial" panose="020B0604020202020204" pitchFamily="34" charset="0"/>
              <a:buChar char="•"/>
            </a:pPr>
            <a:r>
              <a:rPr lang="en-US" altLang="en-US" dirty="0"/>
              <a:t>Solve complex problems efficiently.</a:t>
            </a:r>
          </a:p>
          <a:p>
            <a:pPr>
              <a:buFont typeface="Arial" panose="020B0604020202020204" pitchFamily="34" charset="0"/>
              <a:buChar char="•"/>
            </a:pPr>
            <a:r>
              <a:rPr lang="en-US" altLang="en-US" dirty="0"/>
              <a:t>Automate and optimize processes.</a:t>
            </a:r>
          </a:p>
          <a:p>
            <a:pPr>
              <a:buFont typeface="Arial" panose="020B0604020202020204" pitchFamily="34" charset="0"/>
              <a:buChar char="•"/>
            </a:pPr>
            <a:r>
              <a:rPr lang="en-US" altLang="en-US" dirty="0"/>
              <a:t>Enable tasks that are challenging or impossible manually.</a:t>
            </a:r>
          </a:p>
          <a:p>
            <a:r>
              <a:rPr lang="en-US" altLang="en-US" b="1" dirty="0"/>
              <a:t>Characteristics of an Algorithm</a:t>
            </a:r>
          </a:p>
          <a:p>
            <a:pPr>
              <a:buFont typeface="Arial" panose="020B0604020202020204" pitchFamily="34" charset="0"/>
              <a:buChar char="•"/>
            </a:pPr>
            <a:r>
              <a:rPr lang="en-US" altLang="en-US" dirty="0"/>
              <a:t>Clear and Unambiguous: Each step must be precise and meaningful.</a:t>
            </a:r>
          </a:p>
          <a:p>
            <a:pPr>
              <a:buFont typeface="Arial" panose="020B0604020202020204" pitchFamily="34" charset="0"/>
              <a:buChar char="•"/>
            </a:pPr>
            <a:r>
              <a:rPr lang="en-US" altLang="en-US" dirty="0"/>
              <a:t>Well-Defined Inputs &amp; Outputs: Inputs and results should be clearly specified.</a:t>
            </a:r>
          </a:p>
          <a:p>
            <a:pPr>
              <a:buFont typeface="Arial" panose="020B0604020202020204" pitchFamily="34" charset="0"/>
              <a:buChar char="•"/>
            </a:pPr>
            <a:r>
              <a:rPr lang="en-US" altLang="en-US" dirty="0"/>
              <a:t>Finiteness: Must terminate after a finite number of steps.</a:t>
            </a:r>
          </a:p>
          <a:p>
            <a:pPr>
              <a:buFont typeface="Arial" panose="020B0604020202020204" pitchFamily="34" charset="0"/>
              <a:buChar char="•"/>
            </a:pPr>
            <a:r>
              <a:rPr lang="en-US" altLang="en-US" dirty="0"/>
              <a:t>Feasibility: Practical and executable with available resources.</a:t>
            </a:r>
          </a:p>
          <a:p>
            <a:pPr>
              <a:buFont typeface="Arial" panose="020B0604020202020204" pitchFamily="34" charset="0"/>
              <a:buChar char="•"/>
            </a:pPr>
            <a:r>
              <a:rPr lang="en-US" altLang="en-US" dirty="0"/>
              <a:t>Language Independence: Instructions work regardless of programming language.</a:t>
            </a:r>
          </a:p>
          <a:p>
            <a:r>
              <a:rPr lang="en-US" altLang="en-US" b="1" dirty="0"/>
              <a:t>Properties of an Algorithm</a:t>
            </a:r>
          </a:p>
          <a:p>
            <a:pPr>
              <a:buFont typeface="Arial" panose="020B0604020202020204" pitchFamily="34" charset="0"/>
              <a:buChar char="•"/>
            </a:pPr>
            <a:r>
              <a:rPr lang="en-US" altLang="en-US" dirty="0"/>
              <a:t>Finite termination.</a:t>
            </a:r>
          </a:p>
          <a:p>
            <a:pPr>
              <a:buFont typeface="Arial" panose="020B0604020202020204" pitchFamily="34" charset="0"/>
              <a:buChar char="•"/>
            </a:pPr>
            <a:r>
              <a:rPr lang="en-US" altLang="en-US" dirty="0"/>
              <a:t>At least one output.</a:t>
            </a:r>
          </a:p>
          <a:p>
            <a:pPr>
              <a:buFont typeface="Arial" panose="020B0604020202020204" pitchFamily="34" charset="0"/>
              <a:buChar char="•"/>
            </a:pPr>
            <a:r>
              <a:rPr lang="en-US" altLang="en-US" dirty="0"/>
              <a:t>Deterministic (consistent output for the same input).</a:t>
            </a:r>
          </a:p>
          <a:p>
            <a:pPr>
              <a:buFont typeface="Arial" panose="020B0604020202020204" pitchFamily="34" charset="0"/>
              <a:buChar char="•"/>
            </a:pPr>
            <a:r>
              <a:rPr lang="en-US" altLang="en-US" dirty="0"/>
              <a:t>Effective (each step performs meaningful work).</a:t>
            </a:r>
          </a:p>
          <a:p>
            <a:r>
              <a:rPr lang="en-US" altLang="en-US" b="1" dirty="0"/>
              <a:t>Types of Algorithms</a:t>
            </a:r>
          </a:p>
          <a:p>
            <a:pPr>
              <a:buFont typeface="Arial" panose="020B0604020202020204" pitchFamily="34" charset="0"/>
              <a:buChar char="•"/>
            </a:pPr>
            <a:r>
              <a:rPr lang="en-US" altLang="en-US" dirty="0"/>
              <a:t>Brute Force: Simplest and exhaustive approach.</a:t>
            </a:r>
          </a:p>
          <a:p>
            <a:pPr>
              <a:buFont typeface="Arial" panose="020B0604020202020204" pitchFamily="34" charset="0"/>
              <a:buChar char="•"/>
            </a:pPr>
            <a:r>
              <a:rPr lang="en-US" altLang="en-US" dirty="0"/>
              <a:t>Recursive: Problem-solving via repeated subproblem solutions.</a:t>
            </a:r>
          </a:p>
          <a:p>
            <a:pPr>
              <a:buFont typeface="Arial" panose="020B0604020202020204" pitchFamily="34" charset="0"/>
              <a:buChar char="•"/>
            </a:pPr>
            <a:r>
              <a:rPr lang="en-US" altLang="en-US" dirty="0"/>
              <a:t>Backtracking: Tracing back upon failure to find solutions.</a:t>
            </a:r>
          </a:p>
          <a:p>
            <a:pPr>
              <a:buFont typeface="Arial" panose="020B0604020202020204" pitchFamily="34" charset="0"/>
              <a:buChar char="•"/>
            </a:pPr>
            <a:r>
              <a:rPr lang="en-US" altLang="en-US" dirty="0"/>
              <a:t>Searching &amp; Sorting: Locating or arranging data efficiently.</a:t>
            </a:r>
          </a:p>
          <a:p>
            <a:pPr>
              <a:buFont typeface="Arial" panose="020B0604020202020204" pitchFamily="34" charset="0"/>
              <a:buChar char="•"/>
            </a:pPr>
            <a:r>
              <a:rPr lang="en-US" altLang="en-US" dirty="0"/>
              <a:t>Hashing: Indexing data for faster retrieval.</a:t>
            </a:r>
          </a:p>
          <a:p>
            <a:pPr>
              <a:buFont typeface="Arial" panose="020B0604020202020204" pitchFamily="34" charset="0"/>
              <a:buChar char="•"/>
            </a:pPr>
            <a:r>
              <a:rPr lang="en-US" altLang="en-US" dirty="0"/>
              <a:t>Divide and Conquer: Splitting problems into smaller subproblems.</a:t>
            </a:r>
          </a:p>
          <a:p>
            <a:pPr>
              <a:buFont typeface="Arial" panose="020B0604020202020204" pitchFamily="34" charset="0"/>
              <a:buChar char="•"/>
            </a:pPr>
            <a:r>
              <a:rPr lang="en-US" altLang="en-US" dirty="0"/>
              <a:t>Greedy: Choosing the immediate optimal solution.</a:t>
            </a:r>
          </a:p>
          <a:p>
            <a:pPr>
              <a:buFont typeface="Arial" panose="020B0604020202020204" pitchFamily="34" charset="0"/>
              <a:buChar char="•"/>
            </a:pPr>
            <a:r>
              <a:rPr lang="en-US" altLang="en-US" dirty="0"/>
              <a:t>Dynamic Programming: Avoids recalculation by storing results of overlapping subproblems.</a:t>
            </a:r>
          </a:p>
          <a:p>
            <a:pPr>
              <a:buFont typeface="Arial" panose="020B0604020202020204" pitchFamily="34" charset="0"/>
              <a:buChar char="•"/>
            </a:pPr>
            <a:r>
              <a:rPr lang="en-US" altLang="en-US" dirty="0"/>
              <a:t>Randomized: Uses random numbers for unpredictable yet beneficial outcomes.</a:t>
            </a:r>
          </a:p>
          <a:p>
            <a:r>
              <a:rPr lang="en-US" altLang="en-US" b="1" dirty="0"/>
              <a:t>Advantages of Algorithms</a:t>
            </a:r>
          </a:p>
          <a:p>
            <a:pPr>
              <a:buFont typeface="Arial" panose="020B0604020202020204" pitchFamily="34" charset="0"/>
              <a:buChar char="•"/>
            </a:pPr>
            <a:r>
              <a:rPr lang="en-US" altLang="en-US" dirty="0"/>
              <a:t>Clear problem-solving steps.</a:t>
            </a:r>
          </a:p>
          <a:p>
            <a:pPr>
              <a:buFont typeface="Arial" panose="020B0604020202020204" pitchFamily="34" charset="0"/>
              <a:buChar char="•"/>
            </a:pPr>
            <a:r>
              <a:rPr lang="en-US" altLang="en-US" dirty="0"/>
              <a:t>Easier translation into code.</a:t>
            </a:r>
          </a:p>
          <a:p>
            <a:pPr>
              <a:buFont typeface="Arial" panose="020B0604020202020204" pitchFamily="34" charset="0"/>
              <a:buChar char="•"/>
            </a:pPr>
            <a:r>
              <a:rPr lang="en-US" altLang="en-US" dirty="0"/>
              <a:t>Breaks down problems into smaller, manageable parts.</a:t>
            </a:r>
          </a:p>
          <a:p>
            <a:r>
              <a:rPr lang="en-US" altLang="en-US" b="1" dirty="0"/>
              <a:t>Disadvantages of Algorithms</a:t>
            </a:r>
          </a:p>
          <a:p>
            <a:pPr>
              <a:buFont typeface="Arial" panose="020B0604020202020204" pitchFamily="34" charset="0"/>
              <a:buChar char="•"/>
            </a:pPr>
            <a:r>
              <a:rPr lang="en-US" altLang="en-US" dirty="0"/>
              <a:t>Time-consuming to write.</a:t>
            </a:r>
          </a:p>
          <a:p>
            <a:pPr>
              <a:buFont typeface="Arial" panose="020B0604020202020204" pitchFamily="34" charset="0"/>
              <a:buChar char="•"/>
            </a:pPr>
            <a:r>
              <a:rPr lang="en-US" altLang="en-US" dirty="0"/>
              <a:t>Challenging to represent complex logic.</a:t>
            </a:r>
          </a:p>
          <a:p>
            <a:pPr>
              <a:buFont typeface="Arial" panose="020B0604020202020204" pitchFamily="34" charset="0"/>
              <a:buChar char="•"/>
            </a:pPr>
            <a:r>
              <a:rPr lang="en-US" altLang="en-US" dirty="0"/>
              <a:t>Hard to show branching/loops effectively.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3</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Unambiguous</a:t>
            </a:r>
            <a:r>
              <a:rPr lang="en-US" b="0" i="0" dirty="0">
                <a:solidFill>
                  <a:srgbClr val="000000"/>
                </a:solidFill>
                <a:effectLst/>
                <a:latin typeface="Times New Roman" panose="02020603050405020304" pitchFamily="18" charset="0"/>
                <a:cs typeface="Times New Roman" panose="02020603050405020304" pitchFamily="18" charset="0"/>
              </a:rPr>
              <a:t> − Algorithm should be clear and unambiguous. Each of its steps (or phases), and their inputs/outputs should be clear and must lead to only one meaning.</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Input</a:t>
            </a:r>
            <a:r>
              <a:rPr lang="en-US" b="0" i="0" dirty="0">
                <a:solidFill>
                  <a:srgbClr val="000000"/>
                </a:solidFill>
                <a:effectLst/>
                <a:latin typeface="Times New Roman" panose="02020603050405020304" pitchFamily="18" charset="0"/>
                <a:cs typeface="Times New Roman" panose="02020603050405020304" pitchFamily="18" charset="0"/>
              </a:rPr>
              <a:t> − An algorithm should have 0 or more well-defined inputs.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Output</a:t>
            </a:r>
            <a:r>
              <a:rPr lang="en-US" b="0" i="0" dirty="0">
                <a:solidFill>
                  <a:srgbClr val="000000"/>
                </a:solidFill>
                <a:effectLst/>
                <a:latin typeface="Times New Roman" panose="02020603050405020304" pitchFamily="18" charset="0"/>
                <a:cs typeface="Times New Roman" panose="02020603050405020304" pitchFamily="18" charset="0"/>
              </a:rPr>
              <a:t> − An algorithm should have 1 or more well-defined outputs, and should match the desired output.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Finiteness</a:t>
            </a:r>
            <a:r>
              <a:rPr lang="en-US" b="0" i="0" dirty="0">
                <a:solidFill>
                  <a:srgbClr val="000000"/>
                </a:solidFill>
                <a:effectLst/>
                <a:latin typeface="Times New Roman" panose="02020603050405020304" pitchFamily="18" charset="0"/>
                <a:cs typeface="Times New Roman" panose="02020603050405020304" pitchFamily="18" charset="0"/>
              </a:rPr>
              <a:t> − Algorithms must terminate after a finite number of steps.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Feasibility</a:t>
            </a:r>
            <a:r>
              <a:rPr lang="en-US" b="0" i="0" dirty="0">
                <a:solidFill>
                  <a:srgbClr val="000000"/>
                </a:solidFill>
                <a:effectLst/>
                <a:latin typeface="Times New Roman" panose="02020603050405020304" pitchFamily="18" charset="0"/>
                <a:cs typeface="Times New Roman" panose="02020603050405020304" pitchFamily="18" charset="0"/>
              </a:rPr>
              <a:t> − Should be feasible with the available resources.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Independent</a:t>
            </a:r>
            <a:r>
              <a:rPr lang="en-US" b="0" i="0" dirty="0">
                <a:solidFill>
                  <a:srgbClr val="000000"/>
                </a:solidFill>
                <a:effectLst/>
                <a:latin typeface="Times New Roman" panose="02020603050405020304" pitchFamily="18" charset="0"/>
                <a:cs typeface="Times New Roman" panose="02020603050405020304" pitchFamily="18" charset="0"/>
              </a:rPr>
              <a:t> − An algorithm should have step-by-step directions, which should be independent of any programming code.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4</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35810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r>
              <a:rPr lang="en-US" b="1" i="1" dirty="0">
                <a:solidFill>
                  <a:srgbClr val="000000"/>
                </a:solidFill>
                <a:effectLst/>
                <a:latin typeface="Times New Roman" panose="02020603050405020304" pitchFamily="18" charset="0"/>
                <a:cs typeface="Times New Roman" panose="02020603050405020304" pitchFamily="18" charset="0"/>
              </a:rPr>
              <a:t>Priori</a:t>
            </a:r>
            <a:r>
              <a:rPr lang="en-US" b="1" i="0" dirty="0">
                <a:solidFill>
                  <a:srgbClr val="000000"/>
                </a:solidFill>
                <a:effectLst/>
                <a:latin typeface="Times New Roman" panose="02020603050405020304" pitchFamily="18" charset="0"/>
                <a:cs typeface="Times New Roman" panose="02020603050405020304" pitchFamily="18" charset="0"/>
              </a:rPr>
              <a:t> Analysis</a:t>
            </a:r>
            <a:r>
              <a:rPr lang="en-US" b="0" i="0" dirty="0">
                <a:solidFill>
                  <a:srgbClr val="000000"/>
                </a:solidFill>
                <a:effectLst/>
                <a:latin typeface="Times New Roman" panose="02020603050405020304" pitchFamily="18" charset="0"/>
                <a:cs typeface="Times New Roman" panose="02020603050405020304" pitchFamily="18" charset="0"/>
              </a:rPr>
              <a:t> − This is a theoretical analysis of an algorithm. Efficiency of an algorithm is measured by assuming that all other factors, for example, </a:t>
            </a:r>
          </a:p>
          <a:p>
            <a:r>
              <a:rPr lang="en-US" b="0" i="0" dirty="0">
                <a:solidFill>
                  <a:srgbClr val="000000"/>
                </a:solidFill>
                <a:effectLst/>
                <a:latin typeface="Times New Roman" panose="02020603050405020304" pitchFamily="18" charset="0"/>
                <a:cs typeface="Times New Roman" panose="02020603050405020304" pitchFamily="18" charset="0"/>
              </a:rPr>
              <a:t>processor speed, are constant and have no effect on the implementation.</a:t>
            </a:r>
          </a:p>
          <a:p>
            <a:r>
              <a:rPr lang="en-US" b="1" i="1" dirty="0">
                <a:solidFill>
                  <a:srgbClr val="000000"/>
                </a:solidFill>
                <a:effectLst/>
                <a:latin typeface="Times New Roman" panose="02020603050405020304" pitchFamily="18" charset="0"/>
                <a:cs typeface="Times New Roman" panose="02020603050405020304" pitchFamily="18" charset="0"/>
              </a:rPr>
              <a:t>Posterior</a:t>
            </a:r>
            <a:r>
              <a:rPr lang="en-US" b="1" i="0" dirty="0">
                <a:solidFill>
                  <a:srgbClr val="000000"/>
                </a:solidFill>
                <a:effectLst/>
                <a:latin typeface="Times New Roman" panose="02020603050405020304" pitchFamily="18" charset="0"/>
                <a:cs typeface="Times New Roman" panose="02020603050405020304" pitchFamily="18" charset="0"/>
              </a:rPr>
              <a:t> Analysis</a:t>
            </a:r>
            <a:r>
              <a:rPr lang="en-US" b="0" i="0" dirty="0">
                <a:solidFill>
                  <a:srgbClr val="000000"/>
                </a:solidFill>
                <a:effectLst/>
                <a:latin typeface="Times New Roman" panose="02020603050405020304" pitchFamily="18" charset="0"/>
                <a:cs typeface="Times New Roman" panose="02020603050405020304" pitchFamily="18" charset="0"/>
              </a:rPr>
              <a:t> − This is an empirical analysis of an algorithm. The selected algorithm is implemented using programming language. This is then </a:t>
            </a:r>
          </a:p>
          <a:p>
            <a:r>
              <a:rPr lang="en-US" b="0" i="0" dirty="0">
                <a:solidFill>
                  <a:srgbClr val="000000"/>
                </a:solidFill>
                <a:effectLst/>
                <a:latin typeface="Times New Roman" panose="02020603050405020304" pitchFamily="18" charset="0"/>
                <a:cs typeface="Times New Roman" panose="02020603050405020304" pitchFamily="18" charset="0"/>
              </a:rPr>
              <a:t>executed on target computer machine. In this analysis, actual statistics like running time and space required, are collected.</a:t>
            </a:r>
            <a:endParaRPr 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32AFE-76E0-7F8C-D63E-452F517B51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3CDF09-31BF-867B-697F-318BAB21AA3B}"/>
              </a:ext>
            </a:extLst>
          </p:cNvPr>
          <p:cNvSpPr>
            <a:spLocks noGrp="1" noRot="1" noChangeAspect="1"/>
          </p:cNvSpPr>
          <p:nvPr>
            <p:ph type="sldImg" idx="3"/>
          </p:nvPr>
        </p:nvSpPr>
        <p:spPr/>
      </p:sp>
      <p:sp>
        <p:nvSpPr>
          <p:cNvPr id="3" name="Text Placeholder 2">
            <a:extLst>
              <a:ext uri="{FF2B5EF4-FFF2-40B4-BE49-F238E27FC236}">
                <a16:creationId xmlns:a16="http://schemas.microsoft.com/office/drawing/2014/main" id="{B08DEFEE-8EAA-3493-5B38-B2F07BBEC01A}"/>
              </a:ext>
            </a:extLst>
          </p:cNvPr>
          <p:cNvSpPr>
            <a:spLocks noGrp="1"/>
          </p:cNvSpPr>
          <p:nvPr>
            <p:ph type="body" idx="1"/>
          </p:nvPr>
        </p:nvSpPr>
        <p:spPr/>
        <p:txBody>
          <a:bodyPr/>
          <a:lstStyle/>
          <a:p>
            <a:pPr marL="106680" indent="0">
              <a:buNone/>
            </a:pPr>
            <a:r>
              <a:rPr lang="en-US" altLang="en-US" b="1">
                <a:latin typeface="Times New Roman" panose="02020603050405020304" pitchFamily="18" charset="0"/>
                <a:cs typeface="Times New Roman" panose="02020603050405020304" pitchFamily="18" charset="0"/>
                <a:sym typeface="+mn-ea"/>
              </a:rPr>
              <a:t>Definition:</a:t>
            </a:r>
            <a:endParaRPr lang="en-US" altLang="en-US" b="1">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Algorithm analysis is the process of determining the amount of computing resources (like time and memory) that an algorithm needs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It helps us predict the behavior of an algorithm without implementing it</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Analysis of algorithms is the process of evaluating the performance of an algorithm in terms of its time and space requirements.</a:t>
            </a:r>
            <a:endParaRPr lang="en-US" altLang="en-US">
              <a:latin typeface="Times New Roman" panose="02020603050405020304" pitchFamily="18" charset="0"/>
              <a:cs typeface="Times New Roman" panose="02020603050405020304" pitchFamily="18" charset="0"/>
            </a:endParaRPr>
          </a:p>
          <a:p>
            <a:pPr marL="106680" indent="0">
              <a:buNone/>
            </a:pPr>
            <a:r>
              <a:rPr lang="en-US" altLang="en-US" b="1">
                <a:latin typeface="Times New Roman" panose="02020603050405020304" pitchFamily="18" charset="0"/>
                <a:cs typeface="Times New Roman" panose="02020603050405020304" pitchFamily="18" charset="0"/>
                <a:sym typeface="+mn-ea"/>
              </a:rPr>
              <a:t>Why Analyze Algorithms?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To compare different algorithms for the same problem</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To predict performance on different input sizes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To understand scalability</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To make informed choices in software development</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sym typeface="+mn-ea"/>
              </a:rPr>
              <a:t>To optimize resource usage</a:t>
            </a:r>
            <a:endParaRPr lang="en-US" altLang="en-US">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81955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charset="0"/>
              <a:buChar char="v"/>
            </a:pPr>
            <a:r>
              <a:rPr lang="en-US" altLang="en-US" sz="1200" b="1" dirty="0">
                <a:latin typeface="Times New Roman" panose="02020603050405020304" pitchFamily="18" charset="0"/>
                <a:cs typeface="Times New Roman" panose="02020603050405020304" pitchFamily="18" charset="0"/>
              </a:rPr>
              <a:t>Divide:</a:t>
            </a:r>
          </a:p>
          <a:p>
            <a:r>
              <a:rPr lang="en-US" altLang="en-US" sz="1200" dirty="0">
                <a:latin typeface="Times New Roman" panose="02020603050405020304" pitchFamily="18" charset="0"/>
                <a:cs typeface="Times New Roman" panose="02020603050405020304" pitchFamily="18" charset="0"/>
              </a:rPr>
              <a:t>Break the big problem into smaller, easier parts.</a:t>
            </a:r>
          </a:p>
          <a:p>
            <a:r>
              <a:rPr lang="en-US" altLang="en-US" sz="1200" dirty="0">
                <a:latin typeface="Times New Roman" panose="02020603050405020304" pitchFamily="18" charset="0"/>
                <a:cs typeface="Times New Roman" panose="02020603050405020304" pitchFamily="18" charset="0"/>
              </a:rPr>
              <a:t>Keep dividing until you reach the simplest pieces that can’t be split further.</a:t>
            </a:r>
          </a:p>
          <a:p>
            <a:r>
              <a:rPr lang="en-US" altLang="en-US" sz="1200" dirty="0">
                <a:latin typeface="Times New Roman" panose="02020603050405020304" pitchFamily="18" charset="0"/>
                <a:cs typeface="Times New Roman" panose="02020603050405020304" pitchFamily="18" charset="0"/>
              </a:rPr>
              <a:t>Think of it like cutting a big pizza into smaller slices.</a:t>
            </a:r>
          </a:p>
          <a:p>
            <a:pPr>
              <a:buFont typeface="Wingdings" panose="05000000000000000000" charset="0"/>
              <a:buChar char="v"/>
            </a:pPr>
            <a:r>
              <a:rPr lang="en-US" altLang="en-US" sz="1200" b="1" dirty="0">
                <a:latin typeface="Times New Roman" panose="02020603050405020304" pitchFamily="18" charset="0"/>
                <a:cs typeface="Times New Roman" panose="02020603050405020304" pitchFamily="18" charset="0"/>
              </a:rPr>
              <a:t>Conquer:</a:t>
            </a:r>
          </a:p>
          <a:p>
            <a:r>
              <a:rPr lang="en-US" altLang="en-US" sz="1200" dirty="0">
                <a:latin typeface="Times New Roman" panose="02020603050405020304" pitchFamily="18" charset="0"/>
                <a:cs typeface="Times New Roman" panose="02020603050405020304" pitchFamily="18" charset="0"/>
              </a:rPr>
              <a:t>Solve each small piece one by one.</a:t>
            </a:r>
          </a:p>
          <a:p>
            <a:r>
              <a:rPr lang="en-US" altLang="en-US" sz="1200" dirty="0">
                <a:latin typeface="Times New Roman" panose="02020603050405020304" pitchFamily="18" charset="0"/>
                <a:cs typeface="Times New Roman" panose="02020603050405020304" pitchFamily="18" charset="0"/>
              </a:rPr>
              <a:t>If a piece is super small (the base case), solve it directly without breaking it anymore.</a:t>
            </a:r>
          </a:p>
          <a:p>
            <a:r>
              <a:rPr lang="en-US" altLang="en-US" sz="1200" dirty="0">
                <a:latin typeface="Times New Roman" panose="02020603050405020304" pitchFamily="18" charset="0"/>
                <a:cs typeface="Times New Roman" panose="02020603050405020304" pitchFamily="18" charset="0"/>
              </a:rPr>
              <a:t>Treat each piece like solving a mini-puzzle.</a:t>
            </a:r>
          </a:p>
          <a:p>
            <a:pPr>
              <a:buFont typeface="Wingdings" panose="05000000000000000000" charset="0"/>
              <a:buChar char="v"/>
            </a:pPr>
            <a:r>
              <a:rPr lang="en-US" altLang="en-US" sz="1200" b="1" dirty="0">
                <a:latin typeface="Times New Roman" panose="02020603050405020304" pitchFamily="18" charset="0"/>
                <a:cs typeface="Times New Roman" panose="02020603050405020304" pitchFamily="18" charset="0"/>
              </a:rPr>
              <a:t>Merge:</a:t>
            </a:r>
          </a:p>
          <a:p>
            <a:r>
              <a:rPr lang="en-US" altLang="en-US" sz="1200" dirty="0">
                <a:latin typeface="Times New Roman" panose="02020603050405020304" pitchFamily="18" charset="0"/>
                <a:cs typeface="Times New Roman" panose="02020603050405020304" pitchFamily="18" charset="0"/>
              </a:rPr>
              <a:t>Put the solved pieces back together to solve the big problem.</a:t>
            </a:r>
          </a:p>
          <a:p>
            <a:r>
              <a:rPr lang="en-US" altLang="en-US" sz="1200" dirty="0">
                <a:latin typeface="Times New Roman" panose="02020603050405020304" pitchFamily="18" charset="0"/>
                <a:cs typeface="Times New Roman" panose="02020603050405020304" pitchFamily="18" charset="0"/>
              </a:rPr>
              <a:t>Combine the answers step by step to get the final solution.</a:t>
            </a:r>
          </a:p>
          <a:p>
            <a:r>
              <a:rPr lang="en-US" altLang="en-US" sz="1200" dirty="0">
                <a:latin typeface="Times New Roman" panose="02020603050405020304" pitchFamily="18" charset="0"/>
                <a:cs typeface="Times New Roman" panose="02020603050405020304" pitchFamily="18" charset="0"/>
              </a:rPr>
              <a:t>It’s like putting the mini-puzzles back together to complete the whole picture.</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15</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95549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73"/>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 name="Google Shape;17;p73"/>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 name="Google Shape;18;p73"/>
          <p:cNvSpPr/>
          <p:nvPr/>
        </p:nvSpPr>
        <p:spPr>
          <a:xfrm>
            <a:off x="381000" y="1295400"/>
            <a:ext cx="8229600" cy="2057400"/>
          </a:xfrm>
          <a:prstGeom prst="roundRect">
            <a:avLst>
              <a:gd name="adj" fmla="val 16667"/>
            </a:avLst>
          </a:prstGeom>
          <a:solidFill>
            <a:srgbClr val="3333B2"/>
          </a:solidFill>
          <a:ln w="25400" cap="flat" cmpd="sng">
            <a:solidFill>
              <a:srgbClr val="3333B2"/>
            </a:solidFill>
            <a:prstDash val="solid"/>
            <a:round/>
            <a:headEnd type="none" w="sm" len="sm"/>
            <a:tailEnd type="none" w="sm" len="sm"/>
          </a:ln>
          <a:effectLst>
            <a:outerShdw blurRad="114300" dist="152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73"/>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73"/>
          <p:cNvSpPr txBox="1">
            <a:spLocks noGrp="1"/>
          </p:cNvSpPr>
          <p:nvPr>
            <p:ph type="ctrTitle"/>
          </p:nvPr>
        </p:nvSpPr>
        <p:spPr>
          <a:xfrm>
            <a:off x="609600" y="14478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73"/>
          <p:cNvSpPr txBox="1">
            <a:spLocks noGrp="1"/>
          </p:cNvSpPr>
          <p:nvPr>
            <p:ph type="subTitle" idx="1"/>
          </p:nvPr>
        </p:nvSpPr>
        <p:spPr>
          <a:xfrm>
            <a:off x="1219200" y="2667000"/>
            <a:ext cx="6400800" cy="533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73"/>
          <p:cNvSpPr txBox="1">
            <a:spLocks noGrp="1"/>
          </p:cNvSpPr>
          <p:nvPr>
            <p:ph type="dt" idx="10"/>
          </p:nvPr>
        </p:nvSpPr>
        <p:spPr>
          <a:xfrm>
            <a:off x="0" y="6492875"/>
            <a:ext cx="10715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06ED716-FA90-45B3-96F5-DE644C3DAB72}" type="datetime1">
              <a:rPr lang="en-US" smtClean="0"/>
              <a:t>2/6/2025</a:t>
            </a:fld>
            <a:endParaRPr lang="en-US"/>
          </a:p>
        </p:txBody>
      </p:sp>
      <p:sp>
        <p:nvSpPr>
          <p:cNvPr id="23" name="Google Shape;23;p73"/>
          <p:cNvSpPr txBox="1">
            <a:spLocks noGrp="1"/>
          </p:cNvSpPr>
          <p:nvPr>
            <p:ph type="ftr" idx="11"/>
          </p:nvPr>
        </p:nvSpPr>
        <p:spPr>
          <a:xfrm>
            <a:off x="4572000" y="6492875"/>
            <a:ext cx="3429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24" name="Google Shape;24;p73"/>
          <p:cNvSpPr txBox="1">
            <a:spLocks noGrp="1"/>
          </p:cNvSpPr>
          <p:nvPr>
            <p:ph type="sldNum" idx="12"/>
          </p:nvPr>
        </p:nvSpPr>
        <p:spPr>
          <a:xfrm>
            <a:off x="8001000" y="6492875"/>
            <a:ext cx="11430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8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9DFCE12-46F4-4E99-A53B-1E50CE82218A}" type="datetime1">
              <a:rPr lang="en-US" smtClean="0"/>
              <a:t>2/6/2025</a:t>
            </a:fld>
            <a:endParaRPr lang="en-US"/>
          </a:p>
        </p:txBody>
      </p:sp>
      <p:sp>
        <p:nvSpPr>
          <p:cNvPr id="119" name="Google Shape;119;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20" name="Google Shape;120;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8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3" name="Google Shape;123;p8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43ECF00-39E1-4E55-8289-15FA8B6C553F}" type="datetime1">
              <a:rPr lang="en-US" smtClean="0"/>
              <a:t>2/6/2025</a:t>
            </a:fld>
            <a:endParaRPr lang="en-US"/>
          </a:p>
        </p:txBody>
      </p:sp>
      <p:sp>
        <p:nvSpPr>
          <p:cNvPr id="125" name="Google Shape;125;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26" name="Google Shape;126;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74"/>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 name="Google Shape;27;p74"/>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 name="Google Shape;28;p74"/>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74"/>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30;p74"/>
          <p:cNvSpPr txBox="1">
            <a:spLocks noGrp="1"/>
          </p:cNvSpPr>
          <p:nvPr>
            <p:ph type="body" idx="1"/>
          </p:nvPr>
        </p:nvSpPr>
        <p:spPr>
          <a:xfrm>
            <a:off x="304800" y="1066800"/>
            <a:ext cx="8382000" cy="505936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Clr>
                <a:schemeClr val="dk1"/>
              </a:buClr>
              <a:buSzPts val="1920"/>
              <a:buFont typeface="Calibri" panose="020F0502020204030204"/>
              <a:buChar char="•"/>
              <a:defRPr/>
            </a:lvl1pPr>
            <a:lvl2pPr marL="914400" lvl="1" indent="-335280" algn="l">
              <a:spcBef>
                <a:spcPts val="560"/>
              </a:spcBef>
              <a:spcAft>
                <a:spcPts val="0"/>
              </a:spcAft>
              <a:buClr>
                <a:schemeClr val="dk1"/>
              </a:buClr>
              <a:buSzPts val="1680"/>
              <a:buFont typeface="Calibri" panose="020F0502020204030204"/>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74"/>
          <p:cNvSpPr txBox="1">
            <a:spLocks noGrp="1"/>
          </p:cNvSpPr>
          <p:nvPr>
            <p:ph type="title"/>
          </p:nvPr>
        </p:nvSpPr>
        <p:spPr>
          <a:xfrm>
            <a:off x="0" y="0"/>
            <a:ext cx="89154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74"/>
          <p:cNvSpPr txBox="1">
            <a:spLocks noGrp="1"/>
          </p:cNvSpPr>
          <p:nvPr>
            <p:ph type="dt" idx="10"/>
          </p:nvPr>
        </p:nvSpPr>
        <p:spPr>
          <a:xfrm>
            <a:off x="0" y="6492875"/>
            <a:ext cx="10715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5664A83-F226-4A41-B2BB-F757F82F3997}" type="datetime1">
              <a:rPr lang="en-US" smtClean="0"/>
              <a:t>2/6/2025</a:t>
            </a:fld>
            <a:endParaRPr lang="en-US"/>
          </a:p>
        </p:txBody>
      </p:sp>
      <p:sp>
        <p:nvSpPr>
          <p:cNvPr id="33" name="Google Shape;33;p74"/>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34" name="Google Shape;34;p74"/>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7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7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8" name="Google Shape;58;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9FA0E20-21BA-4C24-B978-BCDAAAB5185B}" type="datetime1">
              <a:rPr lang="en-US" smtClean="0"/>
              <a:t>2/6/2025</a:t>
            </a:fld>
            <a:endParaRPr lang="en-US"/>
          </a:p>
        </p:txBody>
      </p:sp>
      <p:sp>
        <p:nvSpPr>
          <p:cNvPr id="59" name="Google Shape;59;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60" name="Google Shape;60;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79"/>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63;p79"/>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4" name="Google Shape;64;p79"/>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79"/>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Google Shape;66;p79"/>
          <p:cNvSpPr txBox="1">
            <a:spLocks noGrp="1"/>
          </p:cNvSpPr>
          <p:nvPr>
            <p:ph type="body" idx="1"/>
          </p:nvPr>
        </p:nvSpPr>
        <p:spPr>
          <a:xfrm>
            <a:off x="228600" y="1066800"/>
            <a:ext cx="4267200" cy="5059363"/>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Clr>
                <a:schemeClr val="dk1"/>
              </a:buClr>
              <a:buSzPts val="1680"/>
              <a:buFont typeface="Calibri" panose="020F0502020204030204"/>
              <a:buChar char="•"/>
              <a:defRPr sz="2800"/>
            </a:lvl1pPr>
            <a:lvl2pPr marL="914400" lvl="1" indent="-320040" algn="l">
              <a:spcBef>
                <a:spcPts val="480"/>
              </a:spcBef>
              <a:spcAft>
                <a:spcPts val="0"/>
              </a:spcAft>
              <a:buClr>
                <a:schemeClr val="dk1"/>
              </a:buClr>
              <a:buSzPts val="1440"/>
              <a:buFont typeface="Calibri" panose="020F0502020204030204"/>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79"/>
          <p:cNvSpPr txBox="1">
            <a:spLocks noGrp="1"/>
          </p:cNvSpPr>
          <p:nvPr>
            <p:ph type="body" idx="2"/>
          </p:nvPr>
        </p:nvSpPr>
        <p:spPr>
          <a:xfrm>
            <a:off x="4648200" y="1066800"/>
            <a:ext cx="4267200" cy="5059363"/>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Clr>
                <a:schemeClr val="dk1"/>
              </a:buClr>
              <a:buSzPts val="1680"/>
              <a:buFont typeface="Calibri" panose="020F0502020204030204"/>
              <a:buChar char="•"/>
              <a:defRPr sz="2800"/>
            </a:lvl1pPr>
            <a:lvl2pPr marL="914400" lvl="1" indent="-320040" algn="l">
              <a:spcBef>
                <a:spcPts val="480"/>
              </a:spcBef>
              <a:spcAft>
                <a:spcPts val="0"/>
              </a:spcAft>
              <a:buClr>
                <a:schemeClr val="dk1"/>
              </a:buClr>
              <a:buSzPts val="1440"/>
              <a:buFont typeface="Calibri" panose="020F0502020204030204"/>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79"/>
          <p:cNvSpPr txBox="1">
            <a:spLocks noGrp="1"/>
          </p:cNvSpPr>
          <p:nvPr>
            <p:ph type="title"/>
          </p:nvPr>
        </p:nvSpPr>
        <p:spPr>
          <a:xfrm>
            <a:off x="0" y="0"/>
            <a:ext cx="88392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79"/>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876F047-71C9-4C7E-BD77-F6D12681FDCF}" type="datetime1">
              <a:rPr lang="en-US" smtClean="0"/>
              <a:t>2/6/2025</a:t>
            </a:fld>
            <a:endParaRPr lang="en-US"/>
          </a:p>
        </p:txBody>
      </p:sp>
      <p:sp>
        <p:nvSpPr>
          <p:cNvPr id="70" name="Google Shape;70;p79"/>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71" name="Google Shape;71;p79"/>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2"/>
        <p:cNvGrpSpPr/>
        <p:nvPr/>
      </p:nvGrpSpPr>
      <p:grpSpPr>
        <a:xfrm>
          <a:off x="0" y="0"/>
          <a:ext cx="0" cy="0"/>
          <a:chOff x="0" y="0"/>
          <a:chExt cx="0" cy="0"/>
        </a:xfrm>
      </p:grpSpPr>
      <p:sp>
        <p:nvSpPr>
          <p:cNvPr id="73" name="Google Shape;73;p80"/>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4" name="Google Shape;74;p80"/>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80"/>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6" name="Google Shape;76;p80"/>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200">
                <a:solidFill>
                  <a:schemeClr val="lt1"/>
                </a:solidFill>
                <a:latin typeface="Calibri" panose="020F0502020204030204"/>
                <a:ea typeface="Calibri" panose="020F0502020204030204"/>
                <a:cs typeface="Calibri" panose="020F0502020204030204"/>
                <a:sym typeface="Calibri" panose="020F0502020204030204"/>
              </a:rPr>
              <a:t>Vu Pham</a:t>
            </a:r>
          </a:p>
        </p:txBody>
      </p:sp>
      <p:sp>
        <p:nvSpPr>
          <p:cNvPr id="77" name="Google Shape;77;p80"/>
          <p:cNvSpPr txBox="1">
            <a:spLocks noGrp="1"/>
          </p:cNvSpPr>
          <p:nvPr>
            <p:ph type="body" idx="1"/>
          </p:nvPr>
        </p:nvSpPr>
        <p:spPr>
          <a:xfrm>
            <a:off x="457200" y="990600"/>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8" name="Google Shape;78;p80"/>
          <p:cNvSpPr txBox="1">
            <a:spLocks noGrp="1"/>
          </p:cNvSpPr>
          <p:nvPr>
            <p:ph type="body" idx="2"/>
          </p:nvPr>
        </p:nvSpPr>
        <p:spPr>
          <a:xfrm>
            <a:off x="457200" y="1676400"/>
            <a:ext cx="4040188" cy="4449763"/>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Clr>
                <a:schemeClr val="dk1"/>
              </a:buClr>
              <a:buSzPts val="1440"/>
              <a:buFont typeface="Calibri" panose="020F0502020204030204"/>
              <a:buChar char="•"/>
              <a:defRPr sz="2400"/>
            </a:lvl1pPr>
            <a:lvl2pPr marL="914400" lvl="1" indent="-304800" algn="l">
              <a:spcBef>
                <a:spcPts val="400"/>
              </a:spcBef>
              <a:spcAft>
                <a:spcPts val="0"/>
              </a:spcAft>
              <a:buClr>
                <a:schemeClr val="dk1"/>
              </a:buClr>
              <a:buSzPts val="1200"/>
              <a:buFont typeface="Calibri" panose="020F0502020204030204"/>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9" name="Google Shape;79;p80"/>
          <p:cNvSpPr txBox="1">
            <a:spLocks noGrp="1"/>
          </p:cNvSpPr>
          <p:nvPr>
            <p:ph type="body" idx="3"/>
          </p:nvPr>
        </p:nvSpPr>
        <p:spPr>
          <a:xfrm>
            <a:off x="4645025" y="990600"/>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0" name="Google Shape;80;p80"/>
          <p:cNvSpPr txBox="1">
            <a:spLocks noGrp="1"/>
          </p:cNvSpPr>
          <p:nvPr>
            <p:ph type="body" idx="4"/>
          </p:nvPr>
        </p:nvSpPr>
        <p:spPr>
          <a:xfrm>
            <a:off x="4645025" y="1676400"/>
            <a:ext cx="4041775" cy="4449763"/>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Clr>
                <a:schemeClr val="dk1"/>
              </a:buClr>
              <a:buSzPts val="1440"/>
              <a:buFont typeface="Calibri" panose="020F0502020204030204"/>
              <a:buChar char="•"/>
              <a:defRPr sz="2400"/>
            </a:lvl1pPr>
            <a:lvl2pPr marL="914400" lvl="1" indent="-304800" algn="l">
              <a:spcBef>
                <a:spcPts val="400"/>
              </a:spcBef>
              <a:spcAft>
                <a:spcPts val="0"/>
              </a:spcAft>
              <a:buClr>
                <a:schemeClr val="dk1"/>
              </a:buClr>
              <a:buSzPts val="1200"/>
              <a:buFont typeface="Calibri" panose="020F0502020204030204"/>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1" name="Google Shape;81;p80"/>
          <p:cNvSpPr txBox="1">
            <a:spLocks noGrp="1"/>
          </p:cNvSpPr>
          <p:nvPr>
            <p:ph type="title"/>
          </p:nvPr>
        </p:nvSpPr>
        <p:spPr>
          <a:xfrm>
            <a:off x="0" y="0"/>
            <a:ext cx="88392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80"/>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28901CB-8881-44A9-9F4B-387C59106293}" type="datetime1">
              <a:rPr lang="en-US" smtClean="0"/>
              <a:t>2/6/2025</a:t>
            </a:fld>
            <a:endParaRPr lang="en-US"/>
          </a:p>
        </p:txBody>
      </p:sp>
      <p:sp>
        <p:nvSpPr>
          <p:cNvPr id="83" name="Google Shape;83;p80"/>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84" name="Google Shape;84;p80"/>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81"/>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81"/>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81"/>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81"/>
          <p:cNvSpPr txBox="1">
            <a:spLocks noGrp="1"/>
          </p:cNvSpPr>
          <p:nvPr>
            <p:ph type="title"/>
          </p:nvPr>
        </p:nvSpPr>
        <p:spPr>
          <a:xfrm>
            <a:off x="0" y="0"/>
            <a:ext cx="89154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81"/>
          <p:cNvSpPr txBox="1">
            <a:spLocks noGrp="1"/>
          </p:cNvSpPr>
          <p:nvPr>
            <p:ph type="body" idx="1"/>
          </p:nvPr>
        </p:nvSpPr>
        <p:spPr>
          <a:xfrm>
            <a:off x="1066800" y="6477000"/>
            <a:ext cx="3505200" cy="381000"/>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Clr>
                <a:schemeClr val="lt1"/>
              </a:buClr>
              <a:buSzPts val="1200"/>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81"/>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8DA2AAF-F05C-48E1-91D4-94772BBEC593}" type="datetime1">
              <a:rPr lang="en-US" smtClean="0"/>
              <a:t>2/6/2025</a:t>
            </a:fld>
            <a:endParaRPr lang="en-US"/>
          </a:p>
        </p:txBody>
      </p:sp>
      <p:sp>
        <p:nvSpPr>
          <p:cNvPr id="92" name="Google Shape;92;p81"/>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93" name="Google Shape;93;p81"/>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82"/>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6" name="Google Shape;96;p82"/>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7" name="Google Shape;97;p82"/>
          <p:cNvSpPr txBox="1">
            <a:spLocks noGrp="1"/>
          </p:cNvSpPr>
          <p:nvPr>
            <p:ph type="body" idx="1"/>
          </p:nvPr>
        </p:nvSpPr>
        <p:spPr>
          <a:xfrm>
            <a:off x="1066800" y="6477000"/>
            <a:ext cx="3505200" cy="381000"/>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Clr>
                <a:schemeClr val="lt1"/>
              </a:buClr>
              <a:buSzPts val="1200"/>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82"/>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4AFEB1A-8BFD-4FAF-BA2F-3D26660AB55D}" type="datetime1">
              <a:rPr lang="en-US" smtClean="0"/>
              <a:t>2/6/2025</a:t>
            </a:fld>
            <a:endParaRPr lang="en-US"/>
          </a:p>
        </p:txBody>
      </p:sp>
      <p:sp>
        <p:nvSpPr>
          <p:cNvPr id="99" name="Google Shape;99;p82"/>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00" name="Google Shape;100;p82"/>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8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8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4" name="Google Shape;104;p8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5" name="Google Shape;105;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4DC557-E223-4016-B216-50068BD8E809}" type="datetime1">
              <a:rPr lang="en-US" smtClean="0"/>
              <a:t>2/6/2025</a:t>
            </a:fld>
            <a:endParaRPr lang="en-US"/>
          </a:p>
        </p:txBody>
      </p:sp>
      <p:sp>
        <p:nvSpPr>
          <p:cNvPr id="106" name="Google Shape;106;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07" name="Google Shape;107;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8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84"/>
          <p:cNvSpPr>
            <a:spLocks noGrp="1"/>
          </p:cNvSpPr>
          <p:nvPr>
            <p:ph type="pic" idx="2"/>
          </p:nvPr>
        </p:nvSpPr>
        <p:spPr>
          <a:xfrm>
            <a:off x="1792288" y="612775"/>
            <a:ext cx="5486400" cy="4114800"/>
          </a:xfrm>
          <a:prstGeom prst="rect">
            <a:avLst/>
          </a:prstGeom>
          <a:noFill/>
          <a:ln>
            <a:noFill/>
          </a:ln>
        </p:spPr>
      </p:sp>
      <p:sp>
        <p:nvSpPr>
          <p:cNvPr id="111" name="Google Shape;111;p8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2" name="Google Shape;112;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F8A0DD4-1D6F-48E1-B7EC-2E0426DE6136}" type="datetime1">
              <a:rPr lang="en-US" smtClean="0"/>
              <a:t>2/6/2025</a:t>
            </a:fld>
            <a:endParaRPr lang="en-US"/>
          </a:p>
        </p:txBody>
      </p:sp>
      <p:sp>
        <p:nvSpPr>
          <p:cNvPr id="113" name="Google Shape;113;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14" name="Google Shape;114;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fld id="{D28DD9CB-1DED-433E-994E-A0233FDDCA1A}" type="datetime1">
              <a:rPr lang="en-US" smtClean="0"/>
              <a:t>2/6/2025</a:t>
            </a:fld>
            <a:endParaRPr lang="en-US"/>
          </a:p>
        </p:txBody>
      </p:sp>
      <p:sp>
        <p:nvSpPr>
          <p:cNvPr id="13" name="Google Shape;1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a:t>Computer Network (24UCSPC206) by Dr. Ajit Muzumdar</a:t>
            </a:r>
          </a:p>
        </p:txBody>
      </p:sp>
      <p:sp>
        <p:nvSpPr>
          <p:cNvPr id="14" name="Google Shape;1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
          <p:cNvSpPr txBox="1">
            <a:spLocks noGrp="1"/>
          </p:cNvSpPr>
          <p:nvPr>
            <p:ph type="ctrTitle"/>
          </p:nvPr>
        </p:nvSpPr>
        <p:spPr>
          <a:xfrm>
            <a:off x="548081" y="1542452"/>
            <a:ext cx="8077200" cy="1200329"/>
          </a:xfrm>
          <a:prstGeom prst="rect">
            <a:avLst/>
          </a:prstGeom>
          <a:noFill/>
          <a:ln>
            <a:noFill/>
          </a:ln>
        </p:spPr>
        <p:txBody>
          <a:bodyPr spcFirstLastPara="1" wrap="square" lIns="91425" tIns="45700" rIns="91425" bIns="45700" anchor="ctr" anchorCtr="0">
            <a:noAutofit/>
          </a:bodyPr>
          <a:lstStyle/>
          <a:p>
            <a:pPr lvl="0"/>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DESIGN AND ANALYSIS OF ALGORITHMS(</a:t>
            </a:r>
            <a:r>
              <a:rPr lang="en-US" sz="2800" b="1" dirty="0">
                <a:latin typeface="Times New Roman" panose="02020603050405020304" pitchFamily="18" charset="0"/>
                <a:cs typeface="Times New Roman" panose="02020603050405020304" pitchFamily="18" charset="0"/>
              </a:rPr>
              <a:t>24UAMPC204</a:t>
            </a:r>
            <a:r>
              <a:rPr lang="en-US" altLang="en-US" sz="2800" b="1" dirty="0">
                <a:latin typeface="Times New Roman" panose="02020603050405020304" pitchFamily="18" charset="0"/>
                <a:cs typeface="Times New Roman" panose="02020603050405020304" pitchFamily="18" charset="0"/>
              </a:rPr>
              <a:t>)</a:t>
            </a:r>
            <a:br>
              <a:rPr lang="en-US" altLang="en-US" sz="2800" b="1"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 Introduction to Algorithm             </a:t>
            </a:r>
            <a:br>
              <a:rPr lang="en-US" alt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Unit -I</a:t>
            </a:r>
            <a:br>
              <a:rPr lang="en-US" sz="28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endParaRPr sz="3600" dirty="0"/>
          </a:p>
        </p:txBody>
      </p:sp>
      <p:pic>
        <p:nvPicPr>
          <p:cNvPr id="5" name="Picture 4"/>
          <p:cNvPicPr>
            <a:picLocks noChangeAspect="1"/>
          </p:cNvPicPr>
          <p:nvPr/>
        </p:nvPicPr>
        <p:blipFill>
          <a:blip r:embed="rId3"/>
          <a:stretch>
            <a:fillRect/>
          </a:stretch>
        </p:blipFill>
        <p:spPr>
          <a:xfrm>
            <a:off x="304799" y="3630305"/>
            <a:ext cx="2615821" cy="2156346"/>
          </a:xfrm>
          <a:prstGeom prst="rect">
            <a:avLst/>
          </a:prstGeom>
        </p:spPr>
      </p:pic>
      <p:sp>
        <p:nvSpPr>
          <p:cNvPr id="3" name="Rectangle 2"/>
          <p:cNvSpPr/>
          <p:nvPr/>
        </p:nvSpPr>
        <p:spPr>
          <a:xfrm>
            <a:off x="928048" y="111751"/>
            <a:ext cx="6851176" cy="1200329"/>
          </a:xfrm>
          <a:prstGeom prst="rect">
            <a:avLst/>
          </a:prstGeom>
        </p:spPr>
        <p:txBody>
          <a:bodyPr wrap="square">
            <a:spAutoFit/>
          </a:bodyPr>
          <a:lstStyle/>
          <a:p>
            <a:pPr algn="ctr"/>
            <a:r>
              <a:rPr lang="en-US" sz="2400" b="1" dirty="0" err="1">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Sanjivani</a:t>
            </a:r>
            <a:r>
              <a:rPr lang="en-US" sz="2400" b="1" dirty="0">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 University</a:t>
            </a:r>
          </a:p>
          <a:p>
            <a:pPr algn="ctr"/>
            <a:r>
              <a:rPr lang="en-US" sz="2400" b="1" dirty="0">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School of Engineering and Technology</a:t>
            </a:r>
          </a:p>
          <a:p>
            <a:pPr algn="ctr"/>
            <a:r>
              <a:rPr lang="en-US" sz="2400" b="1" dirty="0">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Department of AIML </a:t>
            </a:r>
          </a:p>
        </p:txBody>
      </p:sp>
      <p:sp>
        <p:nvSpPr>
          <p:cNvPr id="4" name="TextBox 3"/>
          <p:cNvSpPr txBox="1"/>
          <p:nvPr/>
        </p:nvSpPr>
        <p:spPr>
          <a:xfrm>
            <a:off x="3556541" y="4586785"/>
            <a:ext cx="386231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By,</a:t>
            </a:r>
          </a:p>
          <a:p>
            <a:r>
              <a:rPr lang="en-US" sz="2400" dirty="0">
                <a:latin typeface="Times New Roman" panose="02020603050405020304" pitchFamily="18" charset="0"/>
                <a:cs typeface="Times New Roman" panose="02020603050405020304" pitchFamily="18" charset="0"/>
              </a:rPr>
              <a:t>Prof. Chanda Pathak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altLang="en-US" sz="2000" b="1" dirty="0">
                <a:latin typeface="Times New Roman" panose="02020603050405020304" pitchFamily="18" charset="0"/>
                <a:cs typeface="Times New Roman" panose="02020603050405020304" pitchFamily="18" charset="0"/>
              </a:rPr>
              <a:t>Big O (Upper Bound): </a:t>
            </a:r>
            <a:r>
              <a:rPr lang="en-US" altLang="en-US" sz="2000" dirty="0">
                <a:latin typeface="Times New Roman" panose="02020603050405020304" pitchFamily="18" charset="0"/>
                <a:cs typeface="Times New Roman" panose="02020603050405020304" pitchFamily="18" charset="0"/>
              </a:rPr>
              <a:t>The maximum amount of time or space an algorithm requires.</a:t>
            </a:r>
          </a:p>
          <a:p>
            <a:pPr marL="106680" indent="0">
              <a:buNone/>
            </a:pPr>
            <a:r>
              <a:rPr lang="en-US" altLang="en-US" sz="2000" b="1" dirty="0">
                <a:latin typeface="Times New Roman" panose="02020603050405020304" pitchFamily="18" charset="0"/>
                <a:cs typeface="Times New Roman" panose="02020603050405020304" pitchFamily="18" charset="0"/>
              </a:rPr>
              <a:t>Big Ω (Lower Bound): </a:t>
            </a:r>
            <a:r>
              <a:rPr lang="en-US" altLang="en-US" sz="2000" dirty="0">
                <a:latin typeface="Times New Roman" panose="02020603050405020304" pitchFamily="18" charset="0"/>
                <a:cs typeface="Times New Roman" panose="02020603050405020304" pitchFamily="18" charset="0"/>
              </a:rPr>
              <a:t>The minimum amount of time or space an algorithm requires.</a:t>
            </a:r>
          </a:p>
          <a:p>
            <a:pPr marL="106680" indent="0">
              <a:buNone/>
            </a:pPr>
            <a:r>
              <a:rPr lang="en-US" altLang="en-US" sz="2000" b="1" dirty="0">
                <a:latin typeface="Times New Roman" panose="02020603050405020304" pitchFamily="18" charset="0"/>
                <a:cs typeface="Times New Roman" panose="02020603050405020304" pitchFamily="18" charset="0"/>
              </a:rPr>
              <a:t>Big Θ (Tight Bound): </a:t>
            </a:r>
            <a:r>
              <a:rPr lang="en-US" altLang="en-US" sz="2000" dirty="0">
                <a:latin typeface="Times New Roman" panose="02020603050405020304" pitchFamily="18" charset="0"/>
                <a:cs typeface="Times New Roman" panose="02020603050405020304" pitchFamily="18" charset="0"/>
              </a:rPr>
              <a:t>The exact amount of time or space an algorithm requires.</a:t>
            </a:r>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066800"/>
            <a:ext cx="8382000" cy="5214257"/>
          </a:xfrm>
        </p:spPr>
        <p:txBody>
          <a:bodyPr/>
          <a:lstStyle/>
          <a:p>
            <a:pPr marL="106680" indent="0">
              <a:buNone/>
            </a:pPr>
            <a:r>
              <a:rPr lang="en-US" altLang="en-US" sz="1800" dirty="0">
                <a:latin typeface="Times New Roman" panose="02020603050405020304" pitchFamily="18" charset="0"/>
                <a:cs typeface="Times New Roman" panose="02020603050405020304" pitchFamily="18" charset="0"/>
              </a:rPr>
              <a:t>Big-O notation is a way to measure how long an algorithm takes to complete. It's like a speed limit sign that shows the maximum time an algorithm can take.</a:t>
            </a: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r>
              <a:rPr lang="en-IN" sz="1400" b="1" i="1" dirty="0">
                <a:solidFill>
                  <a:srgbClr val="273239"/>
                </a:solidFill>
                <a:effectLst/>
                <a:latin typeface="Times New Roman" panose="02020603050405020304" pitchFamily="18" charset="0"/>
                <a:cs typeface="Times New Roman" panose="02020603050405020304" pitchFamily="18" charset="0"/>
              </a:rPr>
              <a:t>O(g(n)) = { f(n): there exist positive constants c and n0 such that 0 ≤ f(n) ≤ cg(n) for all n ≥ n0 }</a:t>
            </a:r>
            <a:endParaRPr lang="en-US" altLang="en-US" sz="1400" b="1"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It is the most widely used notation for Asymptotic analysis.</a:t>
            </a:r>
          </a:p>
          <a:p>
            <a:r>
              <a:rPr lang="en-US" altLang="en-US" sz="1800" dirty="0">
                <a:latin typeface="Times New Roman" panose="02020603050405020304" pitchFamily="18" charset="0"/>
                <a:cs typeface="Times New Roman" panose="02020603050405020304" pitchFamily="18" charset="0"/>
              </a:rPr>
              <a:t>It specifies the upper bound of a function.</a:t>
            </a:r>
          </a:p>
          <a:p>
            <a:r>
              <a:rPr lang="en-US" altLang="en-US" sz="1800" dirty="0">
                <a:latin typeface="Times New Roman" panose="02020603050405020304" pitchFamily="18" charset="0"/>
                <a:cs typeface="Times New Roman" panose="02020603050405020304" pitchFamily="18" charset="0"/>
              </a:rPr>
              <a:t>It returns the highest possible output value(big-O) for a given input.</a:t>
            </a:r>
          </a:p>
          <a:p>
            <a:r>
              <a:rPr lang="en-US" altLang="en-US" sz="1800" dirty="0">
                <a:latin typeface="Times New Roman" panose="02020603050405020304" pitchFamily="18" charset="0"/>
                <a:cs typeface="Times New Roman" panose="02020603050405020304" pitchFamily="18" charset="0"/>
              </a:rPr>
              <a:t>Big-O(Worst Case) It is defined as the condition that allows an algorithm to complete statement execution in the longest amount of time possible.</a:t>
            </a:r>
          </a:p>
          <a:p>
            <a:pPr marL="106680" indent="0">
              <a:buNone/>
            </a:pPr>
            <a:r>
              <a:rPr lang="en-US" altLang="en-US" sz="18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mn-ea"/>
              </a:rPr>
              <a:t>Big-O Notation </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pic>
        <p:nvPicPr>
          <p:cNvPr id="7" name="Picture 6"/>
          <p:cNvPicPr>
            <a:picLocks noChangeAspect="1"/>
          </p:cNvPicPr>
          <p:nvPr/>
        </p:nvPicPr>
        <p:blipFill>
          <a:blip r:embed="rId2"/>
          <a:stretch>
            <a:fillRect/>
          </a:stretch>
        </p:blipFill>
        <p:spPr>
          <a:xfrm>
            <a:off x="3058886" y="1741714"/>
            <a:ext cx="3363685" cy="19322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altLang="en-US" sz="2000" dirty="0">
                <a:latin typeface="Times New Roman" panose="02020603050405020304" pitchFamily="18" charset="0"/>
                <a:cs typeface="Times New Roman" panose="02020603050405020304" pitchFamily="18" charset="0"/>
              </a:rPr>
              <a:t>Omega Notation (Ω) is used to describe the lower bound of an algorithm's running time. It represents the best-case complexity, indicating the minimum amount of time an algorithm will take to complete.</a:t>
            </a: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1400" b="1" dirty="0">
              <a:latin typeface="Times New Roman" panose="02020603050405020304" pitchFamily="18" charset="0"/>
              <a:cs typeface="Times New Roman" panose="02020603050405020304" pitchFamily="18" charset="0"/>
            </a:endParaRPr>
          </a:p>
          <a:p>
            <a:pPr marL="106680" indent="0">
              <a:buNone/>
            </a:pPr>
            <a:r>
              <a:rPr lang="el-GR" sz="1400" b="1" i="1" dirty="0">
                <a:solidFill>
                  <a:srgbClr val="273239"/>
                </a:solidFill>
                <a:effectLst/>
                <a:latin typeface="Times New Roman" panose="02020603050405020304" pitchFamily="18" charset="0"/>
                <a:cs typeface="Times New Roman" panose="02020603050405020304" pitchFamily="18" charset="0"/>
              </a:rPr>
              <a:t>Ω(</a:t>
            </a:r>
            <a:r>
              <a:rPr lang="en-IN" sz="1400" b="1" i="1" dirty="0">
                <a:solidFill>
                  <a:srgbClr val="273239"/>
                </a:solidFill>
                <a:effectLst/>
                <a:latin typeface="Times New Roman" panose="02020603050405020304" pitchFamily="18" charset="0"/>
                <a:cs typeface="Times New Roman" panose="02020603050405020304" pitchFamily="18" charset="0"/>
              </a:rPr>
              <a:t>g(n)) = { f(n): there exist positive constants c and n0 such that 0 ≤ cg(n) ≤ f(n) for all n ≥ n0 }</a:t>
            </a:r>
            <a:endParaRPr lang="en-US" altLang="en-US" sz="1400" b="1"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mn-ea"/>
              </a:rPr>
              <a:t>Omega notation</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pic>
        <p:nvPicPr>
          <p:cNvPr id="7" name="Picture 6"/>
          <p:cNvPicPr>
            <a:picLocks noChangeAspect="1"/>
          </p:cNvPicPr>
          <p:nvPr/>
        </p:nvPicPr>
        <p:blipFill>
          <a:blip r:embed="rId2"/>
          <a:stretch>
            <a:fillRect/>
          </a:stretch>
        </p:blipFill>
        <p:spPr>
          <a:xfrm>
            <a:off x="5194300" y="2185670"/>
            <a:ext cx="2695575" cy="2486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sz="2000" b="0" dirty="0">
                <a:solidFill>
                  <a:srgbClr val="273239"/>
                </a:solidFill>
                <a:effectLst/>
                <a:latin typeface="Times New Roman" panose="02020603050405020304" pitchFamily="18" charset="0"/>
                <a:cs typeface="Times New Roman" panose="02020603050405020304" pitchFamily="18" charset="0"/>
              </a:rPr>
              <a:t>Theta notation encloses the function from above and below. Since it represents the upper and the lower bound of the running time of an algorithm, it is used for analyzing the </a:t>
            </a:r>
            <a:r>
              <a:rPr lang="en-US" sz="2000" b="1" dirty="0">
                <a:solidFill>
                  <a:srgbClr val="273239"/>
                </a:solidFill>
                <a:effectLst/>
                <a:latin typeface="Times New Roman" panose="02020603050405020304" pitchFamily="18" charset="0"/>
                <a:cs typeface="Times New Roman" panose="02020603050405020304" pitchFamily="18" charset="0"/>
              </a:rPr>
              <a:t>average-case</a:t>
            </a:r>
            <a:r>
              <a:rPr lang="en-US" sz="2000" b="0" dirty="0">
                <a:solidFill>
                  <a:srgbClr val="273239"/>
                </a:solidFill>
                <a:effectLst/>
                <a:latin typeface="Times New Roman" panose="02020603050405020304" pitchFamily="18" charset="0"/>
                <a:cs typeface="Times New Roman" panose="02020603050405020304" pitchFamily="18" charset="0"/>
              </a:rPr>
              <a:t> complexity of an algorithm.</a:t>
            </a: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lgn="l" rtl="0" fontAlgn="base">
              <a:spcAft>
                <a:spcPts val="750"/>
              </a:spcAft>
              <a:buNone/>
            </a:pPr>
            <a:r>
              <a:rPr lang="en-US" sz="1600" b="1" i="1" dirty="0">
                <a:solidFill>
                  <a:srgbClr val="273239"/>
                </a:solidFill>
                <a:effectLst/>
                <a:latin typeface="Times New Roman" panose="02020603050405020304" pitchFamily="18" charset="0"/>
                <a:cs typeface="Times New Roman" panose="02020603050405020304" pitchFamily="18" charset="0"/>
              </a:rPr>
              <a:t>Θ (g(n)) = {f(n): there exist positive constants c1, c2 and n0 such that 0 ≤ c1 * g(n) ≤ f(n) ≤ c2 * g(n) for all n ≥ n0}</a:t>
            </a:r>
            <a:br>
              <a:rPr lang="en-US" sz="1200" dirty="0"/>
            </a:br>
            <a:endParaRPr lang="en-US" sz="2000" dirty="0">
              <a:solidFill>
                <a:srgbClr val="273239"/>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i="0" dirty="0">
                <a:solidFill>
                  <a:schemeClr val="bg1"/>
                </a:solidFill>
                <a:effectLst/>
                <a:latin typeface="Times New Roman" panose="02020603050405020304" pitchFamily="18" charset="0"/>
                <a:cs typeface="Times New Roman" panose="02020603050405020304" pitchFamily="18" charset="0"/>
              </a:rPr>
              <a:t>Theta Notation (</a:t>
            </a:r>
            <a:r>
              <a:rPr lang="el-GR" i="0" dirty="0">
                <a:solidFill>
                  <a:schemeClr val="bg1"/>
                </a:solidFill>
                <a:effectLst/>
                <a:latin typeface="Times New Roman" panose="02020603050405020304" pitchFamily="18" charset="0"/>
                <a:cs typeface="Times New Roman" panose="02020603050405020304" pitchFamily="18" charset="0"/>
              </a:rPr>
              <a:t>Θ-</a:t>
            </a:r>
            <a:r>
              <a:rPr lang="en-IN" i="0" dirty="0">
                <a:solidFill>
                  <a:schemeClr val="bg1"/>
                </a:solidFill>
                <a:effectLst/>
                <a:latin typeface="Times New Roman" panose="02020603050405020304" pitchFamily="18" charset="0"/>
                <a:cs typeface="Times New Roman" panose="02020603050405020304" pitchFamily="18" charset="0"/>
              </a:rPr>
              <a:t>Notation)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8" name="Picture 7">
            <a:extLst>
              <a:ext uri="{FF2B5EF4-FFF2-40B4-BE49-F238E27FC236}">
                <a16:creationId xmlns:a16="http://schemas.microsoft.com/office/drawing/2014/main" id="{04CAFEA8-17A1-E9A5-A4F8-FE54F21D23B4}"/>
              </a:ext>
            </a:extLst>
          </p:cNvPr>
          <p:cNvPicPr>
            <a:picLocks noChangeAspect="1"/>
          </p:cNvPicPr>
          <p:nvPr/>
        </p:nvPicPr>
        <p:blipFill>
          <a:blip r:embed="rId2"/>
          <a:stretch>
            <a:fillRect/>
          </a:stretch>
        </p:blipFill>
        <p:spPr>
          <a:xfrm>
            <a:off x="5323114" y="2096773"/>
            <a:ext cx="3030026" cy="26644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066800"/>
            <a:ext cx="3864429" cy="5059363"/>
          </a:xfrm>
        </p:spPr>
        <p:txBody>
          <a:bodyPr/>
          <a:lstStyle/>
          <a:p>
            <a:pPr marL="106680" indent="0">
              <a:buNone/>
            </a:pPr>
            <a:r>
              <a:rPr lang="en-US" altLang="en-US" sz="2000" dirty="0">
                <a:latin typeface="Times New Roman" panose="02020603050405020304" pitchFamily="18" charset="0"/>
                <a:cs typeface="Times New Roman" panose="02020603050405020304" pitchFamily="18" charset="0"/>
              </a:rPr>
              <a:t>Divide and Conquer is a problem-solving technique that solves complex problems by breaking them into smaller subproblems, solving each subproblem individually, and then combining their solutions to solve the original problem. It's a widely used approach in algorithm design, especially for problems that can naturally be divided into independent smaller tasks.</a:t>
            </a:r>
          </a:p>
          <a:p>
            <a:pPr marL="106680" indent="0">
              <a:buNone/>
            </a:pPr>
            <a:endParaRPr lang="en-US" altLang="en-US" sz="2000" dirty="0">
              <a:latin typeface="Times New Roman" panose="02020603050405020304" pitchFamily="18" charset="0"/>
              <a:cs typeface="Times New Roman" panose="02020603050405020304" pitchFamily="18" charset="0"/>
            </a:endParaRPr>
          </a:p>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sym typeface="+mn-ea"/>
              </a:rPr>
              <a:t>Divide and conquer</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pic>
        <p:nvPicPr>
          <p:cNvPr id="8" name="Picture 7">
            <a:extLst>
              <a:ext uri="{FF2B5EF4-FFF2-40B4-BE49-F238E27FC236}">
                <a16:creationId xmlns:a16="http://schemas.microsoft.com/office/drawing/2014/main" id="{6623EB47-0A87-31F8-23A5-8CF5CC113CCD}"/>
              </a:ext>
            </a:extLst>
          </p:cNvPr>
          <p:cNvPicPr>
            <a:picLocks noChangeAspect="1"/>
          </p:cNvPicPr>
          <p:nvPr/>
        </p:nvPicPr>
        <p:blipFill>
          <a:blip r:embed="rId2"/>
          <a:stretch>
            <a:fillRect/>
          </a:stretch>
        </p:blipFill>
        <p:spPr>
          <a:xfrm>
            <a:off x="4392167" y="1066800"/>
            <a:ext cx="4662100" cy="4054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lgn="l" fontAlgn="base">
              <a:buNone/>
            </a:pPr>
            <a:r>
              <a:rPr lang="en-US" sz="2000" b="0" i="0" dirty="0">
                <a:solidFill>
                  <a:srgbClr val="444444"/>
                </a:solidFill>
                <a:effectLst/>
                <a:latin typeface="Times New Roman" panose="02020603050405020304" pitchFamily="18" charset="0"/>
                <a:cs typeface="Times New Roman" panose="02020603050405020304" pitchFamily="18" charset="0"/>
              </a:rPr>
              <a:t>1. Divide the actual problem into sub-problems (A subproblem is just a smaller instance of the same problem).</a:t>
            </a:r>
          </a:p>
          <a:p>
            <a:pPr marL="106680" indent="0" algn="l" fontAlgn="base">
              <a:buNone/>
            </a:pPr>
            <a:r>
              <a:rPr lang="en-US" sz="2000" b="0" i="0" dirty="0">
                <a:solidFill>
                  <a:srgbClr val="444444"/>
                </a:solidFill>
                <a:effectLst/>
                <a:latin typeface="Times New Roman" panose="02020603050405020304" pitchFamily="18" charset="0"/>
                <a:cs typeface="Times New Roman" panose="02020603050405020304" pitchFamily="18" charset="0"/>
              </a:rPr>
              <a:t>2. Conquer i.e. recursively solve each sub-problem.</a:t>
            </a:r>
          </a:p>
          <a:p>
            <a:pPr marL="106680" indent="0" algn="l" fontAlgn="base">
              <a:buNone/>
            </a:pPr>
            <a:r>
              <a:rPr lang="en-US" sz="2000" b="0" i="0" dirty="0">
                <a:solidFill>
                  <a:srgbClr val="444444"/>
                </a:solidFill>
                <a:effectLst/>
                <a:latin typeface="Times New Roman" panose="02020603050405020304" pitchFamily="18" charset="0"/>
                <a:cs typeface="Times New Roman" panose="02020603050405020304" pitchFamily="18" charset="0"/>
              </a:rPr>
              <a:t>3. Combine the solutions of the sub-problems to get the solution to the actual problem.</a:t>
            </a:r>
          </a:p>
          <a:p>
            <a:pPr marL="106680" indent="0" algn="l" fontAlgn="base">
              <a:buNone/>
            </a:pP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106680" indent="0"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Applications of Divide and Conquer Algorithm:</a:t>
            </a:r>
          </a:p>
          <a:p>
            <a:pPr fontAlgn="base"/>
            <a:r>
              <a:rPr lang="en-US" sz="2000" b="1" i="0" dirty="0">
                <a:solidFill>
                  <a:srgbClr val="273239"/>
                </a:solidFill>
                <a:effectLst/>
                <a:latin typeface="Times New Roman" panose="02020603050405020304" pitchFamily="18" charset="0"/>
                <a:cs typeface="Times New Roman" panose="02020603050405020304" pitchFamily="18" charset="0"/>
              </a:rPr>
              <a:t>Binary Search</a:t>
            </a:r>
          </a:p>
          <a:p>
            <a:pPr fontAlgn="base"/>
            <a:r>
              <a:rPr lang="en-US" sz="2000" b="1" i="0" dirty="0">
                <a:solidFill>
                  <a:srgbClr val="273239"/>
                </a:solidFill>
                <a:effectLst/>
                <a:latin typeface="Times New Roman" panose="02020603050405020304" pitchFamily="18" charset="0"/>
                <a:cs typeface="Times New Roman" panose="02020603050405020304" pitchFamily="18" charset="0"/>
              </a:rPr>
              <a:t>Quicksort</a:t>
            </a:r>
          </a:p>
          <a:p>
            <a:pPr fontAlgn="base"/>
            <a:r>
              <a:rPr lang="en-US" sz="2000" b="1" dirty="0">
                <a:solidFill>
                  <a:srgbClr val="273239"/>
                </a:solidFill>
                <a:latin typeface="Times New Roman" panose="02020603050405020304" pitchFamily="18" charset="0"/>
                <a:cs typeface="Times New Roman" panose="02020603050405020304" pitchFamily="18" charset="0"/>
              </a:rPr>
              <a:t>Merge Sort</a:t>
            </a:r>
          </a:p>
          <a:p>
            <a:pPr fontAlgn="base"/>
            <a:r>
              <a:rPr lang="en-US" altLang="en-US" sz="2000" b="1" dirty="0">
                <a:latin typeface="Times New Roman" panose="02020603050405020304" pitchFamily="18" charset="0"/>
                <a:cs typeface="Times New Roman" panose="02020603050405020304" pitchFamily="18" charset="0"/>
              </a:rPr>
              <a:t>Strassen’s Matrix Multiplication</a:t>
            </a:r>
            <a:r>
              <a:rPr lang="en-US" sz="2000" b="1" dirty="0">
                <a:solidFill>
                  <a:srgbClr val="273239"/>
                </a:solidFill>
                <a:latin typeface="Times New Roman" panose="02020603050405020304" pitchFamily="18" charset="0"/>
                <a:cs typeface="Times New Roman" panose="02020603050405020304" pitchFamily="18" charset="0"/>
              </a:rPr>
              <a:t> </a:t>
            </a:r>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106680" indent="0" fontAlgn="base">
              <a:buNone/>
            </a:pPr>
            <a:endParaRPr lang="en-US" sz="2000" i="0" dirty="0">
              <a:solidFill>
                <a:srgbClr val="273239"/>
              </a:solidFill>
              <a:effectLst/>
              <a:latin typeface="Times New Roman" panose="02020603050405020304" pitchFamily="18" charset="0"/>
              <a:cs typeface="Times New Roman" panose="02020603050405020304" pitchFamily="18" charset="0"/>
            </a:endParaRPr>
          </a:p>
          <a:p>
            <a:pPr marL="106680" indent="0" algn="l" fontAlgn="base">
              <a:buNone/>
            </a:pPr>
            <a:endParaRPr lang="en-US" sz="2000" b="0" i="0" dirty="0">
              <a:solidFill>
                <a:srgbClr val="444444"/>
              </a:solidFill>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sym typeface="+mn-ea"/>
              </a:rPr>
              <a:t>Divide and conquer</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214257"/>
          </a:xfrm>
        </p:spPr>
        <p:txBody>
          <a:bodyPr/>
          <a:lstStyle/>
          <a:p>
            <a:pPr marL="106680" indent="0">
              <a:buNone/>
            </a:pPr>
            <a:r>
              <a:rPr lang="en-US" sz="2000" b="1" i="0" dirty="0">
                <a:solidFill>
                  <a:srgbClr val="273239"/>
                </a:solidFill>
                <a:effectLst/>
                <a:latin typeface="Times New Roman" panose="02020603050405020304" pitchFamily="18" charset="0"/>
                <a:cs typeface="Times New Roman" panose="02020603050405020304" pitchFamily="18" charset="0"/>
              </a:rPr>
              <a:t>Binary search</a:t>
            </a:r>
            <a:r>
              <a:rPr lang="en-US" sz="2000" b="0" i="0" dirty="0">
                <a:solidFill>
                  <a:srgbClr val="273239"/>
                </a:solidFill>
                <a:effectLst/>
                <a:latin typeface="Times New Roman" panose="02020603050405020304" pitchFamily="18" charset="0"/>
                <a:cs typeface="Times New Roman" panose="02020603050405020304" pitchFamily="18" charset="0"/>
              </a:rPr>
              <a:t> is a search algorithm used to find the position of a target value within a </a:t>
            </a:r>
            <a:r>
              <a:rPr lang="en-US" sz="2000" b="1" i="0" dirty="0">
                <a:solidFill>
                  <a:srgbClr val="273239"/>
                </a:solidFill>
                <a:effectLst/>
                <a:latin typeface="Times New Roman" panose="02020603050405020304" pitchFamily="18" charset="0"/>
                <a:cs typeface="Times New Roman" panose="02020603050405020304" pitchFamily="18" charset="0"/>
              </a:rPr>
              <a:t>sorted </a:t>
            </a:r>
            <a:r>
              <a:rPr lang="en-US" sz="2000" b="0" i="0" dirty="0">
                <a:solidFill>
                  <a:srgbClr val="273239"/>
                </a:solidFill>
                <a:effectLst/>
                <a:latin typeface="Times New Roman" panose="02020603050405020304" pitchFamily="18" charset="0"/>
                <a:cs typeface="Times New Roman" panose="02020603050405020304" pitchFamily="18" charset="0"/>
              </a:rPr>
              <a:t>array. It works by repeatedly dividing the search interval in half until the target value is found or the interval is empty. The search interval is halved by comparing the target element with the middle value of the search space.</a:t>
            </a:r>
            <a:endParaRPr lang="en-US" sz="2000" dirty="0">
              <a:solidFill>
                <a:srgbClr val="273239"/>
              </a:solidFill>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Find the middle element of the current search range.</a:t>
            </a:r>
          </a:p>
          <a:p>
            <a:pPr algn="l"/>
            <a:r>
              <a:rPr lang="en-US" altLang="en-US" sz="2000" dirty="0">
                <a:latin typeface="Times New Roman" panose="02020603050405020304" pitchFamily="18" charset="0"/>
                <a:cs typeface="Times New Roman" panose="02020603050405020304" pitchFamily="18" charset="0"/>
              </a:rPr>
              <a:t>If the middle element matches the target value, the search is complete, and the index of the middle element is returned.</a:t>
            </a:r>
          </a:p>
          <a:p>
            <a:r>
              <a:rPr lang="en-US" altLang="en-US" sz="2000" dirty="0">
                <a:latin typeface="Times New Roman" panose="02020603050405020304" pitchFamily="18" charset="0"/>
                <a:cs typeface="Times New Roman" panose="02020603050405020304" pitchFamily="18" charset="0"/>
              </a:rPr>
              <a:t>If the target value is smaller than the middle element, repeat the search in the left half of the list.</a:t>
            </a:r>
          </a:p>
          <a:p>
            <a:r>
              <a:rPr lang="en-US" altLang="en-US" sz="2000" dirty="0">
                <a:latin typeface="Times New Roman" panose="02020603050405020304" pitchFamily="18" charset="0"/>
                <a:cs typeface="Times New Roman" panose="02020603050405020304" pitchFamily="18" charset="0"/>
              </a:rPr>
              <a:t>If the target value is larger than the middle element, repeat the search in the right half of the list. </a:t>
            </a:r>
          </a:p>
          <a:p>
            <a:r>
              <a:rPr lang="en-US" altLang="en-US" sz="2000" dirty="0">
                <a:latin typeface="Times New Roman" panose="02020603050405020304" pitchFamily="18" charset="0"/>
                <a:cs typeface="Times New Roman" panose="02020603050405020304" pitchFamily="18" charset="0"/>
              </a:rPr>
              <a:t>This process continues until the target is found or the search range is exhausted.</a:t>
            </a:r>
          </a:p>
          <a:p>
            <a:pPr marL="10668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Binary Search </a:t>
            </a:r>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2765"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a:p>
            <a:endParaRPr lang="en-US" dirty="0"/>
          </a:p>
          <a:p>
            <a:endParaRPr lang="en-US" dirty="0"/>
          </a:p>
          <a:p>
            <a:endParaRPr lang="en-US" dirty="0"/>
          </a:p>
          <a:p>
            <a:pPr marL="106680" indent="0">
              <a:buNone/>
            </a:pPr>
            <a:r>
              <a:rPr lang="en-US" altLang="en-US" sz="1800" b="1" dirty="0">
                <a:latin typeface="Times New Roman" panose="02020603050405020304" pitchFamily="18" charset="0"/>
                <a:cs typeface="Times New Roman" panose="02020603050405020304" pitchFamily="18" charset="0"/>
              </a:rPr>
              <a:t>Consider an array </a:t>
            </a:r>
            <a:r>
              <a:rPr lang="en-US" altLang="en-US" sz="1800" b="1" dirty="0" err="1">
                <a:latin typeface="Times New Roman" panose="02020603050405020304" pitchFamily="18" charset="0"/>
                <a:cs typeface="Times New Roman" panose="02020603050405020304" pitchFamily="18" charset="0"/>
              </a:rPr>
              <a:t>arr</a:t>
            </a:r>
            <a:r>
              <a:rPr lang="en-US" altLang="en-US" sz="1800" b="1" dirty="0">
                <a:latin typeface="Times New Roman" panose="02020603050405020304" pitchFamily="18" charset="0"/>
                <a:cs typeface="Times New Roman" panose="02020603050405020304" pitchFamily="18" charset="0"/>
              </a:rPr>
              <a:t>[] = {2, 5, 8, 12, 16, 23, 38, 56, 72, 91}, and the target = 23</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pic>
        <p:nvPicPr>
          <p:cNvPr id="7" name="table">
            <a:extLst>
              <a:ext uri="{FF2B5EF4-FFF2-40B4-BE49-F238E27FC236}">
                <a16:creationId xmlns:a16="http://schemas.microsoft.com/office/drawing/2014/main" id="{D2D6049D-D594-8076-49BF-1ACD9047B372}"/>
              </a:ext>
            </a:extLst>
          </p:cNvPr>
          <p:cNvPicPr>
            <a:picLocks noChangeAspect="1"/>
          </p:cNvPicPr>
          <p:nvPr/>
        </p:nvPicPr>
        <p:blipFill>
          <a:blip r:embed="rId2"/>
          <a:stretch>
            <a:fillRect/>
          </a:stretch>
        </p:blipFill>
        <p:spPr>
          <a:xfrm>
            <a:off x="1621971" y="1128712"/>
            <a:ext cx="5082994" cy="1951945"/>
          </a:xfrm>
          <a:prstGeom prst="rect">
            <a:avLst/>
          </a:prstGeom>
        </p:spPr>
      </p:pic>
      <p:pic>
        <p:nvPicPr>
          <p:cNvPr id="9" name="Picture 8">
            <a:extLst>
              <a:ext uri="{FF2B5EF4-FFF2-40B4-BE49-F238E27FC236}">
                <a16:creationId xmlns:a16="http://schemas.microsoft.com/office/drawing/2014/main" id="{477A3205-A60F-C255-E74F-DC989FCB739E}"/>
              </a:ext>
            </a:extLst>
          </p:cNvPr>
          <p:cNvPicPr>
            <a:picLocks noChangeAspect="1"/>
          </p:cNvPicPr>
          <p:nvPr/>
        </p:nvPicPr>
        <p:blipFill>
          <a:blip r:embed="rId3"/>
          <a:stretch>
            <a:fillRect/>
          </a:stretch>
        </p:blipFill>
        <p:spPr>
          <a:xfrm>
            <a:off x="503768" y="4256314"/>
            <a:ext cx="7573432" cy="1676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pic>
        <p:nvPicPr>
          <p:cNvPr id="10" name="Picture 9">
            <a:extLst>
              <a:ext uri="{FF2B5EF4-FFF2-40B4-BE49-F238E27FC236}">
                <a16:creationId xmlns:a16="http://schemas.microsoft.com/office/drawing/2014/main" id="{0E1F3D53-AB95-EE9D-8081-55DAF637F94F}"/>
              </a:ext>
            </a:extLst>
          </p:cNvPr>
          <p:cNvPicPr>
            <a:picLocks noChangeAspect="1"/>
          </p:cNvPicPr>
          <p:nvPr/>
        </p:nvPicPr>
        <p:blipFill>
          <a:blip r:embed="rId2"/>
          <a:stretch>
            <a:fillRect/>
          </a:stretch>
        </p:blipFill>
        <p:spPr>
          <a:xfrm>
            <a:off x="866258" y="894875"/>
            <a:ext cx="7411484" cy="1832202"/>
          </a:xfrm>
          <a:prstGeom prst="rect">
            <a:avLst/>
          </a:prstGeom>
        </p:spPr>
      </p:pic>
      <p:pic>
        <p:nvPicPr>
          <p:cNvPr id="12" name="Picture 11">
            <a:extLst>
              <a:ext uri="{FF2B5EF4-FFF2-40B4-BE49-F238E27FC236}">
                <a16:creationId xmlns:a16="http://schemas.microsoft.com/office/drawing/2014/main" id="{6100B77C-9E43-04A2-3B7D-F5175B71F909}"/>
              </a:ext>
            </a:extLst>
          </p:cNvPr>
          <p:cNvPicPr>
            <a:picLocks noChangeAspect="1"/>
          </p:cNvPicPr>
          <p:nvPr/>
        </p:nvPicPr>
        <p:blipFill>
          <a:blip r:embed="rId3"/>
          <a:stretch>
            <a:fillRect/>
          </a:stretch>
        </p:blipFill>
        <p:spPr>
          <a:xfrm>
            <a:off x="866255" y="2828039"/>
            <a:ext cx="7411484" cy="1877992"/>
          </a:xfrm>
          <a:prstGeom prst="rect">
            <a:avLst/>
          </a:prstGeom>
        </p:spPr>
      </p:pic>
      <p:pic>
        <p:nvPicPr>
          <p:cNvPr id="14" name="Picture 13">
            <a:extLst>
              <a:ext uri="{FF2B5EF4-FFF2-40B4-BE49-F238E27FC236}">
                <a16:creationId xmlns:a16="http://schemas.microsoft.com/office/drawing/2014/main" id="{406BF75D-F91F-803E-05D8-91B859EFCB20}"/>
              </a:ext>
            </a:extLst>
          </p:cNvPr>
          <p:cNvPicPr>
            <a:picLocks noChangeAspect="1"/>
          </p:cNvPicPr>
          <p:nvPr/>
        </p:nvPicPr>
        <p:blipFill>
          <a:blip r:embed="rId4"/>
          <a:stretch>
            <a:fillRect/>
          </a:stretch>
        </p:blipFill>
        <p:spPr>
          <a:xfrm>
            <a:off x="866257" y="4751986"/>
            <a:ext cx="7411483" cy="15461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buFont typeface="+mj-lt"/>
              <a:buAutoNum type="arabicPeriod"/>
            </a:pPr>
            <a:r>
              <a:rPr lang="en-US" sz="2400" b="0" i="0" dirty="0" err="1">
                <a:solidFill>
                  <a:srgbClr val="333333"/>
                </a:solidFill>
                <a:effectLst/>
                <a:latin typeface="Times New Roman" panose="02020603050405020304" pitchFamily="18" charset="0"/>
                <a:cs typeface="Times New Roman" panose="02020603050405020304" pitchFamily="18" charset="0"/>
              </a:rPr>
              <a:t>Binary_Search</a:t>
            </a:r>
            <a:r>
              <a:rPr lang="en-US" sz="2400" b="0" i="0" dirty="0">
                <a:solidFill>
                  <a:srgbClr val="333333"/>
                </a:solidFill>
                <a:effectLst/>
                <a:latin typeface="Times New Roman" panose="02020603050405020304" pitchFamily="18" charset="0"/>
                <a:cs typeface="Times New Roman" panose="02020603050405020304" pitchFamily="18" charset="0"/>
              </a:rPr>
              <a:t>(a, </a:t>
            </a:r>
            <a:r>
              <a:rPr lang="en-US" sz="2400" b="0" i="0" dirty="0" err="1">
                <a:solidFill>
                  <a:srgbClr val="333333"/>
                </a:solidFill>
                <a:effectLst/>
                <a:latin typeface="Times New Roman" panose="02020603050405020304" pitchFamily="18" charset="0"/>
                <a:cs typeface="Times New Roman" panose="02020603050405020304" pitchFamily="18" charset="0"/>
              </a:rPr>
              <a:t>lower_bound</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err="1">
                <a:solidFill>
                  <a:srgbClr val="333333"/>
                </a:solidFill>
                <a:effectLst/>
                <a:latin typeface="Times New Roman" panose="02020603050405020304" pitchFamily="18" charset="0"/>
                <a:cs typeface="Times New Roman" panose="02020603050405020304" pitchFamily="18" charset="0"/>
              </a:rPr>
              <a:t>upper_bound</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err="1">
                <a:solidFill>
                  <a:srgbClr val="333333"/>
                </a:solidFill>
                <a:effectLst/>
                <a:latin typeface="Times New Roman" panose="02020603050405020304" pitchFamily="18" charset="0"/>
                <a:cs typeface="Times New Roman" panose="02020603050405020304" pitchFamily="18" charset="0"/>
              </a:rPr>
              <a:t>val</a:t>
            </a:r>
            <a:r>
              <a:rPr lang="en-US" sz="2400" b="0" i="0" dirty="0">
                <a:solidFill>
                  <a:srgbClr val="333333"/>
                </a:solidFill>
                <a:effectLst/>
                <a:latin typeface="Times New Roman" panose="02020603050405020304" pitchFamily="18" charset="0"/>
                <a:cs typeface="Times New Roman" panose="02020603050405020304" pitchFamily="18" charset="0"/>
              </a:rPr>
              <a:t>) // 'a' is the given array, '</a:t>
            </a:r>
            <a:r>
              <a:rPr lang="en-US" sz="2400" b="0" i="0" dirty="0" err="1">
                <a:solidFill>
                  <a:srgbClr val="333333"/>
                </a:solidFill>
                <a:effectLst/>
                <a:latin typeface="Times New Roman" panose="02020603050405020304" pitchFamily="18" charset="0"/>
                <a:cs typeface="Times New Roman" panose="02020603050405020304" pitchFamily="18" charset="0"/>
              </a:rPr>
              <a:t>lower_bound</a:t>
            </a:r>
            <a:r>
              <a:rPr lang="en-US" sz="2400" b="0" i="0" dirty="0">
                <a:solidFill>
                  <a:srgbClr val="333333"/>
                </a:solidFill>
                <a:effectLst/>
                <a:latin typeface="Times New Roman" panose="02020603050405020304" pitchFamily="18" charset="0"/>
                <a:cs typeface="Times New Roman" panose="02020603050405020304" pitchFamily="18" charset="0"/>
              </a:rPr>
              <a:t>' is the index of the first array element, '</a:t>
            </a:r>
            <a:r>
              <a:rPr lang="en-US" sz="2400" b="0" i="0" dirty="0" err="1">
                <a:solidFill>
                  <a:srgbClr val="333333"/>
                </a:solidFill>
                <a:effectLst/>
                <a:latin typeface="Times New Roman" panose="02020603050405020304" pitchFamily="18" charset="0"/>
                <a:cs typeface="Times New Roman" panose="02020603050405020304" pitchFamily="18" charset="0"/>
              </a:rPr>
              <a:t>upper_bound</a:t>
            </a:r>
            <a:r>
              <a:rPr lang="en-US" sz="2400" b="0" i="0" dirty="0">
                <a:solidFill>
                  <a:srgbClr val="333333"/>
                </a:solidFill>
                <a:effectLst/>
                <a:latin typeface="Times New Roman" panose="02020603050405020304" pitchFamily="18" charset="0"/>
                <a:cs typeface="Times New Roman" panose="02020603050405020304" pitchFamily="18" charset="0"/>
              </a:rPr>
              <a:t>' is the index of the last array element, '</a:t>
            </a:r>
            <a:r>
              <a:rPr lang="en-US" sz="2400" b="0" i="0" dirty="0" err="1">
                <a:solidFill>
                  <a:srgbClr val="333333"/>
                </a:solidFill>
                <a:effectLst/>
                <a:latin typeface="Times New Roman" panose="02020603050405020304" pitchFamily="18" charset="0"/>
                <a:cs typeface="Times New Roman" panose="02020603050405020304" pitchFamily="18" charset="0"/>
              </a:rPr>
              <a:t>val</a:t>
            </a:r>
            <a:r>
              <a:rPr lang="en-US" sz="2400" b="0" i="0" dirty="0">
                <a:solidFill>
                  <a:srgbClr val="333333"/>
                </a:solidFill>
                <a:effectLst/>
                <a:latin typeface="Times New Roman" panose="02020603050405020304" pitchFamily="18" charset="0"/>
                <a:cs typeface="Times New Roman" panose="02020603050405020304" pitchFamily="18" charset="0"/>
              </a:rPr>
              <a:t>' is the value to search  </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Step 1: set </a:t>
            </a:r>
            <a:r>
              <a:rPr lang="en-US" sz="2400" b="0" i="0" dirty="0">
                <a:solidFill>
                  <a:srgbClr val="FF0000"/>
                </a:solidFill>
                <a:effectLst/>
                <a:latin typeface="Times New Roman" panose="02020603050405020304" pitchFamily="18" charset="0"/>
                <a:cs typeface="Times New Roman" panose="02020603050405020304" pitchFamily="18" charset="0"/>
              </a:rPr>
              <a:t>beg</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0" dirty="0" err="1">
                <a:solidFill>
                  <a:srgbClr val="0000FF"/>
                </a:solidFill>
                <a:effectLst/>
                <a:latin typeface="Times New Roman" panose="02020603050405020304" pitchFamily="18" charset="0"/>
                <a:cs typeface="Times New Roman" panose="02020603050405020304" pitchFamily="18" charset="0"/>
              </a:rPr>
              <a:t>lower_bound</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end</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0" dirty="0" err="1">
                <a:solidFill>
                  <a:srgbClr val="0000FF"/>
                </a:solidFill>
                <a:effectLst/>
                <a:latin typeface="Times New Roman" panose="02020603050405020304" pitchFamily="18" charset="0"/>
                <a:cs typeface="Times New Roman" panose="02020603050405020304" pitchFamily="18" charset="0"/>
              </a:rPr>
              <a:t>upper_bound</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pos</a:t>
            </a:r>
            <a:r>
              <a:rPr lang="en-US" sz="2400" b="0" i="0" dirty="0">
                <a:solidFill>
                  <a:srgbClr val="333333"/>
                </a:solidFill>
                <a:effectLst/>
                <a:latin typeface="Times New Roman" panose="02020603050405020304" pitchFamily="18" charset="0"/>
                <a:cs typeface="Times New Roman" panose="02020603050405020304" pitchFamily="18" charset="0"/>
              </a:rPr>
              <a:t> = - 1  </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Step 2: repeat steps 3 and 4 while beg </a:t>
            </a:r>
            <a:r>
              <a:rPr lang="en-US" sz="2400" b="1" i="0" dirty="0">
                <a:solidFill>
                  <a:srgbClr val="006699"/>
                </a:solidFill>
                <a:effectLst/>
                <a:latin typeface="Times New Roman" panose="02020603050405020304" pitchFamily="18" charset="0"/>
                <a:cs typeface="Times New Roman" panose="02020603050405020304" pitchFamily="18" charset="0"/>
              </a:rPr>
              <a:t>&lt;</a:t>
            </a:r>
            <a:r>
              <a:rPr lang="en-US" sz="2400" b="0" i="0" dirty="0">
                <a:solidFill>
                  <a:srgbClr val="333333"/>
                </a:solidFill>
                <a:effectLst/>
                <a:latin typeface="Times New Roman" panose="02020603050405020304" pitchFamily="18" charset="0"/>
                <a:cs typeface="Times New Roman" panose="02020603050405020304" pitchFamily="18" charset="0"/>
              </a:rPr>
              <a:t>=end  </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Step 3: set </a:t>
            </a:r>
            <a:r>
              <a:rPr lang="en-US" sz="2400" b="0" i="0" dirty="0">
                <a:solidFill>
                  <a:srgbClr val="FF0000"/>
                </a:solidFill>
                <a:effectLst/>
                <a:latin typeface="Times New Roman" panose="02020603050405020304" pitchFamily="18" charset="0"/>
                <a:cs typeface="Times New Roman" panose="02020603050405020304" pitchFamily="18" charset="0"/>
              </a:rPr>
              <a:t>mid</a:t>
            </a:r>
            <a:r>
              <a:rPr lang="en-US" sz="2400" b="0" i="0" dirty="0">
                <a:solidFill>
                  <a:srgbClr val="333333"/>
                </a:solidFill>
                <a:effectLst/>
                <a:latin typeface="Times New Roman" panose="02020603050405020304" pitchFamily="18" charset="0"/>
                <a:cs typeface="Times New Roman" panose="02020603050405020304" pitchFamily="18" charset="0"/>
              </a:rPr>
              <a:t> = (beg + end)/2  </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Step 4: if a[mid] = </a:t>
            </a:r>
            <a:r>
              <a:rPr lang="en-US" sz="2400" dirty="0" err="1">
                <a:solidFill>
                  <a:srgbClr val="333333"/>
                </a:solidFill>
                <a:latin typeface="Times New Roman" panose="02020603050405020304" pitchFamily="18" charset="0"/>
                <a:cs typeface="Times New Roman" panose="02020603050405020304" pitchFamily="18" charset="0"/>
              </a:rPr>
              <a:t>val</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set </a:t>
            </a:r>
            <a:r>
              <a:rPr lang="en-US" sz="2400" b="0" i="0" dirty="0">
                <a:solidFill>
                  <a:srgbClr val="FF0000"/>
                </a:solidFill>
                <a:effectLst/>
                <a:latin typeface="Times New Roman" panose="02020603050405020304" pitchFamily="18" charset="0"/>
                <a:cs typeface="Times New Roman" panose="02020603050405020304" pitchFamily="18" charset="0"/>
              </a:rPr>
              <a:t>pos</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0" dirty="0">
                <a:solidFill>
                  <a:srgbClr val="0000FF"/>
                </a:solidFill>
                <a:effectLst/>
                <a:latin typeface="Times New Roman" panose="02020603050405020304" pitchFamily="18" charset="0"/>
                <a:cs typeface="Times New Roman" panose="02020603050405020304" pitchFamily="18" charset="0"/>
              </a:rPr>
              <a:t>mid</a:t>
            </a:r>
            <a:r>
              <a:rPr lang="en-US" sz="2400" b="0" i="0" dirty="0">
                <a:solidFill>
                  <a:srgbClr val="333333"/>
                </a:solidFill>
                <a:effectLst/>
                <a:latin typeface="Times New Roman" panose="02020603050405020304" pitchFamily="18" charset="0"/>
                <a:cs typeface="Times New Roman" panose="02020603050405020304" pitchFamily="18" charset="0"/>
              </a:rPr>
              <a:t>  </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print pos  </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go to step 6  </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Binary Search Algorithm(Recursive)</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762000"/>
            <a:ext cx="8686165" cy="5577840"/>
          </a:xfrm>
        </p:spPr>
        <p:txBody>
          <a:bodyPr/>
          <a:lstStyle/>
          <a:p>
            <a:r>
              <a:rPr lang="en-US" altLang="en-US" sz="2400" b="1" dirty="0">
                <a:latin typeface="Times New Roman" panose="02020603050405020304" pitchFamily="18" charset="0"/>
                <a:cs typeface="Times New Roman" panose="02020603050405020304" pitchFamily="18" charset="0"/>
              </a:rPr>
              <a:t>Introduction to Algorithm</a:t>
            </a:r>
          </a:p>
          <a:p>
            <a:r>
              <a:rPr lang="en-US" altLang="en-US" sz="2400" b="1" dirty="0">
                <a:latin typeface="Times New Roman" panose="02020603050405020304" pitchFamily="18" charset="0"/>
                <a:cs typeface="Times New Roman" panose="02020603050405020304" pitchFamily="18" charset="0"/>
              </a:rPr>
              <a:t>Analysis of Algorithm</a:t>
            </a:r>
          </a:p>
          <a:p>
            <a:r>
              <a:rPr lang="en-US" altLang="en-US" sz="2400" b="1" dirty="0">
                <a:latin typeface="Times New Roman" panose="02020603050405020304" pitchFamily="18" charset="0"/>
                <a:cs typeface="Times New Roman" panose="02020603050405020304" pitchFamily="18" charset="0"/>
              </a:rPr>
              <a:t>Space complexity</a:t>
            </a:r>
          </a:p>
          <a:p>
            <a:r>
              <a:rPr lang="en-US" altLang="en-US" sz="2400" b="1" dirty="0">
                <a:latin typeface="Times New Roman" panose="02020603050405020304" pitchFamily="18" charset="0"/>
                <a:cs typeface="Times New Roman" panose="02020603050405020304" pitchFamily="18" charset="0"/>
              </a:rPr>
              <a:t>Time complexity</a:t>
            </a:r>
          </a:p>
          <a:p>
            <a:r>
              <a:rPr lang="en-US" altLang="en-US" sz="2400" b="1" dirty="0">
                <a:latin typeface="Times New Roman" panose="02020603050405020304" pitchFamily="18" charset="0"/>
                <a:cs typeface="Times New Roman" panose="02020603050405020304" pitchFamily="18" charset="0"/>
              </a:rPr>
              <a:t>Asymptotic Notations</a:t>
            </a:r>
          </a:p>
          <a:p>
            <a:r>
              <a:rPr lang="en-US" altLang="en-US" sz="2400" b="1" dirty="0">
                <a:latin typeface="Times New Roman" panose="02020603050405020304" pitchFamily="18" charset="0"/>
                <a:cs typeface="Times New Roman" panose="02020603050405020304" pitchFamily="18" charset="0"/>
              </a:rPr>
              <a:t>Big oh notation(O)</a:t>
            </a:r>
          </a:p>
          <a:p>
            <a:r>
              <a:rPr lang="en-US" altLang="en-US" sz="2400" b="1" dirty="0">
                <a:latin typeface="Times New Roman" panose="02020603050405020304" pitchFamily="18" charset="0"/>
                <a:cs typeface="Times New Roman" panose="02020603050405020304" pitchFamily="18" charset="0"/>
              </a:rPr>
              <a:t>Omega notation(</a:t>
            </a:r>
            <a:r>
              <a:rPr lang="en-US" altLang="en-US" sz="2400" b="1" dirty="0">
                <a:latin typeface="Times New Roman" panose="02020603050405020304" pitchFamily="18" charset="0"/>
                <a:cs typeface="Times New Roman" panose="02020603050405020304" pitchFamily="18" charset="0"/>
                <a:sym typeface="+mn-ea"/>
              </a:rPr>
              <a:t>Ω)</a:t>
            </a:r>
            <a:endParaRPr lang="en-US" alt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Divide and conquer(General method- applications)</a:t>
            </a:r>
          </a:p>
          <a:p>
            <a:r>
              <a:rPr lang="en-US" altLang="en-US" sz="2400" b="1" dirty="0">
                <a:latin typeface="Times New Roman" panose="02020603050405020304" pitchFamily="18" charset="0"/>
                <a:cs typeface="Times New Roman" panose="02020603050405020304" pitchFamily="18" charset="0"/>
              </a:rPr>
              <a:t>Binary search</a:t>
            </a:r>
          </a:p>
          <a:p>
            <a:r>
              <a:rPr lang="en-US" altLang="en-US" sz="2400" b="1" dirty="0">
                <a:latin typeface="Times New Roman" panose="02020603050405020304" pitchFamily="18" charset="0"/>
                <a:cs typeface="Times New Roman" panose="02020603050405020304" pitchFamily="18" charset="0"/>
              </a:rPr>
              <a:t>Merge sort</a:t>
            </a:r>
          </a:p>
          <a:p>
            <a:r>
              <a:rPr lang="en-US" altLang="en-US" sz="2400" b="1" dirty="0">
                <a:latin typeface="Times New Roman" panose="02020603050405020304" pitchFamily="18" charset="0"/>
                <a:cs typeface="Times New Roman" panose="02020603050405020304" pitchFamily="18" charset="0"/>
              </a:rPr>
              <a:t>Quick sort</a:t>
            </a:r>
          </a:p>
          <a:p>
            <a:r>
              <a:rPr lang="en-US" altLang="en-US" sz="2400" b="1" dirty="0">
                <a:latin typeface="Times New Roman" panose="02020603050405020304" pitchFamily="18" charset="0"/>
                <a:cs typeface="Times New Roman" panose="02020603050405020304" pitchFamily="18" charset="0"/>
              </a:rPr>
              <a:t>Strassen’s Matrix Multiplication</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 </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lgn="l">
              <a:buNone/>
            </a:pPr>
            <a:r>
              <a:rPr lang="en-US" sz="2400" dirty="0">
                <a:solidFill>
                  <a:srgbClr val="333333"/>
                </a:solidFill>
                <a:latin typeface="Times New Roman" panose="02020603050405020304" pitchFamily="18" charset="0"/>
                <a:cs typeface="Times New Roman" panose="02020603050405020304" pitchFamily="18" charset="0"/>
              </a:rPr>
              <a:t>9. </a:t>
            </a:r>
            <a:r>
              <a:rPr lang="en-US" sz="2400" b="0" i="0" dirty="0">
                <a:solidFill>
                  <a:srgbClr val="333333"/>
                </a:solidFill>
                <a:effectLst/>
                <a:latin typeface="Times New Roman" panose="02020603050405020304" pitchFamily="18" charset="0"/>
                <a:cs typeface="Times New Roman" panose="02020603050405020304" pitchFamily="18" charset="0"/>
              </a:rPr>
              <a:t>else if a[mid] </a:t>
            </a:r>
            <a:r>
              <a:rPr lang="en-US" sz="2400" b="1" i="0" dirty="0">
                <a:solidFill>
                  <a:srgbClr val="006699"/>
                </a:solidFill>
                <a:effectLst/>
                <a:latin typeface="Times New Roman" panose="02020603050405020304" pitchFamily="18" charset="0"/>
                <a:cs typeface="Times New Roman" panose="02020603050405020304" pitchFamily="18" charset="0"/>
              </a:rPr>
              <a:t>&gt;</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val</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106680" indent="0" algn="l">
              <a:buNone/>
            </a:pPr>
            <a:r>
              <a:rPr lang="en-US" sz="2400" dirty="0">
                <a:solidFill>
                  <a:srgbClr val="333333"/>
                </a:solidFill>
                <a:latin typeface="Times New Roman" panose="02020603050405020304" pitchFamily="18" charset="0"/>
                <a:cs typeface="Times New Roman" panose="02020603050405020304" pitchFamily="18" charset="0"/>
              </a:rPr>
              <a:t>10. </a:t>
            </a:r>
            <a:r>
              <a:rPr lang="en-US" sz="2400" b="0" i="0" dirty="0">
                <a:solidFill>
                  <a:srgbClr val="333333"/>
                </a:solidFill>
                <a:effectLst/>
                <a:latin typeface="Times New Roman" panose="02020603050405020304" pitchFamily="18" charset="0"/>
                <a:cs typeface="Times New Roman" panose="02020603050405020304" pitchFamily="18" charset="0"/>
              </a:rPr>
              <a:t>set </a:t>
            </a:r>
            <a:r>
              <a:rPr lang="en-US" sz="2400" b="0" i="0" dirty="0">
                <a:solidFill>
                  <a:srgbClr val="FF0000"/>
                </a:solidFill>
                <a:effectLst/>
                <a:latin typeface="Times New Roman" panose="02020603050405020304" pitchFamily="18" charset="0"/>
                <a:cs typeface="Times New Roman" panose="02020603050405020304" pitchFamily="18" charset="0"/>
              </a:rPr>
              <a:t>end</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0" dirty="0">
                <a:solidFill>
                  <a:srgbClr val="0000FF"/>
                </a:solidFill>
                <a:effectLst/>
                <a:latin typeface="Times New Roman" panose="02020603050405020304" pitchFamily="18" charset="0"/>
                <a:cs typeface="Times New Roman" panose="02020603050405020304" pitchFamily="18" charset="0"/>
              </a:rPr>
              <a:t>mid</a:t>
            </a:r>
            <a:r>
              <a:rPr lang="en-US" sz="2400" b="0" i="0" dirty="0">
                <a:solidFill>
                  <a:srgbClr val="333333"/>
                </a:solidFill>
                <a:effectLst/>
                <a:latin typeface="Times New Roman" panose="02020603050405020304" pitchFamily="18" charset="0"/>
                <a:cs typeface="Times New Roman" panose="02020603050405020304" pitchFamily="18" charset="0"/>
              </a:rPr>
              <a:t> - 1  </a:t>
            </a:r>
          </a:p>
          <a:p>
            <a:pPr marL="106680" indent="0" algn="l">
              <a:buNone/>
            </a:pPr>
            <a:r>
              <a:rPr lang="en-US" sz="2400" dirty="0">
                <a:solidFill>
                  <a:srgbClr val="333333"/>
                </a:solidFill>
                <a:latin typeface="Times New Roman" panose="02020603050405020304" pitchFamily="18" charset="0"/>
                <a:cs typeface="Times New Roman" panose="02020603050405020304" pitchFamily="18" charset="0"/>
              </a:rPr>
              <a:t>11. </a:t>
            </a:r>
            <a:r>
              <a:rPr lang="en-US" sz="2400" b="0" i="0" dirty="0">
                <a:solidFill>
                  <a:srgbClr val="333333"/>
                </a:solidFill>
                <a:effectLst/>
                <a:latin typeface="Times New Roman" panose="02020603050405020304" pitchFamily="18" charset="0"/>
                <a:cs typeface="Times New Roman" panose="02020603050405020304" pitchFamily="18" charset="0"/>
              </a:rPr>
              <a:t>else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12. set </a:t>
            </a:r>
            <a:r>
              <a:rPr lang="en-US" sz="2400" b="0" i="0" dirty="0">
                <a:solidFill>
                  <a:srgbClr val="FF0000"/>
                </a:solidFill>
                <a:effectLst/>
                <a:latin typeface="Times New Roman" panose="02020603050405020304" pitchFamily="18" charset="0"/>
                <a:cs typeface="Times New Roman" panose="02020603050405020304" pitchFamily="18" charset="0"/>
              </a:rPr>
              <a:t>beg</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0" dirty="0">
                <a:solidFill>
                  <a:srgbClr val="0000FF"/>
                </a:solidFill>
                <a:effectLst/>
                <a:latin typeface="Times New Roman" panose="02020603050405020304" pitchFamily="18" charset="0"/>
                <a:cs typeface="Times New Roman" panose="02020603050405020304" pitchFamily="18" charset="0"/>
              </a:rPr>
              <a:t>mid</a:t>
            </a:r>
            <a:r>
              <a:rPr lang="en-US" sz="2400" b="0" i="0" dirty="0">
                <a:solidFill>
                  <a:srgbClr val="333333"/>
                </a:solidFill>
                <a:effectLst/>
                <a:latin typeface="Times New Roman" panose="02020603050405020304" pitchFamily="18" charset="0"/>
                <a:cs typeface="Times New Roman" panose="02020603050405020304" pitchFamily="18" charset="0"/>
              </a:rPr>
              <a:t> + 1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13. [end of if]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14.[end of loop]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15.Step 5: if </a:t>
            </a:r>
            <a:r>
              <a:rPr lang="en-US" sz="2400" b="0" i="0" dirty="0">
                <a:solidFill>
                  <a:srgbClr val="FF0000"/>
                </a:solidFill>
                <a:effectLst/>
                <a:latin typeface="Times New Roman" panose="02020603050405020304" pitchFamily="18" charset="0"/>
                <a:cs typeface="Times New Roman" panose="02020603050405020304" pitchFamily="18" charset="0"/>
              </a:rPr>
              <a:t>pos</a:t>
            </a:r>
            <a:r>
              <a:rPr lang="en-US" sz="2400" b="0" i="0" dirty="0">
                <a:solidFill>
                  <a:srgbClr val="333333"/>
                </a:solidFill>
                <a:effectLst/>
                <a:latin typeface="Times New Roman" panose="02020603050405020304" pitchFamily="18" charset="0"/>
                <a:cs typeface="Times New Roman" panose="02020603050405020304" pitchFamily="18" charset="0"/>
              </a:rPr>
              <a:t> = -1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16.print “value is not present in the array"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17.[end of if]  </a:t>
            </a:r>
          </a:p>
          <a:p>
            <a:pPr marL="10668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18.Step 6: exit  </a:t>
            </a:r>
          </a:p>
          <a:p>
            <a:endParaRPr lang="en-US" sz="2400"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7086" y="587830"/>
            <a:ext cx="5116286" cy="5538334"/>
          </a:xfrm>
        </p:spPr>
        <p:txBody>
          <a:bodyPr/>
          <a:lstStyle/>
          <a:p>
            <a:pPr marL="106680" indent="0">
              <a:buNone/>
            </a:pPr>
            <a:r>
              <a:rPr lang="en-US" sz="2000" b="1" i="0" dirty="0">
                <a:solidFill>
                  <a:srgbClr val="273239"/>
                </a:solidFill>
                <a:effectLst/>
                <a:latin typeface="Times New Roman" panose="02020603050405020304" pitchFamily="18" charset="0"/>
                <a:cs typeface="Times New Roman" panose="02020603050405020304" pitchFamily="18" charset="0"/>
              </a:rPr>
              <a:t>Quicksort</a:t>
            </a:r>
            <a:r>
              <a:rPr lang="en-US" sz="2000" b="0" i="0" dirty="0">
                <a:solidFill>
                  <a:srgbClr val="273239"/>
                </a:solidFill>
                <a:effectLst/>
                <a:latin typeface="Times New Roman" panose="02020603050405020304" pitchFamily="18" charset="0"/>
                <a:cs typeface="Times New Roman" panose="02020603050405020304" pitchFamily="18" charset="0"/>
              </a:rPr>
              <a:t> is a sorting algorithm based on </a:t>
            </a:r>
            <a:r>
              <a:rPr lang="en-US" altLang="en-US" sz="2000" b="1" dirty="0">
                <a:latin typeface="Times New Roman" panose="02020603050405020304" pitchFamily="18" charset="0"/>
                <a:cs typeface="Times New Roman" panose="02020603050405020304" pitchFamily="18" charset="0"/>
                <a:sym typeface="+mn-ea"/>
              </a:rPr>
              <a:t>Divide and conquer</a:t>
            </a:r>
            <a:r>
              <a:rPr lang="en-US" sz="2000" dirty="0">
                <a:solidFill>
                  <a:srgbClr val="273239"/>
                </a:solidFill>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 the </a:t>
            </a:r>
            <a:r>
              <a:rPr lang="en-US" sz="2000" dirty="0">
                <a:solidFill>
                  <a:srgbClr val="273239"/>
                </a:solidFill>
                <a:latin typeface="Times New Roman" panose="02020603050405020304" pitchFamily="18" charset="0"/>
                <a:cs typeface="Times New Roman" panose="02020603050405020304" pitchFamily="18" charset="0"/>
              </a:rPr>
              <a:t>that </a:t>
            </a:r>
            <a:r>
              <a:rPr lang="en-US" sz="2000" b="0" i="0" dirty="0">
                <a:solidFill>
                  <a:srgbClr val="273239"/>
                </a:solidFill>
                <a:effectLst/>
                <a:latin typeface="Times New Roman" panose="02020603050405020304" pitchFamily="18" charset="0"/>
                <a:cs typeface="Times New Roman" panose="02020603050405020304" pitchFamily="18" charset="0"/>
              </a:rPr>
              <a:t>picks an element as a pivot and partitions the given array around the picked pivot by placing the pivot in its correct position in the sorted array.</a:t>
            </a:r>
          </a:p>
          <a:p>
            <a:pPr marL="106680" indent="0">
              <a:buNone/>
            </a:pPr>
            <a:r>
              <a:rPr lang="en-US" altLang="en-US" sz="2000" b="1" dirty="0">
                <a:latin typeface="Times New Roman" panose="02020603050405020304" pitchFamily="18" charset="0"/>
                <a:cs typeface="Times New Roman" panose="02020603050405020304" pitchFamily="18" charset="0"/>
              </a:rPr>
              <a:t>Steps of Quick Sort:</a:t>
            </a:r>
          </a:p>
          <a:p>
            <a:pPr marL="106680" indent="0">
              <a:buNone/>
            </a:pPr>
            <a:r>
              <a:rPr lang="en-US" altLang="en-US" sz="2000" dirty="0">
                <a:latin typeface="Times New Roman" panose="02020603050405020304" pitchFamily="18" charset="0"/>
                <a:cs typeface="Times New Roman" panose="02020603050405020304" pitchFamily="18" charset="0"/>
              </a:rPr>
              <a:t>Pick a Pivot: Choose an element from the list (can be the first, last, or a random element).</a:t>
            </a:r>
          </a:p>
          <a:p>
            <a:pPr marL="106680" indent="0">
              <a:buNone/>
            </a:pPr>
            <a:r>
              <a:rPr lang="en-US" altLang="en-US" sz="2000" b="1" dirty="0">
                <a:latin typeface="Times New Roman" panose="02020603050405020304" pitchFamily="18" charset="0"/>
                <a:cs typeface="Times New Roman" panose="02020603050405020304" pitchFamily="18" charset="0"/>
              </a:rPr>
              <a:t>Partitioning:</a:t>
            </a:r>
          </a:p>
          <a:p>
            <a:pPr marL="106680" indent="0">
              <a:buNone/>
            </a:pPr>
            <a:r>
              <a:rPr lang="en-US" altLang="en-US" sz="2000" dirty="0">
                <a:latin typeface="Times New Roman" panose="02020603050405020304" pitchFamily="18" charset="0"/>
                <a:cs typeface="Times New Roman" panose="02020603050405020304" pitchFamily="18" charset="0"/>
              </a:rPr>
              <a:t>Move all smaller elements to the left of the pivot.</a:t>
            </a:r>
          </a:p>
          <a:p>
            <a:pPr marL="106680" indent="0">
              <a:buNone/>
            </a:pPr>
            <a:r>
              <a:rPr lang="en-US" altLang="en-US" sz="2000" dirty="0">
                <a:latin typeface="Times New Roman" panose="02020603050405020304" pitchFamily="18" charset="0"/>
                <a:cs typeface="Times New Roman" panose="02020603050405020304" pitchFamily="18" charset="0"/>
              </a:rPr>
              <a:t>Move all larger elements to the right of the pivot.</a:t>
            </a:r>
          </a:p>
          <a:p>
            <a:pPr marL="106680" indent="0">
              <a:buNone/>
            </a:pPr>
            <a:r>
              <a:rPr lang="en-US" altLang="en-US" sz="2000" dirty="0">
                <a:latin typeface="Times New Roman" panose="02020603050405020304" pitchFamily="18" charset="0"/>
                <a:cs typeface="Times New Roman" panose="02020603050405020304" pitchFamily="18" charset="0"/>
              </a:rPr>
              <a:t>Recursively Sort: Apply Quick Sort to the left and right subarrays.</a:t>
            </a:r>
          </a:p>
          <a:p>
            <a:pPr marL="106680" indent="0">
              <a:buNone/>
            </a:pPr>
            <a:r>
              <a:rPr lang="en-US" altLang="en-US" sz="2000" dirty="0">
                <a:latin typeface="Times New Roman" panose="02020603050405020304" pitchFamily="18" charset="0"/>
                <a:cs typeface="Times New Roman" panose="02020603050405020304" pitchFamily="18" charset="0"/>
              </a:rPr>
              <a:t>Combine: Since all elements are in the right place, the list is now sorted!</a:t>
            </a:r>
          </a:p>
          <a:p>
            <a:pPr marL="10668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sz="4400" b="1" dirty="0">
                <a:latin typeface="Times New Roman" panose="02020603050405020304" pitchFamily="18" charset="0"/>
                <a:cs typeface="Times New Roman" panose="02020603050405020304" pitchFamily="18" charset="0"/>
              </a:rPr>
              <a:t>Quick sort</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pic>
        <p:nvPicPr>
          <p:cNvPr id="8" name="Picture 7">
            <a:extLst>
              <a:ext uri="{FF2B5EF4-FFF2-40B4-BE49-F238E27FC236}">
                <a16:creationId xmlns:a16="http://schemas.microsoft.com/office/drawing/2014/main" id="{05BFB0A7-8B36-1ABF-1AFB-542273107D6C}"/>
              </a:ext>
            </a:extLst>
          </p:cNvPr>
          <p:cNvPicPr>
            <a:picLocks noChangeAspect="1"/>
          </p:cNvPicPr>
          <p:nvPr/>
        </p:nvPicPr>
        <p:blipFill>
          <a:blip r:embed="rId2"/>
          <a:stretch>
            <a:fillRect/>
          </a:stretch>
        </p:blipFill>
        <p:spPr>
          <a:xfrm>
            <a:off x="5029200" y="912433"/>
            <a:ext cx="4114800" cy="27150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sz="2800" b="1" dirty="0">
                <a:solidFill>
                  <a:srgbClr val="273239"/>
                </a:solidFill>
                <a:latin typeface="Times New Roman" panose="02020603050405020304" pitchFamily="18" charset="0"/>
                <a:cs typeface="Times New Roman" panose="02020603050405020304" pitchFamily="18" charset="0"/>
              </a:rPr>
              <a:t>Basic O</a:t>
            </a:r>
            <a:r>
              <a:rPr lang="en-US" sz="2800" b="1" i="0" dirty="0">
                <a:solidFill>
                  <a:srgbClr val="273239"/>
                </a:solidFill>
                <a:effectLst/>
                <a:latin typeface="Times New Roman" panose="02020603050405020304" pitchFamily="18" charset="0"/>
                <a:cs typeface="Times New Roman" panose="02020603050405020304" pitchFamily="18" charset="0"/>
              </a:rPr>
              <a:t>verview of how the </a:t>
            </a:r>
            <a:r>
              <a:rPr lang="en-US" sz="2800" b="1" i="0" dirty="0" err="1">
                <a:solidFill>
                  <a:srgbClr val="273239"/>
                </a:solidFill>
                <a:effectLst/>
                <a:latin typeface="Times New Roman" panose="02020603050405020304" pitchFamily="18" charset="0"/>
                <a:cs typeface="Times New Roman" panose="02020603050405020304" pitchFamily="18" charset="0"/>
              </a:rPr>
              <a:t>QuickSort</a:t>
            </a:r>
            <a:r>
              <a:rPr lang="en-US" sz="2800" b="1" i="0" dirty="0">
                <a:solidFill>
                  <a:srgbClr val="273239"/>
                </a:solidFill>
                <a:effectLst/>
                <a:latin typeface="Times New Roman" panose="02020603050405020304" pitchFamily="18" charset="0"/>
                <a:cs typeface="Times New Roman" panose="02020603050405020304" pitchFamily="18" charset="0"/>
              </a:rPr>
              <a:t> algorithm works.</a:t>
            </a:r>
            <a:endParaRPr lang="en-US" sz="2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4035"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pic>
        <p:nvPicPr>
          <p:cNvPr id="8" name="Picture 7">
            <a:extLst>
              <a:ext uri="{FF2B5EF4-FFF2-40B4-BE49-F238E27FC236}">
                <a16:creationId xmlns:a16="http://schemas.microsoft.com/office/drawing/2014/main" id="{0F74B1E0-72A2-CBAB-3E5C-14FB17D69F8E}"/>
              </a:ext>
            </a:extLst>
          </p:cNvPr>
          <p:cNvPicPr>
            <a:picLocks noChangeAspect="1"/>
          </p:cNvPicPr>
          <p:nvPr/>
        </p:nvPicPr>
        <p:blipFill>
          <a:blip r:embed="rId2"/>
          <a:stretch>
            <a:fillRect/>
          </a:stretch>
        </p:blipFill>
        <p:spPr>
          <a:xfrm>
            <a:off x="579894" y="2161668"/>
            <a:ext cx="8106906" cy="362953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364163"/>
          </a:xfrm>
        </p:spPr>
        <p:txBody>
          <a:bodyPr/>
          <a:lstStyle/>
          <a:p>
            <a:pPr marL="106680" indent="0">
              <a:buNone/>
            </a:pPr>
            <a:r>
              <a:rPr lang="en-US" altLang="en-US" sz="2000" dirty="0">
                <a:latin typeface="Times New Roman" panose="02020603050405020304" pitchFamily="18" charset="0"/>
                <a:cs typeface="Times New Roman" panose="02020603050405020304" pitchFamily="18" charset="0"/>
              </a:rPr>
              <a:t>QUICKSORT (array A, start, end)     </a:t>
            </a:r>
          </a:p>
          <a:p>
            <a:pPr marL="106680" indent="0">
              <a:buNone/>
            </a:pPr>
            <a:r>
              <a:rPr lang="en-US" altLang="en-US" sz="2000" dirty="0">
                <a:latin typeface="Times New Roman" panose="02020603050405020304" pitchFamily="18" charset="0"/>
                <a:cs typeface="Times New Roman" panose="02020603050405020304" pitchFamily="18" charset="0"/>
              </a:rPr>
              <a:t>{  </a:t>
            </a:r>
          </a:p>
          <a:p>
            <a:pPr marL="106680" indent="0">
              <a:buNone/>
            </a:pPr>
            <a:r>
              <a:rPr lang="en-US" altLang="en-US" sz="2000" dirty="0">
                <a:latin typeface="Times New Roman" panose="02020603050405020304" pitchFamily="18" charset="0"/>
                <a:cs typeface="Times New Roman" panose="02020603050405020304" pitchFamily="18" charset="0"/>
              </a:rPr>
              <a:t>1 . if (start &lt; end)     </a:t>
            </a:r>
          </a:p>
          <a:p>
            <a:pPr marL="106680" indent="0">
              <a:buNone/>
            </a:pPr>
            <a:r>
              <a:rPr lang="en-US" altLang="en-US" sz="2000" dirty="0">
                <a:latin typeface="Times New Roman" panose="02020603050405020304" pitchFamily="18" charset="0"/>
                <a:cs typeface="Times New Roman" panose="02020603050405020304" pitchFamily="18" charset="0"/>
              </a:rPr>
              <a:t>2. {  </a:t>
            </a:r>
          </a:p>
          <a:p>
            <a:pPr marL="106680" indent="0">
              <a:buNone/>
            </a:pPr>
            <a:r>
              <a:rPr lang="en-US" altLang="en-US" sz="2000" dirty="0">
                <a:latin typeface="Times New Roman" panose="02020603050405020304" pitchFamily="18" charset="0"/>
                <a:cs typeface="Times New Roman" panose="02020603050405020304" pitchFamily="18" charset="0"/>
              </a:rPr>
              <a:t>3. p = partition(A, start, end)  </a:t>
            </a:r>
          </a:p>
          <a:p>
            <a:pPr marL="106680" indent="0">
              <a:buNone/>
            </a:pPr>
            <a:r>
              <a:rPr lang="en-US" altLang="en-US" sz="2000" dirty="0">
                <a:latin typeface="Times New Roman" panose="02020603050405020304" pitchFamily="18" charset="0"/>
                <a:cs typeface="Times New Roman" panose="02020603050405020304" pitchFamily="18" charset="0"/>
              </a:rPr>
              <a:t>4. QUICKSORT (A, start, p - 1)    </a:t>
            </a:r>
          </a:p>
          <a:p>
            <a:pPr marL="106680" indent="0">
              <a:buNone/>
            </a:pPr>
            <a:r>
              <a:rPr lang="en-US" altLang="en-US" sz="2000" dirty="0">
                <a:latin typeface="Times New Roman" panose="02020603050405020304" pitchFamily="18" charset="0"/>
                <a:cs typeface="Times New Roman" panose="02020603050405020304" pitchFamily="18" charset="0"/>
              </a:rPr>
              <a:t>5. QUICKSORT (A, p + 1, end)    </a:t>
            </a:r>
          </a:p>
          <a:p>
            <a:pPr marL="106680" indent="0">
              <a:buNone/>
            </a:pPr>
            <a:r>
              <a:rPr lang="en-US" altLang="en-US" sz="2000" dirty="0">
                <a:latin typeface="Times New Roman" panose="02020603050405020304" pitchFamily="18" charset="0"/>
                <a:cs typeface="Times New Roman" panose="02020603050405020304" pitchFamily="18" charset="0"/>
              </a:rPr>
              <a:t>6. }   </a:t>
            </a:r>
          </a:p>
          <a:p>
            <a:pPr marL="106680" indent="0">
              <a:buNone/>
            </a:pPr>
            <a:r>
              <a:rPr lang="en-US" altLang="en-US" sz="2000" dirty="0">
                <a:latin typeface="Times New Roman" panose="02020603050405020304" pitchFamily="18" charset="0"/>
                <a:cs typeface="Times New Roman" panose="02020603050405020304" pitchFamily="18" charset="0"/>
              </a:rPr>
              <a:t>}  </a:t>
            </a:r>
          </a:p>
          <a:p>
            <a:pPr marL="106680" indent="0">
              <a:buNone/>
            </a:pPr>
            <a:r>
              <a:rPr lang="en-US" sz="2000" b="1" dirty="0">
                <a:latin typeface="Times New Roman" panose="02020603050405020304" pitchFamily="18" charset="0"/>
                <a:cs typeface="Times New Roman" panose="02020603050405020304" pitchFamily="18" charset="0"/>
              </a:rPr>
              <a:t>Time complexity: </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Quick Sort Algorithm</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graphicFrame>
        <p:nvGraphicFramePr>
          <p:cNvPr id="7" name="Table 6">
            <a:extLst>
              <a:ext uri="{FF2B5EF4-FFF2-40B4-BE49-F238E27FC236}">
                <a16:creationId xmlns:a16="http://schemas.microsoft.com/office/drawing/2014/main" id="{C755C416-342F-22E2-381C-07B212FFA384}"/>
              </a:ext>
            </a:extLst>
          </p:cNvPr>
          <p:cNvGraphicFramePr>
            <a:graphicFrameLocks noGrp="1"/>
          </p:cNvGraphicFramePr>
          <p:nvPr>
            <p:extLst>
              <p:ext uri="{D42A27DB-BD31-4B8C-83A1-F6EECF244321}">
                <p14:modId xmlns:p14="http://schemas.microsoft.com/office/powerpoint/2010/main" val="1202365572"/>
              </p:ext>
            </p:extLst>
          </p:nvPr>
        </p:nvGraphicFramePr>
        <p:xfrm>
          <a:off x="1524000" y="4648200"/>
          <a:ext cx="6096000" cy="1676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8160792"/>
                    </a:ext>
                  </a:extLst>
                </a:gridCol>
                <a:gridCol w="3048000">
                  <a:extLst>
                    <a:ext uri="{9D8B030D-6E8A-4147-A177-3AD203B41FA5}">
                      <a16:colId xmlns:a16="http://schemas.microsoft.com/office/drawing/2014/main" val="2696471202"/>
                    </a:ext>
                  </a:extLst>
                </a:gridCol>
              </a:tblGrid>
              <a:tr h="419100">
                <a:tc>
                  <a:txBody>
                    <a:bodyPr/>
                    <a:lstStyle/>
                    <a:p>
                      <a:r>
                        <a:rPr lang="en-IN" dirty="0"/>
                        <a:t>Case</a:t>
                      </a:r>
                    </a:p>
                  </a:txBody>
                  <a:tcPr/>
                </a:tc>
                <a:tc>
                  <a:txBody>
                    <a:bodyPr/>
                    <a:lstStyle/>
                    <a:p>
                      <a:r>
                        <a:rPr lang="en-IN" dirty="0"/>
                        <a:t>Time complexity </a:t>
                      </a:r>
                    </a:p>
                  </a:txBody>
                  <a:tcPr/>
                </a:tc>
                <a:extLst>
                  <a:ext uri="{0D108BD9-81ED-4DB2-BD59-A6C34878D82A}">
                    <a16:rowId xmlns:a16="http://schemas.microsoft.com/office/drawing/2014/main" val="2438930912"/>
                  </a:ext>
                </a:extLst>
              </a:tr>
              <a:tr h="419100">
                <a:tc>
                  <a:txBody>
                    <a:bodyPr/>
                    <a:lstStyle/>
                    <a:p>
                      <a:r>
                        <a:rPr lang="en-IN" b="1" dirty="0">
                          <a:effectLst/>
                        </a:rPr>
                        <a:t>Best Case</a:t>
                      </a:r>
                      <a:endParaRPr lang="en-IN" dirty="0">
                        <a:effectLst/>
                      </a:endParaRPr>
                    </a:p>
                  </a:txBody>
                  <a:tcPr marL="50800" marR="50800" marT="50800" marB="50800" anchor="ctr"/>
                </a:tc>
                <a:tc>
                  <a:txBody>
                    <a:bodyPr/>
                    <a:lstStyle/>
                    <a:p>
                      <a:r>
                        <a:rPr lang="en-IN">
                          <a:effectLst/>
                        </a:rPr>
                        <a:t>O(n*logn)</a:t>
                      </a:r>
                    </a:p>
                  </a:txBody>
                  <a:tcPr marL="50800" marR="50800" marT="50800" marB="50800" anchor="ctr"/>
                </a:tc>
                <a:extLst>
                  <a:ext uri="{0D108BD9-81ED-4DB2-BD59-A6C34878D82A}">
                    <a16:rowId xmlns:a16="http://schemas.microsoft.com/office/drawing/2014/main" val="2465932725"/>
                  </a:ext>
                </a:extLst>
              </a:tr>
              <a:tr h="419100">
                <a:tc>
                  <a:txBody>
                    <a:bodyPr/>
                    <a:lstStyle/>
                    <a:p>
                      <a:r>
                        <a:rPr lang="en-IN" b="1" dirty="0">
                          <a:effectLst/>
                        </a:rPr>
                        <a:t>Average Case</a:t>
                      </a:r>
                      <a:endParaRPr lang="en-IN" dirty="0">
                        <a:effectLst/>
                      </a:endParaRPr>
                    </a:p>
                  </a:txBody>
                  <a:tcPr marL="50800" marR="50800" marT="50800" marB="50800" anchor="ctr"/>
                </a:tc>
                <a:tc>
                  <a:txBody>
                    <a:bodyPr/>
                    <a:lstStyle/>
                    <a:p>
                      <a:r>
                        <a:rPr lang="en-IN" dirty="0">
                          <a:effectLst/>
                        </a:rPr>
                        <a:t>O(n*</a:t>
                      </a:r>
                      <a:r>
                        <a:rPr lang="en-IN" dirty="0" err="1">
                          <a:effectLst/>
                        </a:rPr>
                        <a:t>logn</a:t>
                      </a:r>
                      <a:r>
                        <a:rPr lang="en-IN" dirty="0">
                          <a:effectLst/>
                        </a:rPr>
                        <a:t>)</a:t>
                      </a:r>
                    </a:p>
                  </a:txBody>
                  <a:tcPr marL="50800" marR="50800" marT="50800" marB="50800" anchor="ctr"/>
                </a:tc>
                <a:extLst>
                  <a:ext uri="{0D108BD9-81ED-4DB2-BD59-A6C34878D82A}">
                    <a16:rowId xmlns:a16="http://schemas.microsoft.com/office/drawing/2014/main" val="1121079761"/>
                  </a:ext>
                </a:extLst>
              </a:tr>
              <a:tr h="419100">
                <a:tc>
                  <a:txBody>
                    <a:bodyPr/>
                    <a:lstStyle/>
                    <a:p>
                      <a:r>
                        <a:rPr lang="en-IN" b="1" dirty="0">
                          <a:effectLst/>
                        </a:rPr>
                        <a:t>Worst Case</a:t>
                      </a:r>
                      <a:endParaRPr lang="en-IN" dirty="0">
                        <a:effectLst/>
                      </a:endParaRPr>
                    </a:p>
                  </a:txBody>
                  <a:tcPr marL="50800" marR="50800" marT="50800" marB="50800" anchor="ctr"/>
                </a:tc>
                <a:tc>
                  <a:txBody>
                    <a:bodyPr/>
                    <a:lstStyle/>
                    <a:p>
                      <a:r>
                        <a:rPr lang="en-IN" dirty="0">
                          <a:effectLst/>
                        </a:rPr>
                        <a:t>O(n</a:t>
                      </a:r>
                      <a:r>
                        <a:rPr lang="en-IN" baseline="30000" dirty="0">
                          <a:effectLst/>
                        </a:rPr>
                        <a:t>2</a:t>
                      </a:r>
                      <a:r>
                        <a:rPr lang="en-IN" dirty="0">
                          <a:effectLst/>
                        </a:rPr>
                        <a:t>)</a:t>
                      </a:r>
                    </a:p>
                  </a:txBody>
                  <a:tcPr marL="50800" marR="50800" marT="50800" marB="50800" anchor="ctr"/>
                </a:tc>
                <a:extLst>
                  <a:ext uri="{0D108BD9-81ED-4DB2-BD59-A6C34878D82A}">
                    <a16:rowId xmlns:a16="http://schemas.microsoft.com/office/drawing/2014/main" val="43814101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799" y="892630"/>
            <a:ext cx="5878287" cy="5233534"/>
          </a:xfrm>
        </p:spPr>
        <p:txBody>
          <a:bodyPr/>
          <a:lstStyle/>
          <a:p>
            <a:pPr marL="106680" indent="0">
              <a:buNone/>
            </a:pPr>
            <a:r>
              <a:rPr lang="en-US" sz="2000" b="1" i="0" dirty="0">
                <a:solidFill>
                  <a:srgbClr val="273239"/>
                </a:solidFill>
                <a:effectLst/>
                <a:latin typeface="Times New Roman" panose="02020603050405020304" pitchFamily="18" charset="0"/>
                <a:cs typeface="Times New Roman" panose="02020603050405020304" pitchFamily="18" charset="0"/>
              </a:rPr>
              <a:t>Merge sort </a:t>
            </a:r>
            <a:r>
              <a:rPr lang="en-US" sz="2000" b="0" i="0" dirty="0">
                <a:solidFill>
                  <a:srgbClr val="273239"/>
                </a:solidFill>
                <a:effectLst/>
                <a:latin typeface="Times New Roman" panose="02020603050405020304" pitchFamily="18" charset="0"/>
                <a:cs typeface="Times New Roman" panose="02020603050405020304" pitchFamily="18" charset="0"/>
              </a:rPr>
              <a:t>is a sorting algorithm that follo</a:t>
            </a:r>
            <a:r>
              <a:rPr lang="en-US" sz="2000" dirty="0">
                <a:solidFill>
                  <a:srgbClr val="273239"/>
                </a:solidFill>
                <a:latin typeface="Times New Roman" panose="02020603050405020304" pitchFamily="18" charset="0"/>
                <a:cs typeface="Times New Roman" panose="02020603050405020304" pitchFamily="18" charset="0"/>
              </a:rPr>
              <a:t>ws the </a:t>
            </a:r>
            <a:r>
              <a:rPr lang="en-US" altLang="en-US" sz="2000" b="1" dirty="0">
                <a:latin typeface="Times New Roman" panose="02020603050405020304" pitchFamily="18" charset="0"/>
                <a:cs typeface="Times New Roman" panose="02020603050405020304" pitchFamily="18" charset="0"/>
                <a:sym typeface="+mn-ea"/>
              </a:rPr>
              <a:t>Divide and conquer</a:t>
            </a:r>
            <a:r>
              <a:rPr lang="en-US" sz="2000" dirty="0">
                <a:solidFill>
                  <a:srgbClr val="273239"/>
                </a:solidFill>
                <a:latin typeface="Times New Roman" panose="02020603050405020304" pitchFamily="18" charset="0"/>
                <a:cs typeface="Times New Roman" panose="02020603050405020304" pitchFamily="18" charset="0"/>
              </a:rPr>
              <a:t> approach</a:t>
            </a:r>
            <a:r>
              <a:rPr lang="en-US" sz="2000" b="0" i="0" dirty="0">
                <a:solidFill>
                  <a:srgbClr val="273239"/>
                </a:solidFill>
                <a:effectLst/>
                <a:latin typeface="Times New Roman" panose="02020603050405020304" pitchFamily="18" charset="0"/>
                <a:cs typeface="Times New Roman" panose="02020603050405020304" pitchFamily="18" charset="0"/>
              </a:rPr>
              <a:t>. It works by recursively dividing the input array into smaller subarrays and sorting those subarrays then merging them back together to obtain the sorted array.</a:t>
            </a:r>
          </a:p>
          <a:p>
            <a:pPr marL="106680" indent="0">
              <a:buNone/>
            </a:pPr>
            <a:r>
              <a:rPr lang="en-US" altLang="en-US" sz="2000" b="1" dirty="0">
                <a:latin typeface="Times New Roman" panose="02020603050405020304" pitchFamily="18" charset="0"/>
                <a:cs typeface="Times New Roman" panose="02020603050405020304" pitchFamily="18" charset="0"/>
              </a:rPr>
              <a:t>How Merge Sort Works:</a:t>
            </a:r>
          </a:p>
          <a:p>
            <a:r>
              <a:rPr lang="en-US" altLang="en-US" sz="2000" b="1" dirty="0">
                <a:latin typeface="Times New Roman" panose="02020603050405020304" pitchFamily="18" charset="0"/>
                <a:cs typeface="Times New Roman" panose="02020603050405020304" pitchFamily="18" charset="0"/>
              </a:rPr>
              <a:t>Divide:</a:t>
            </a:r>
            <a:r>
              <a:rPr lang="en-US" altLang="en-US" sz="2000" dirty="0">
                <a:latin typeface="Times New Roman" panose="02020603050405020304" pitchFamily="18" charset="0"/>
                <a:cs typeface="Times New Roman" panose="02020603050405020304" pitchFamily="18" charset="0"/>
              </a:rPr>
              <a:t> The array is divided into two halves (recursively) until each subarray contains only one element.</a:t>
            </a:r>
          </a:p>
          <a:p>
            <a:r>
              <a:rPr lang="en-US" altLang="en-US" sz="2000" b="1" dirty="0">
                <a:latin typeface="Times New Roman" panose="02020603050405020304" pitchFamily="18" charset="0"/>
                <a:cs typeface="Times New Roman" panose="02020603050405020304" pitchFamily="18" charset="0"/>
              </a:rPr>
              <a:t>Conquer: </a:t>
            </a:r>
            <a:r>
              <a:rPr lang="en-US" altLang="en-US" sz="2000" dirty="0">
                <a:latin typeface="Times New Roman" panose="02020603050405020304" pitchFamily="18" charset="0"/>
                <a:cs typeface="Times New Roman" panose="02020603050405020304" pitchFamily="18" charset="0"/>
              </a:rPr>
              <a:t>Each subarray is sorted (which is trivial because a single element is already sorted).</a:t>
            </a:r>
          </a:p>
          <a:p>
            <a:r>
              <a:rPr lang="en-US" altLang="en-US" sz="2000" b="1" dirty="0">
                <a:latin typeface="Times New Roman" panose="02020603050405020304" pitchFamily="18" charset="0"/>
                <a:cs typeface="Times New Roman" panose="02020603050405020304" pitchFamily="18" charset="0"/>
              </a:rPr>
              <a:t>Merge:</a:t>
            </a:r>
            <a:r>
              <a:rPr lang="en-US" altLang="en-US" sz="2000" dirty="0">
                <a:latin typeface="Times New Roman" panose="02020603050405020304" pitchFamily="18" charset="0"/>
                <a:cs typeface="Times New Roman" panose="02020603050405020304" pitchFamily="18" charset="0"/>
              </a:rPr>
              <a:t> The sorted subarrays are merged back together in sorted order to produce the final sorted array.</a:t>
            </a:r>
          </a:p>
        </p:txBody>
      </p:sp>
      <p:sp>
        <p:nvSpPr>
          <p:cNvPr id="3" name="Title 2"/>
          <p:cNvSpPr>
            <a:spLocks noGrp="1"/>
          </p:cNvSpPr>
          <p:nvPr>
            <p:ph type="title"/>
          </p:nvPr>
        </p:nvSpPr>
        <p:spPr/>
        <p:txBody>
          <a:bodyPr/>
          <a:lstStyle/>
          <a:p>
            <a:r>
              <a:rPr lang="en-US" altLang="en-US" sz="4400" b="1" dirty="0">
                <a:latin typeface="Times New Roman" panose="02020603050405020304" pitchFamily="18" charset="0"/>
                <a:cs typeface="Times New Roman" panose="02020603050405020304" pitchFamily="18" charset="0"/>
              </a:rPr>
              <a:t>Merge sort</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3510"/>
            <a:ext cx="4343400" cy="364490"/>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8" name="Picture 7">
            <a:extLst>
              <a:ext uri="{FF2B5EF4-FFF2-40B4-BE49-F238E27FC236}">
                <a16:creationId xmlns:a16="http://schemas.microsoft.com/office/drawing/2014/main" id="{860CB012-B704-B731-6F26-236EF5318F9C}"/>
              </a:ext>
            </a:extLst>
          </p:cNvPr>
          <p:cNvPicPr>
            <a:picLocks noChangeAspect="1"/>
          </p:cNvPicPr>
          <p:nvPr/>
        </p:nvPicPr>
        <p:blipFill>
          <a:blip r:embed="rId2"/>
          <a:stretch>
            <a:fillRect/>
          </a:stretch>
        </p:blipFill>
        <p:spPr>
          <a:xfrm>
            <a:off x="5919444" y="1568272"/>
            <a:ext cx="3224556" cy="405641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pic>
        <p:nvPicPr>
          <p:cNvPr id="8" name="Picture 7">
            <a:extLst>
              <a:ext uri="{FF2B5EF4-FFF2-40B4-BE49-F238E27FC236}">
                <a16:creationId xmlns:a16="http://schemas.microsoft.com/office/drawing/2014/main" id="{4451387A-1AD3-295B-3A18-2B7FD2957830}"/>
              </a:ext>
            </a:extLst>
          </p:cNvPr>
          <p:cNvPicPr>
            <a:picLocks noChangeAspect="1"/>
          </p:cNvPicPr>
          <p:nvPr/>
        </p:nvPicPr>
        <p:blipFill>
          <a:blip r:embed="rId2"/>
          <a:stretch>
            <a:fillRect/>
          </a:stretch>
        </p:blipFill>
        <p:spPr>
          <a:xfrm>
            <a:off x="0" y="909893"/>
            <a:ext cx="4397639" cy="2738692"/>
          </a:xfrm>
          <a:prstGeom prst="rect">
            <a:avLst/>
          </a:prstGeom>
        </p:spPr>
      </p:pic>
      <p:pic>
        <p:nvPicPr>
          <p:cNvPr id="10" name="Picture 9">
            <a:extLst>
              <a:ext uri="{FF2B5EF4-FFF2-40B4-BE49-F238E27FC236}">
                <a16:creationId xmlns:a16="http://schemas.microsoft.com/office/drawing/2014/main" id="{68EDDED9-46D4-FF1E-AD27-FFFF469C9F0B}"/>
              </a:ext>
            </a:extLst>
          </p:cNvPr>
          <p:cNvPicPr>
            <a:picLocks noChangeAspect="1"/>
          </p:cNvPicPr>
          <p:nvPr/>
        </p:nvPicPr>
        <p:blipFill>
          <a:blip r:embed="rId3"/>
          <a:stretch>
            <a:fillRect/>
          </a:stretch>
        </p:blipFill>
        <p:spPr>
          <a:xfrm>
            <a:off x="4377763" y="918907"/>
            <a:ext cx="4537637" cy="2695149"/>
          </a:xfrm>
          <a:prstGeom prst="rect">
            <a:avLst/>
          </a:prstGeom>
        </p:spPr>
      </p:pic>
      <p:pic>
        <p:nvPicPr>
          <p:cNvPr id="12" name="Picture 11">
            <a:extLst>
              <a:ext uri="{FF2B5EF4-FFF2-40B4-BE49-F238E27FC236}">
                <a16:creationId xmlns:a16="http://schemas.microsoft.com/office/drawing/2014/main" id="{EFF2C80F-3B5F-DBC3-893A-F7A634F8D8EF}"/>
              </a:ext>
            </a:extLst>
          </p:cNvPr>
          <p:cNvPicPr>
            <a:picLocks noChangeAspect="1"/>
          </p:cNvPicPr>
          <p:nvPr/>
        </p:nvPicPr>
        <p:blipFill>
          <a:blip r:embed="rId4"/>
          <a:stretch>
            <a:fillRect/>
          </a:stretch>
        </p:blipFill>
        <p:spPr>
          <a:xfrm>
            <a:off x="36700" y="3648585"/>
            <a:ext cx="4477450" cy="2835277"/>
          </a:xfrm>
          <a:prstGeom prst="rect">
            <a:avLst/>
          </a:prstGeom>
        </p:spPr>
      </p:pic>
      <p:pic>
        <p:nvPicPr>
          <p:cNvPr id="14" name="Picture 13">
            <a:extLst>
              <a:ext uri="{FF2B5EF4-FFF2-40B4-BE49-F238E27FC236}">
                <a16:creationId xmlns:a16="http://schemas.microsoft.com/office/drawing/2014/main" id="{03AE2ABE-96BF-A004-AFBB-2C2681CB4841}"/>
              </a:ext>
            </a:extLst>
          </p:cNvPr>
          <p:cNvPicPr>
            <a:picLocks noChangeAspect="1"/>
          </p:cNvPicPr>
          <p:nvPr/>
        </p:nvPicPr>
        <p:blipFill>
          <a:blip r:embed="rId5"/>
          <a:stretch>
            <a:fillRect/>
          </a:stretch>
        </p:blipFill>
        <p:spPr>
          <a:xfrm>
            <a:off x="4514150" y="3596481"/>
            <a:ext cx="4459100" cy="283527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altLang="en-US" sz="2000" dirty="0">
                <a:latin typeface="Times New Roman" panose="02020603050405020304" pitchFamily="18" charset="0"/>
                <a:cs typeface="Times New Roman" panose="02020603050405020304" pitchFamily="18" charset="0"/>
              </a:rPr>
              <a:t>In the following algorithm, </a:t>
            </a:r>
            <a:r>
              <a:rPr lang="en-US" altLang="en-US" sz="2000" dirty="0" err="1">
                <a:latin typeface="Times New Roman" panose="02020603050405020304" pitchFamily="18" charset="0"/>
                <a:cs typeface="Times New Roman" panose="02020603050405020304" pitchFamily="18" charset="0"/>
              </a:rPr>
              <a:t>arr</a:t>
            </a:r>
            <a:r>
              <a:rPr lang="en-US" altLang="en-US" sz="2000" dirty="0">
                <a:latin typeface="Times New Roman" panose="02020603050405020304" pitchFamily="18" charset="0"/>
                <a:cs typeface="Times New Roman" panose="02020603050405020304" pitchFamily="18" charset="0"/>
              </a:rPr>
              <a:t> is the given array, beg is the starting element, and end is the last element of the array.</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MERGE_SORT(</a:t>
            </a:r>
            <a:r>
              <a:rPr lang="en-US" altLang="en-US" sz="2000" dirty="0" err="1">
                <a:latin typeface="Times New Roman" panose="02020603050405020304" pitchFamily="18" charset="0"/>
                <a:cs typeface="Times New Roman" panose="02020603050405020304" pitchFamily="18" charset="0"/>
              </a:rPr>
              <a:t>arr</a:t>
            </a:r>
            <a:r>
              <a:rPr lang="en-US" altLang="en-US" sz="2000" dirty="0">
                <a:latin typeface="Times New Roman" panose="02020603050405020304" pitchFamily="18" charset="0"/>
                <a:cs typeface="Times New Roman" panose="02020603050405020304" pitchFamily="18" charset="0"/>
              </a:rPr>
              <a:t>, beg, end)                      </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if beg &lt; end  </a:t>
            </a:r>
          </a:p>
          <a:p>
            <a:r>
              <a:rPr lang="en-US" altLang="en-US" sz="2000" dirty="0">
                <a:latin typeface="Times New Roman" panose="02020603050405020304" pitchFamily="18" charset="0"/>
                <a:cs typeface="Times New Roman" panose="02020603050405020304" pitchFamily="18" charset="0"/>
              </a:rPr>
              <a:t>set mid = (beg + end)/2  </a:t>
            </a:r>
          </a:p>
          <a:p>
            <a:r>
              <a:rPr lang="en-US" altLang="en-US" sz="2000" dirty="0">
                <a:latin typeface="Times New Roman" panose="02020603050405020304" pitchFamily="18" charset="0"/>
                <a:cs typeface="Times New Roman" panose="02020603050405020304" pitchFamily="18" charset="0"/>
              </a:rPr>
              <a:t>MERGE_SORT(</a:t>
            </a:r>
            <a:r>
              <a:rPr lang="en-US" altLang="en-US" sz="2000" dirty="0" err="1">
                <a:latin typeface="Times New Roman" panose="02020603050405020304" pitchFamily="18" charset="0"/>
                <a:cs typeface="Times New Roman" panose="02020603050405020304" pitchFamily="18" charset="0"/>
              </a:rPr>
              <a:t>arr</a:t>
            </a:r>
            <a:r>
              <a:rPr lang="en-US" altLang="en-US" sz="2000" dirty="0">
                <a:latin typeface="Times New Roman" panose="02020603050405020304" pitchFamily="18" charset="0"/>
                <a:cs typeface="Times New Roman" panose="02020603050405020304" pitchFamily="18" charset="0"/>
              </a:rPr>
              <a:t>, beg, mid)  </a:t>
            </a:r>
          </a:p>
          <a:p>
            <a:r>
              <a:rPr lang="en-US" altLang="en-US" sz="2000" dirty="0">
                <a:latin typeface="Times New Roman" panose="02020603050405020304" pitchFamily="18" charset="0"/>
                <a:cs typeface="Times New Roman" panose="02020603050405020304" pitchFamily="18" charset="0"/>
              </a:rPr>
              <a:t>MERGE_SORT(</a:t>
            </a:r>
            <a:r>
              <a:rPr lang="en-US" altLang="en-US" sz="2000" dirty="0" err="1">
                <a:latin typeface="Times New Roman" panose="02020603050405020304" pitchFamily="18" charset="0"/>
                <a:cs typeface="Times New Roman" panose="02020603050405020304" pitchFamily="18" charset="0"/>
              </a:rPr>
              <a:t>arr</a:t>
            </a:r>
            <a:r>
              <a:rPr lang="en-US" altLang="en-US" sz="2000" dirty="0">
                <a:latin typeface="Times New Roman" panose="02020603050405020304" pitchFamily="18" charset="0"/>
                <a:cs typeface="Times New Roman" panose="02020603050405020304" pitchFamily="18" charset="0"/>
              </a:rPr>
              <a:t>, mid + 1, end)  </a:t>
            </a:r>
          </a:p>
          <a:p>
            <a:r>
              <a:rPr lang="en-US" altLang="en-US" sz="2000" dirty="0">
                <a:latin typeface="Times New Roman" panose="02020603050405020304" pitchFamily="18" charset="0"/>
                <a:cs typeface="Times New Roman" panose="02020603050405020304" pitchFamily="18" charset="0"/>
              </a:rPr>
              <a:t>MERGE (</a:t>
            </a:r>
            <a:r>
              <a:rPr lang="en-US" altLang="en-US" sz="2000" dirty="0" err="1">
                <a:latin typeface="Times New Roman" panose="02020603050405020304" pitchFamily="18" charset="0"/>
                <a:cs typeface="Times New Roman" panose="02020603050405020304" pitchFamily="18" charset="0"/>
              </a:rPr>
              <a:t>arr</a:t>
            </a:r>
            <a:r>
              <a:rPr lang="en-US" altLang="en-US" sz="2000" dirty="0">
                <a:latin typeface="Times New Roman" panose="02020603050405020304" pitchFamily="18" charset="0"/>
                <a:cs typeface="Times New Roman" panose="02020603050405020304" pitchFamily="18" charset="0"/>
              </a:rPr>
              <a:t>, beg, mid, end)  </a:t>
            </a:r>
          </a:p>
          <a:p>
            <a:r>
              <a:rPr lang="en-US" altLang="en-US" sz="2000" dirty="0">
                <a:latin typeface="Times New Roman" panose="02020603050405020304" pitchFamily="18" charset="0"/>
                <a:cs typeface="Times New Roman" panose="02020603050405020304" pitchFamily="18" charset="0"/>
              </a:rPr>
              <a:t>end of if  </a:t>
            </a:r>
          </a:p>
          <a:p>
            <a:r>
              <a:rPr lang="en-US" altLang="en-US" sz="2000" dirty="0">
                <a:latin typeface="Times New Roman" panose="02020603050405020304" pitchFamily="18" charset="0"/>
                <a:cs typeface="Times New Roman" panose="02020603050405020304" pitchFamily="18" charset="0"/>
              </a:rPr>
              <a:t>END MERGE_SORT  </a:t>
            </a:r>
          </a:p>
          <a:p>
            <a:endParaRPr lang="en-US" sz="2000" dirty="0"/>
          </a:p>
        </p:txBody>
      </p:sp>
      <p:sp>
        <p:nvSpPr>
          <p:cNvPr id="3" name="Title 2"/>
          <p:cNvSpPr>
            <a:spLocks noGrp="1"/>
          </p:cNvSpPr>
          <p:nvPr>
            <p:ph type="title"/>
          </p:nvPr>
        </p:nvSpPr>
        <p:spPr/>
        <p:txBody>
          <a:bodyPr/>
          <a:lstStyle/>
          <a:p>
            <a:r>
              <a:rPr lang="en-US" altLang="en-US" sz="4400" b="1" dirty="0">
                <a:latin typeface="Times New Roman" panose="02020603050405020304" pitchFamily="18" charset="0"/>
                <a:cs typeface="Times New Roman" panose="02020603050405020304" pitchFamily="18" charset="0"/>
              </a:rPr>
              <a:t>Algorithm for Merge Sort</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graphicFrame>
        <p:nvGraphicFramePr>
          <p:cNvPr id="7" name="Table 6">
            <a:extLst>
              <a:ext uri="{FF2B5EF4-FFF2-40B4-BE49-F238E27FC236}">
                <a16:creationId xmlns:a16="http://schemas.microsoft.com/office/drawing/2014/main" id="{80FF72AF-01F3-9D32-E13B-AB8947D07B32}"/>
              </a:ext>
            </a:extLst>
          </p:cNvPr>
          <p:cNvGraphicFramePr>
            <a:graphicFrameLocks noGrp="1"/>
          </p:cNvGraphicFramePr>
          <p:nvPr>
            <p:extLst>
              <p:ext uri="{D42A27DB-BD31-4B8C-83A1-F6EECF244321}">
                <p14:modId xmlns:p14="http://schemas.microsoft.com/office/powerpoint/2010/main" val="826893593"/>
              </p:ext>
            </p:extLst>
          </p:nvPr>
        </p:nvGraphicFramePr>
        <p:xfrm>
          <a:off x="5116285" y="2166258"/>
          <a:ext cx="3363686" cy="2177142"/>
        </p:xfrm>
        <a:graphic>
          <a:graphicData uri="http://schemas.openxmlformats.org/drawingml/2006/table">
            <a:tbl>
              <a:tblPr firstRow="1" bandRow="1">
                <a:tableStyleId>{5C22544A-7EE6-4342-B048-85BDC9FD1C3A}</a:tableStyleId>
              </a:tblPr>
              <a:tblGrid>
                <a:gridCol w="1681843">
                  <a:extLst>
                    <a:ext uri="{9D8B030D-6E8A-4147-A177-3AD203B41FA5}">
                      <a16:colId xmlns:a16="http://schemas.microsoft.com/office/drawing/2014/main" val="2617823905"/>
                    </a:ext>
                  </a:extLst>
                </a:gridCol>
                <a:gridCol w="1681843">
                  <a:extLst>
                    <a:ext uri="{9D8B030D-6E8A-4147-A177-3AD203B41FA5}">
                      <a16:colId xmlns:a16="http://schemas.microsoft.com/office/drawing/2014/main" val="3056894512"/>
                    </a:ext>
                  </a:extLst>
                </a:gridCol>
              </a:tblGrid>
              <a:tr h="725714">
                <a:tc>
                  <a:txBody>
                    <a:bodyPr/>
                    <a:lstStyle/>
                    <a:p>
                      <a:pPr algn="ctr" fontAlgn="base"/>
                      <a:r>
                        <a:rPr lang="en-IN" sz="1400" b="1" dirty="0">
                          <a:effectLst/>
                        </a:rPr>
                        <a:t>Aspect</a:t>
                      </a:r>
                    </a:p>
                  </a:txBody>
                  <a:tcPr marL="38100" marR="38100" marT="63500" marB="63500" anchor="ctr"/>
                </a:tc>
                <a:tc>
                  <a:txBody>
                    <a:bodyPr/>
                    <a:lstStyle/>
                    <a:p>
                      <a:pPr algn="ctr" fontAlgn="base"/>
                      <a:r>
                        <a:rPr lang="en-IN" sz="1400" b="1" dirty="0">
                          <a:effectLst/>
                        </a:rPr>
                        <a:t>Complexity</a:t>
                      </a:r>
                    </a:p>
                  </a:txBody>
                  <a:tcPr marL="63500" marR="63500" marT="63500" marB="63500" anchor="ctr"/>
                </a:tc>
                <a:extLst>
                  <a:ext uri="{0D108BD9-81ED-4DB2-BD59-A6C34878D82A}">
                    <a16:rowId xmlns:a16="http://schemas.microsoft.com/office/drawing/2014/main" val="2150854235"/>
                  </a:ext>
                </a:extLst>
              </a:tr>
              <a:tr h="725714">
                <a:tc>
                  <a:txBody>
                    <a:bodyPr/>
                    <a:lstStyle/>
                    <a:p>
                      <a:pPr algn="ctr" fontAlgn="ctr"/>
                      <a:r>
                        <a:rPr lang="en-IN" sz="1250" b="1" dirty="0">
                          <a:effectLst/>
                        </a:rPr>
                        <a:t>Time Complexity</a:t>
                      </a:r>
                    </a:p>
                  </a:txBody>
                  <a:tcPr marL="63500" marR="63500" marT="88900" marB="88900" anchor="ctr"/>
                </a:tc>
                <a:tc>
                  <a:txBody>
                    <a:bodyPr/>
                    <a:lstStyle/>
                    <a:p>
                      <a:pPr algn="ctr" fontAlgn="ctr"/>
                      <a:r>
                        <a:rPr lang="en-IN" sz="1250" b="1" dirty="0">
                          <a:effectLst/>
                        </a:rPr>
                        <a:t>O(n log n)</a:t>
                      </a:r>
                    </a:p>
                  </a:txBody>
                  <a:tcPr marL="63500" marR="63500" marT="88900" marB="88900" anchor="ctr"/>
                </a:tc>
                <a:extLst>
                  <a:ext uri="{0D108BD9-81ED-4DB2-BD59-A6C34878D82A}">
                    <a16:rowId xmlns:a16="http://schemas.microsoft.com/office/drawing/2014/main" val="4192774832"/>
                  </a:ext>
                </a:extLst>
              </a:tr>
              <a:tr h="725714">
                <a:tc>
                  <a:txBody>
                    <a:bodyPr/>
                    <a:lstStyle/>
                    <a:p>
                      <a:pPr algn="ctr" fontAlgn="ctr"/>
                      <a:r>
                        <a:rPr lang="en-IN" sz="1250" b="1" dirty="0">
                          <a:effectLst/>
                        </a:rPr>
                        <a:t>Space Complexity</a:t>
                      </a:r>
                    </a:p>
                  </a:txBody>
                  <a:tcPr marL="63500" marR="63500" marT="88900" marB="88900" anchor="ctr"/>
                </a:tc>
                <a:tc>
                  <a:txBody>
                    <a:bodyPr/>
                    <a:lstStyle/>
                    <a:p>
                      <a:pPr algn="ctr" fontAlgn="ctr"/>
                      <a:r>
                        <a:rPr lang="en-IN" sz="1250" b="1" dirty="0">
                          <a:effectLst/>
                        </a:rPr>
                        <a:t>O(n)</a:t>
                      </a:r>
                    </a:p>
                  </a:txBody>
                  <a:tcPr marL="63500" marR="63500" marT="88900" marB="88900" anchor="ctr"/>
                </a:tc>
                <a:extLst>
                  <a:ext uri="{0D108BD9-81ED-4DB2-BD59-A6C34878D82A}">
                    <a16:rowId xmlns:a16="http://schemas.microsoft.com/office/drawing/2014/main" val="215776461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sz="2000" dirty="0">
                <a:solidFill>
                  <a:srgbClr val="333333"/>
                </a:solidFill>
                <a:latin typeface="Times New Roman" panose="02020603050405020304" pitchFamily="18" charset="0"/>
                <a:cs typeface="Times New Roman" panose="02020603050405020304" pitchFamily="18" charset="0"/>
              </a:rPr>
              <a:t>It is </a:t>
            </a:r>
            <a:r>
              <a:rPr lang="en-US" sz="2000" b="0" i="0" dirty="0">
                <a:solidFill>
                  <a:srgbClr val="333333"/>
                </a:solidFill>
                <a:effectLst/>
                <a:latin typeface="Times New Roman" panose="02020603050405020304" pitchFamily="18" charset="0"/>
                <a:cs typeface="Times New Roman" panose="02020603050405020304" pitchFamily="18" charset="0"/>
              </a:rPr>
              <a:t>a fast algorithm for matrix multiplication. It is an efficient divide-and-conquer method that reduces the number of arithmetic operations required to multiply two matrices compared to the conventional matrix multiplication algorithm</a:t>
            </a:r>
          </a:p>
          <a:p>
            <a:pPr marL="106680" indent="0">
              <a:buNone/>
            </a:pPr>
            <a:r>
              <a:rPr lang="en-US" sz="2000" b="1" dirty="0">
                <a:solidFill>
                  <a:srgbClr val="333333"/>
                </a:solidFill>
                <a:latin typeface="Times New Roman" panose="02020603050405020304" pitchFamily="18" charset="0"/>
                <a:cs typeface="Times New Roman" panose="02020603050405020304" pitchFamily="18" charset="0"/>
              </a:rPr>
              <a:t>Algorithm:</a:t>
            </a:r>
          </a:p>
          <a:p>
            <a:pPr marL="342900" lvl="0" indent="-342900">
              <a:lnSpc>
                <a:spcPct val="107000"/>
              </a:lnSpc>
              <a:spcAft>
                <a:spcPts val="800"/>
              </a:spcAft>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Base Case (Smallest Matrix)</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If the matrix size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1 × 1</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multiply the elements directly and store the result.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Divide the Matrix</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Split each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 × 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matrix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into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four equal submatrices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of size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n/2 × n/2</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Similarly, divide the result matrix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into four parts.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06680" indent="0">
              <a:buNone/>
            </a:pPr>
            <a:r>
              <a:rPr lang="en-US" sz="2000" dirty="0">
                <a:solidFill>
                  <a:srgbClr val="333333"/>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sz="4400" b="1" dirty="0">
                <a:latin typeface="Times New Roman" panose="02020603050405020304" pitchFamily="18" charset="0"/>
                <a:cs typeface="Times New Roman" panose="02020603050405020304" pitchFamily="18" charset="0"/>
              </a:rPr>
              <a:t>Strassen’s Matrix Multiplication</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lvl="0" indent="0">
              <a:lnSpc>
                <a:spcPct val="107000"/>
              </a:lnSpc>
              <a:spcAft>
                <a:spcPts val="800"/>
              </a:spcAft>
              <a:buNone/>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3. Recursive Multiplication Using Strassen’s Method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Compute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seven matrix products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using Strassen’s formula: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M1 = (A11 + A22) × (B11 + B22)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M2 = (A21 + A22) × B11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M3 = A11 × (B12 − B22)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M4 = A22 × (B21 − B11)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M5 = (A11 + A12) × B22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M6 = (A21 − A11) × (B11 + B12)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M7 = (A12 − A22) × (B21 + B22)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486400"/>
          </a:xfrm>
        </p:spPr>
        <p:txBody>
          <a:bodyPr/>
          <a:lstStyle/>
          <a:p>
            <a:pPr marL="0" lvl="0" indent="0">
              <a:lnSpc>
                <a:spcPct val="107000"/>
              </a:lnSpc>
              <a:spcAft>
                <a:spcPts val="800"/>
              </a:spcAft>
              <a:buNone/>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4. Combine the Results to Form the Final Matrix 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Compute the submatrices of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as follows: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R11 = M1 + M4 − M5 + M7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R12 = M3 + M5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R21 = M2 + M4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R22 = M1 − M2 + M3 + M6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5. Repeat the Process Recursively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Continue dividing and computing until the base case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 1 matrix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reached.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6. Final Output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matrix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contains the result of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 × 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nSpc>
                <a:spcPct val="107000"/>
              </a:lnSpc>
              <a:spcAft>
                <a:spcPts val="800"/>
              </a:spcAft>
              <a:buSzPts val="1000"/>
              <a:buNone/>
              <a:tabLst>
                <a:tab pos="914400" algn="l"/>
              </a:tabLst>
            </a:pPr>
            <a:r>
              <a:rPr lang="en-US" sz="1200" b="0" i="0" dirty="0">
                <a:solidFill>
                  <a:srgbClr val="000000"/>
                </a:solidFill>
                <a:effectLst/>
                <a:latin typeface="Verdana" panose="020B0604030504040204" pitchFamily="34"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complexity</a:t>
            </a:r>
            <a:r>
              <a:rPr lang="en-US" sz="2000" b="0" i="0" dirty="0">
                <a:solidFill>
                  <a:srgbClr val="000000"/>
                </a:solidFill>
                <a:effectLst/>
                <a:latin typeface="Times New Roman" panose="02020603050405020304" pitchFamily="18" charset="0"/>
                <a:cs typeface="Times New Roman" panose="02020603050405020304" pitchFamily="18" charset="0"/>
              </a:rPr>
              <a:t> of </a:t>
            </a:r>
            <a:r>
              <a:rPr lang="en-US" sz="2000" b="1" i="0" dirty="0">
                <a:solidFill>
                  <a:srgbClr val="000000"/>
                </a:solidFill>
                <a:effectLst/>
                <a:latin typeface="Times New Roman" panose="02020603050405020304" pitchFamily="18" charset="0"/>
                <a:cs typeface="Times New Roman" panose="02020603050405020304" pitchFamily="18" charset="0"/>
              </a:rPr>
              <a:t>Strassen’s matrix multiplication </a:t>
            </a:r>
            <a:r>
              <a:rPr lang="en-US" sz="2000" b="0" i="0" dirty="0">
                <a:solidFill>
                  <a:srgbClr val="000000"/>
                </a:solidFill>
                <a:effectLst/>
                <a:latin typeface="Times New Roman" panose="02020603050405020304" pitchFamily="18" charset="0"/>
                <a:cs typeface="Times New Roman" panose="02020603050405020304" pitchFamily="18" charset="0"/>
              </a:rPr>
              <a:t>algorithm is </a:t>
            </a:r>
            <a:r>
              <a:rPr lang="en-IN" sz="2000" b="0" i="0" dirty="0">
                <a:solidFill>
                  <a:srgbClr val="000000"/>
                </a:solidFill>
                <a:effectLst/>
                <a:latin typeface="Times New Roman" panose="02020603050405020304" pitchFamily="18" charset="0"/>
                <a:cs typeface="Times New Roman" panose="02020603050405020304" pitchFamily="18" charset="0"/>
              </a:rPr>
              <a:t>O(n</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endParaRPr lang="en-US"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29</a:t>
            </a:fld>
            <a:endParaRPr lang="en-US"/>
          </a:p>
        </p:txBody>
      </p:sp>
      <p:sp>
        <p:nvSpPr>
          <p:cNvPr id="11" name="Rectangle 10">
            <a:extLst>
              <a:ext uri="{FF2B5EF4-FFF2-40B4-BE49-F238E27FC236}">
                <a16:creationId xmlns:a16="http://schemas.microsoft.com/office/drawing/2014/main" id="{ABBE715D-A360-BCC9-F109-DB5F5A6103D2}"/>
              </a:ext>
            </a:extLst>
          </p:cNvPr>
          <p:cNvSpPr/>
          <p:nvPr/>
        </p:nvSpPr>
        <p:spPr>
          <a:xfrm>
            <a:off x="7805058" y="5301344"/>
            <a:ext cx="6096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Log7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4160" y="885190"/>
            <a:ext cx="8788400" cy="5445760"/>
          </a:xfrm>
        </p:spPr>
        <p:txBody>
          <a:bodyPr/>
          <a:lstStyle/>
          <a:p>
            <a:r>
              <a:rPr lang="en-US" altLang="en-US" sz="1800" dirty="0">
                <a:latin typeface="Times New Roman" panose="02020603050405020304" pitchFamily="18" charset="0"/>
                <a:cs typeface="Times New Roman" panose="02020603050405020304" pitchFamily="18" charset="0"/>
              </a:rPr>
              <a:t>An algorithm is a step-by-step procedure or set of rules designed to solve a specific problem or perform a particular task. Think of it like a recipe that provides precise instructions to achieve a desired outcome.</a:t>
            </a:r>
          </a:p>
          <a:p>
            <a:r>
              <a:rPr lang="en-US" altLang="en-US" sz="1800" dirty="0">
                <a:latin typeface="Times New Roman" panose="02020603050405020304" pitchFamily="18" charset="0"/>
                <a:cs typeface="Times New Roman" panose="02020603050405020304" pitchFamily="18" charset="0"/>
              </a:rPr>
              <a:t>A procedure for solving a mathematical problem in a finite number of steps that frequently involves recursive operations.</a:t>
            </a:r>
          </a:p>
          <a:p>
            <a:r>
              <a:rPr lang="en-US" altLang="en-US" sz="1800" dirty="0">
                <a:latin typeface="Times New Roman" panose="02020603050405020304" pitchFamily="18" charset="0"/>
                <a:cs typeface="Times New Roman" panose="02020603050405020304" pitchFamily="18" charset="0"/>
              </a:rPr>
              <a:t>A set of finite rules or instructions to be followed in calculations or other problem-solving operations </a:t>
            </a: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lgn="ctr">
              <a:buNone/>
            </a:pPr>
            <a:endParaRPr lang="en-US" alt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0" y="147320"/>
            <a:ext cx="8915400" cy="582930"/>
          </a:xfrm>
        </p:spPr>
        <p:txBody>
          <a:bodyPr/>
          <a:lstStyle/>
          <a:p>
            <a:r>
              <a:rPr lang="en-US" altLang="en-US" sz="4000" dirty="0">
                <a:latin typeface="Times New Roman" panose="02020603050405020304" pitchFamily="18" charset="0"/>
                <a:cs typeface="Times New Roman" panose="02020603050405020304" pitchFamily="18" charset="0"/>
                <a:sym typeface="+mn-ea"/>
              </a:rPr>
              <a:t>Introduction to Algorithm</a:t>
            </a:r>
            <a:endParaRPr lang="en-IN" sz="4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8" name="Picture 7">
            <a:extLst>
              <a:ext uri="{FF2B5EF4-FFF2-40B4-BE49-F238E27FC236}">
                <a16:creationId xmlns:a16="http://schemas.microsoft.com/office/drawing/2014/main" id="{2EDA0E52-FE8F-790E-0C3C-D9679ECB5091}"/>
              </a:ext>
            </a:extLst>
          </p:cNvPr>
          <p:cNvPicPr>
            <a:picLocks noChangeAspect="1"/>
          </p:cNvPicPr>
          <p:nvPr/>
        </p:nvPicPr>
        <p:blipFill>
          <a:blip r:embed="rId3"/>
          <a:stretch>
            <a:fillRect/>
          </a:stretch>
        </p:blipFill>
        <p:spPr>
          <a:xfrm>
            <a:off x="1197429" y="3559628"/>
            <a:ext cx="6722411" cy="24131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5D804E-86A1-4A4A-A8A8-6A78725AE4D4}"/>
              </a:ext>
            </a:extLst>
          </p:cNvPr>
          <p:cNvSpPr>
            <a:spLocks noGrp="1"/>
          </p:cNvSpPr>
          <p:nvPr>
            <p:ph type="body" idx="1"/>
          </p:nvPr>
        </p:nvSpPr>
        <p:spPr/>
        <p:txBody>
          <a:bodyPr/>
          <a:lstStyle/>
          <a:p>
            <a:r>
              <a:rPr lang="en-IN" sz="2400" dirty="0">
                <a:latin typeface="Times New Roman" panose="02020603050405020304" pitchFamily="18" charset="0"/>
                <a:cs typeface="Times New Roman" panose="02020603050405020304" pitchFamily="18" charset="0"/>
              </a:rPr>
              <a:t>Clear and unambiguous </a:t>
            </a:r>
          </a:p>
          <a:p>
            <a:r>
              <a:rPr lang="en-IN" sz="2400" dirty="0">
                <a:latin typeface="Times New Roman" panose="02020603050405020304" pitchFamily="18" charset="0"/>
                <a:cs typeface="Times New Roman" panose="02020603050405020304" pitchFamily="18" charset="0"/>
              </a:rPr>
              <a:t>Well defined inputs </a:t>
            </a:r>
          </a:p>
          <a:p>
            <a:r>
              <a:rPr lang="en-IN" sz="2400" dirty="0">
                <a:latin typeface="Times New Roman" panose="02020603050405020304" pitchFamily="18" charset="0"/>
                <a:cs typeface="Times New Roman" panose="02020603050405020304" pitchFamily="18" charset="0"/>
              </a:rPr>
              <a:t>Well defined outputs</a:t>
            </a:r>
          </a:p>
          <a:p>
            <a:r>
              <a:rPr lang="en-IN" sz="2400" i="0" dirty="0">
                <a:solidFill>
                  <a:srgbClr val="001D35"/>
                </a:solidFill>
                <a:effectLst/>
                <a:latin typeface="Times New Roman" panose="02020603050405020304" pitchFamily="18" charset="0"/>
                <a:cs typeface="Times New Roman" panose="02020603050405020304" pitchFamily="18" charset="0"/>
              </a:rPr>
              <a:t>Finiteness</a:t>
            </a:r>
          </a:p>
          <a:p>
            <a:r>
              <a:rPr lang="en-IN" sz="2400" dirty="0">
                <a:solidFill>
                  <a:srgbClr val="001D35"/>
                </a:solidFill>
                <a:latin typeface="Times New Roman" panose="02020603050405020304" pitchFamily="18" charset="0"/>
                <a:cs typeface="Times New Roman" panose="02020603050405020304" pitchFamily="18" charset="0"/>
              </a:rPr>
              <a:t>Feasible</a:t>
            </a:r>
          </a:p>
          <a:p>
            <a:r>
              <a:rPr lang="en-IN" sz="2400" dirty="0">
                <a:solidFill>
                  <a:srgbClr val="001D35"/>
                </a:solidFill>
                <a:latin typeface="Times New Roman" panose="02020603050405020304" pitchFamily="18" charset="0"/>
                <a:cs typeface="Times New Roman" panose="02020603050405020304" pitchFamily="18" charset="0"/>
              </a:rPr>
              <a:t>Language independent </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DF27AD2-0955-13D1-2A43-DC82CAC783A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Characteristic of an algorithm</a:t>
            </a:r>
          </a:p>
        </p:txBody>
      </p:sp>
      <p:sp>
        <p:nvSpPr>
          <p:cNvPr id="4" name="Date Placeholder 3">
            <a:extLst>
              <a:ext uri="{FF2B5EF4-FFF2-40B4-BE49-F238E27FC236}">
                <a16:creationId xmlns:a16="http://schemas.microsoft.com/office/drawing/2014/main" id="{73A0FA2E-AD70-EB83-ABEB-A4B6238C51A2}"/>
              </a:ext>
            </a:extLst>
          </p:cNvPr>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a:extLst>
              <a:ext uri="{FF2B5EF4-FFF2-40B4-BE49-F238E27FC236}">
                <a16:creationId xmlns:a16="http://schemas.microsoft.com/office/drawing/2014/main" id="{CF93E41F-8B91-404B-0BE5-3218AF04E178}"/>
              </a:ext>
            </a:extLst>
          </p:cNvPr>
          <p:cNvSpPr>
            <a:spLocks noGrp="1"/>
          </p:cNvSpPr>
          <p:nvPr>
            <p:ph type="ftr" idx="11"/>
          </p:nvPr>
        </p:nvSpPr>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a:p>
            <a:endParaRPr lang="en-IN" dirty="0"/>
          </a:p>
        </p:txBody>
      </p:sp>
      <p:sp>
        <p:nvSpPr>
          <p:cNvPr id="6" name="Slide Number Placeholder 5">
            <a:extLst>
              <a:ext uri="{FF2B5EF4-FFF2-40B4-BE49-F238E27FC236}">
                <a16:creationId xmlns:a16="http://schemas.microsoft.com/office/drawing/2014/main" id="{12A387E1-7850-04B2-1BB4-C915D1A19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49359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altLang="en-US" sz="1800" dirty="0">
                <a:latin typeface="Times New Roman" panose="02020603050405020304" pitchFamily="18" charset="0"/>
                <a:cs typeface="Times New Roman" panose="02020603050405020304" pitchFamily="18" charset="0"/>
              </a:rPr>
              <a:t>The algorithm may be studied in two levels: first before it is made and then, after it is created. The two analyses of algorithm are as follows :</a:t>
            </a: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r>
              <a:rPr lang="en-US" altLang="en-US" sz="1800" dirty="0">
                <a:latin typeface="Times New Roman" panose="02020603050405020304" pitchFamily="18" charset="0"/>
                <a:cs typeface="Times New Roman" panose="02020603050405020304" pitchFamily="18" charset="0"/>
              </a:rPr>
              <a:t>          Priori Analysis                                                                      Posterior Analysis </a:t>
            </a:r>
          </a:p>
          <a:p>
            <a:endParaRPr lang="en-US" alt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sym typeface="+mn-ea"/>
              </a:rPr>
              <a:t>Analysis of Algorithm</a:t>
            </a:r>
            <a:endParaRPr lang="en-US" sz="4000"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cxnSp>
        <p:nvCxnSpPr>
          <p:cNvPr id="8" name="Connector: Elbow 7">
            <a:extLst>
              <a:ext uri="{FF2B5EF4-FFF2-40B4-BE49-F238E27FC236}">
                <a16:creationId xmlns:a16="http://schemas.microsoft.com/office/drawing/2014/main" id="{B8EC9A2F-F2E4-001B-B82B-E7C49E740210}"/>
              </a:ext>
            </a:extLst>
          </p:cNvPr>
          <p:cNvCxnSpPr/>
          <p:nvPr/>
        </p:nvCxnSpPr>
        <p:spPr>
          <a:xfrm>
            <a:off x="5072743" y="2046514"/>
            <a:ext cx="2155371" cy="1676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227C727-A638-A1AD-47DA-D50DD9871466}"/>
              </a:ext>
            </a:extLst>
          </p:cNvPr>
          <p:cNvCxnSpPr>
            <a:cxnSpLocks/>
          </p:cNvCxnSpPr>
          <p:nvPr/>
        </p:nvCxnSpPr>
        <p:spPr>
          <a:xfrm rot="10800000" flipV="1">
            <a:off x="1643744" y="2046514"/>
            <a:ext cx="2100945" cy="1676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76B75-6487-2C0A-227E-B6618D87BEF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0E04D60-AC09-F9FC-0D10-A37020CAF636}"/>
              </a:ext>
            </a:extLst>
          </p:cNvPr>
          <p:cNvSpPr>
            <a:spLocks noGrp="1"/>
          </p:cNvSpPr>
          <p:nvPr>
            <p:ph type="body" idx="1"/>
          </p:nvPr>
        </p:nvSpPr>
        <p:spPr/>
        <p:txBody>
          <a:bodyPr/>
          <a:lstStyle/>
          <a:p>
            <a:pPr marL="106680" indent="0">
              <a:buNone/>
            </a:pPr>
            <a:r>
              <a:rPr lang="en-US" altLang="en-US" sz="1800" dirty="0">
                <a:latin typeface="Times New Roman" panose="02020603050405020304" pitchFamily="18" charset="0"/>
                <a:cs typeface="Times New Roman" panose="02020603050405020304" pitchFamily="18" charset="0"/>
              </a:rPr>
              <a:t>The procedures of an algorithm in simple words:</a:t>
            </a:r>
          </a:p>
          <a:p>
            <a:pPr marL="106680" indent="0">
              <a:buNone/>
            </a:pPr>
            <a:r>
              <a:rPr lang="en-US" altLang="en-US" sz="1800" b="1" dirty="0">
                <a:latin typeface="Times New Roman" panose="02020603050405020304" pitchFamily="18" charset="0"/>
                <a:cs typeface="Times New Roman" panose="02020603050405020304" pitchFamily="18" charset="0"/>
              </a:rPr>
              <a:t>Step 1: Define the Problem</a:t>
            </a:r>
          </a:p>
          <a:p>
            <a:pPr marL="106680" indent="0">
              <a:buNone/>
            </a:pPr>
            <a:r>
              <a:rPr lang="en-US" altLang="en-US" sz="1800" b="1" dirty="0">
                <a:latin typeface="Times New Roman" panose="02020603050405020304" pitchFamily="18" charset="0"/>
                <a:cs typeface="Times New Roman" panose="02020603050405020304" pitchFamily="18" charset="0"/>
              </a:rPr>
              <a:t>Step 2: Plan the Solution</a:t>
            </a:r>
          </a:p>
          <a:p>
            <a:pPr marL="106680" indent="0">
              <a:buNone/>
            </a:pPr>
            <a:r>
              <a:rPr lang="en-US" altLang="en-US" sz="1800" b="1" dirty="0">
                <a:latin typeface="Times New Roman" panose="02020603050405020304" pitchFamily="18" charset="0"/>
                <a:cs typeface="Times New Roman" panose="02020603050405020304" pitchFamily="18" charset="0"/>
              </a:rPr>
              <a:t>Step 3: Write the Algorithm</a:t>
            </a:r>
          </a:p>
          <a:p>
            <a:pPr marL="106680" indent="0">
              <a:buNone/>
            </a:pPr>
            <a:r>
              <a:rPr lang="en-US" altLang="en-US" sz="1800" b="1" dirty="0">
                <a:latin typeface="Times New Roman" panose="02020603050405020304" pitchFamily="18" charset="0"/>
                <a:cs typeface="Times New Roman" panose="02020603050405020304" pitchFamily="18" charset="0"/>
              </a:rPr>
              <a:t>Step 4: Test the Algorithm</a:t>
            </a:r>
          </a:p>
          <a:p>
            <a:pPr marL="106680" indent="0">
              <a:buNone/>
            </a:pPr>
            <a:r>
              <a:rPr lang="en-US" altLang="en-US" sz="1800" b="1" dirty="0">
                <a:latin typeface="Times New Roman" panose="02020603050405020304" pitchFamily="18" charset="0"/>
                <a:cs typeface="Times New Roman" panose="02020603050405020304" pitchFamily="18" charset="0"/>
              </a:rPr>
              <a:t>Step 5: Refine the Algorithm</a:t>
            </a:r>
          </a:p>
          <a:p>
            <a:pPr marL="106680" indent="0">
              <a:buNone/>
            </a:pPr>
            <a:r>
              <a:rPr lang="en-US" altLang="en-US" sz="1800" b="1" dirty="0">
                <a:latin typeface="Times New Roman" panose="02020603050405020304" pitchFamily="18" charset="0"/>
                <a:cs typeface="Times New Roman" panose="02020603050405020304" pitchFamily="18" charset="0"/>
              </a:rPr>
              <a:t>Step 6: Implement the Algorithm</a:t>
            </a:r>
          </a:p>
          <a:p>
            <a:pPr marL="106680" indent="0">
              <a:buNone/>
            </a:pPr>
            <a:r>
              <a:rPr lang="en-US" altLang="en-US" sz="1800" b="1" dirty="0">
                <a:latin typeface="Times New Roman" panose="02020603050405020304" pitchFamily="18" charset="0"/>
                <a:cs typeface="Times New Roman" panose="02020603050405020304" pitchFamily="18" charset="0"/>
              </a:rPr>
              <a:t>Step 7: Run the Program</a:t>
            </a:r>
          </a:p>
          <a:p>
            <a:pPr marL="106680" indent="0">
              <a:buNone/>
            </a:pPr>
            <a:r>
              <a:rPr lang="en-US" altLang="en-US" sz="1800" b="1" dirty="0">
                <a:latin typeface="Times New Roman" panose="02020603050405020304" pitchFamily="18" charset="0"/>
                <a:cs typeface="Times New Roman" panose="02020603050405020304" pitchFamily="18" charset="0"/>
              </a:rPr>
              <a:t>Step 8: Maintain the Program</a:t>
            </a:r>
          </a:p>
          <a:p>
            <a:pPr marL="106680" indent="0">
              <a:buNone/>
            </a:pPr>
            <a:endParaRPr lang="en-US" altLang="en-US" sz="18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70E3B10-2A75-384B-3B32-06ABB0294AAA}"/>
              </a:ext>
            </a:extLst>
          </p:cNvPr>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sym typeface="+mn-ea"/>
              </a:rPr>
              <a:t>Analysis of Algorithm</a:t>
            </a:r>
            <a:endParaRPr lang="en-US" sz="4000" dirty="0"/>
          </a:p>
        </p:txBody>
      </p:sp>
      <p:sp>
        <p:nvSpPr>
          <p:cNvPr id="4" name="Date Placeholder 3">
            <a:extLst>
              <a:ext uri="{FF2B5EF4-FFF2-40B4-BE49-F238E27FC236}">
                <a16:creationId xmlns:a16="http://schemas.microsoft.com/office/drawing/2014/main" id="{D367BB85-FCF1-4641-A6FA-CC59AA6E33A6}"/>
              </a:ext>
            </a:extLst>
          </p:cNvPr>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a:extLst>
              <a:ext uri="{FF2B5EF4-FFF2-40B4-BE49-F238E27FC236}">
                <a16:creationId xmlns:a16="http://schemas.microsoft.com/office/drawing/2014/main" id="{EBDF64C0-0FDD-EEE3-4A9F-3CF013FACF03}"/>
              </a:ext>
            </a:extLst>
          </p:cNvPr>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a:extLst>
              <a:ext uri="{FF2B5EF4-FFF2-40B4-BE49-F238E27FC236}">
                <a16:creationId xmlns:a16="http://schemas.microsoft.com/office/drawing/2014/main" id="{62C4BD38-FAED-3AA9-FC3A-8F2C67F2B4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326498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066800"/>
            <a:ext cx="8609965" cy="5059680"/>
          </a:xfrm>
        </p:spPr>
        <p:txBody>
          <a:bodyPr/>
          <a:lstStyle/>
          <a:p>
            <a:r>
              <a:rPr lang="en-US" altLang="en-US" sz="2000" dirty="0">
                <a:latin typeface="Times New Roman" panose="02020603050405020304" pitchFamily="18" charset="0"/>
                <a:cs typeface="Times New Roman" panose="02020603050405020304" pitchFamily="18" charset="0"/>
                <a:sym typeface="+mn-ea"/>
              </a:rPr>
              <a:t>Space complexity</a:t>
            </a:r>
          </a:p>
          <a:p>
            <a:r>
              <a:rPr lang="en-US" sz="2000" dirty="0">
                <a:latin typeface="Times New Roman" panose="02020603050405020304" pitchFamily="18" charset="0"/>
                <a:cs typeface="Times New Roman" panose="02020603050405020304" pitchFamily="18" charset="0"/>
              </a:rPr>
              <a:t>Time Complexity</a:t>
            </a:r>
          </a:p>
          <a:p>
            <a:pPr marL="106680" indent="0">
              <a:buNone/>
            </a:pPr>
            <a:r>
              <a:rPr lang="en-US" altLang="en-US" sz="2400" b="1" dirty="0">
                <a:latin typeface="Times New Roman" panose="02020603050405020304" pitchFamily="18" charset="0"/>
                <a:cs typeface="Times New Roman" panose="02020603050405020304" pitchFamily="18" charset="0"/>
                <a:sym typeface="+mn-ea"/>
              </a:rPr>
              <a:t>Space complexity</a:t>
            </a:r>
          </a:p>
          <a:p>
            <a:pPr marL="106680" indent="0">
              <a:buNone/>
            </a:pPr>
            <a:r>
              <a:rPr lang="en-US" altLang="en-US" sz="2000" dirty="0">
                <a:latin typeface="Times New Roman" panose="02020603050405020304" pitchFamily="18" charset="0"/>
                <a:cs typeface="Times New Roman" panose="02020603050405020304" pitchFamily="18" charset="0"/>
              </a:rPr>
              <a:t>The space Complexity of an algorithm is the total space taken by the algorithm with respect to the input size. Space complexity includes both Auxiliary space and space used by input. </a:t>
            </a:r>
          </a:p>
          <a:p>
            <a:r>
              <a:rPr lang="en-US" altLang="en-US" sz="2000" dirty="0">
                <a:latin typeface="Times New Roman" panose="02020603050405020304" pitchFamily="18" charset="0"/>
                <a:cs typeface="Times New Roman" panose="02020603050405020304" pitchFamily="18" charset="0"/>
              </a:rPr>
              <a:t>Space Complexity = Auxiliary Space + Input Space means the total memory space an algorithm uses is the sum of:</a:t>
            </a:r>
          </a:p>
          <a:p>
            <a:r>
              <a:rPr lang="en-US" altLang="en-US" sz="2000" dirty="0">
                <a:latin typeface="Times New Roman" panose="02020603050405020304" pitchFamily="18" charset="0"/>
                <a:cs typeface="Times New Roman" panose="02020603050405020304" pitchFamily="18" charset="0"/>
              </a:rPr>
              <a:t>Input Space: The memory needed to store the input</a:t>
            </a:r>
          </a:p>
          <a:p>
            <a:r>
              <a:rPr lang="en-US" altLang="en-US" sz="2000" dirty="0">
                <a:latin typeface="Times New Roman" panose="02020603050405020304" pitchFamily="18" charset="0"/>
                <a:cs typeface="Times New Roman" panose="02020603050405020304" pitchFamily="18" charset="0"/>
              </a:rPr>
              <a:t>Auxiliary Space: Extra memory needed during algorithm execution</a:t>
            </a:r>
          </a:p>
          <a:p>
            <a:pPr marL="106680" indent="0">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i.e</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temporary space used by an algorithm in addition to the space used by the input is called auxiliary space.</a:t>
            </a:r>
          </a:p>
          <a:p>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sym typeface="+mn-ea"/>
              </a:rPr>
              <a:t>Algorithm complexity, Space complexity</a:t>
            </a:r>
            <a:endParaRPr lang="en-US" sz="4000"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610600" cy="5615305"/>
          </a:xfrm>
        </p:spPr>
        <p:txBody>
          <a:bodyPr/>
          <a:lstStyle/>
          <a:p>
            <a:pPr marL="106680" indent="0">
              <a:buNone/>
            </a:pPr>
            <a:r>
              <a:rPr lang="en-US" altLang="en-US" sz="2000" dirty="0">
                <a:latin typeface="Times New Roman" panose="02020603050405020304" pitchFamily="18" charset="0"/>
                <a:cs typeface="Times New Roman" panose="02020603050405020304" pitchFamily="18" charset="0"/>
              </a:rPr>
              <a:t>Time complexity measures how the amount of time an algorithm takes to complete grows as the size of the input increases. It helps us understand how efficiently an algorithm performs when handling larger data. The purpose of time complexity is to analyze and predict the performance of an algorithm by understanding how its execution time scales with the size of its input. </a:t>
            </a:r>
            <a:endParaRPr lang="en-US" altLang="en-US" sz="2000" b="1" dirty="0">
              <a:latin typeface="Times New Roman" panose="02020603050405020304" pitchFamily="18" charset="0"/>
              <a:cs typeface="Times New Roman" panose="02020603050405020304" pitchFamily="18" charset="0"/>
            </a:endParaRPr>
          </a:p>
          <a:p>
            <a:pPr marL="106680" indent="0">
              <a:buNone/>
            </a:pPr>
            <a:r>
              <a:rPr lang="en-US" altLang="en-US" sz="2000" dirty="0">
                <a:latin typeface="Times New Roman" panose="02020603050405020304" pitchFamily="18" charset="0"/>
                <a:cs typeface="Times New Roman" panose="02020603050405020304" pitchFamily="18" charset="0"/>
              </a:rPr>
              <a:t>Time complexity is a measure of the amount of time an algorithm takes to complete as a function of the size of the input. It is usually expressed as a big O notation, which gives an upper bound on the number of steps the algorithm takes.</a:t>
            </a:r>
          </a:p>
          <a:p>
            <a:pPr marL="106680" indent="0">
              <a:buNone/>
            </a:pPr>
            <a:r>
              <a:rPr lang="en-IN" sz="2000" b="1" i="0" dirty="0">
                <a:solidFill>
                  <a:srgbClr val="333333"/>
                </a:solidFill>
                <a:effectLst/>
                <a:latin typeface="Times New Roman" panose="02020603050405020304" pitchFamily="18" charset="0"/>
                <a:cs typeface="Times New Roman" panose="02020603050405020304" pitchFamily="18" charset="0"/>
              </a:rPr>
              <a:t>Best-case complexity</a:t>
            </a:r>
            <a:r>
              <a:rPr lang="en-US" sz="2000" b="1" i="0" dirty="0">
                <a:solidFill>
                  <a:srgbClr val="333333"/>
                </a:solidFill>
                <a:effectLst/>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his represents the minimum time required for an algorithm to complete when given the optimal input. It denotes an algorithm operating at its peak efficiency under ideal circumstances.</a:t>
            </a:r>
          </a:p>
          <a:p>
            <a:pPr marL="106680" indent="0">
              <a:buNone/>
            </a:pPr>
            <a:r>
              <a:rPr lang="en-IN" sz="2000" b="1" i="0" dirty="0">
                <a:solidFill>
                  <a:srgbClr val="333333"/>
                </a:solidFill>
                <a:effectLst/>
                <a:latin typeface="Times New Roman" panose="02020603050405020304" pitchFamily="18" charset="0"/>
                <a:cs typeface="Times New Roman" panose="02020603050405020304" pitchFamily="18" charset="0"/>
              </a:rPr>
              <a:t>Worst-case complexity</a:t>
            </a:r>
            <a:r>
              <a:rPr lang="en-US" sz="2000" dirty="0">
                <a:solidFill>
                  <a:srgbClr val="333333"/>
                </a:solidFill>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This denotes the maximum time an algorithm will take to finish for any given input. It represents the scenario where the algorithm encounters the most unfavorable input.</a:t>
            </a:r>
            <a:endParaRPr lang="en-US" sz="2000" dirty="0">
              <a:solidFill>
                <a:srgbClr val="333333"/>
              </a:solidFill>
              <a:latin typeface="Times New Roman" panose="02020603050405020304" pitchFamily="18" charset="0"/>
              <a:cs typeface="Times New Roman" panose="02020603050405020304" pitchFamily="18" charset="0"/>
            </a:endParaRPr>
          </a:p>
          <a:p>
            <a:pPr marL="106680" indent="0">
              <a:buNone/>
            </a:pPr>
            <a:r>
              <a:rPr lang="en-IN" sz="2000" b="1" i="0" dirty="0">
                <a:solidFill>
                  <a:srgbClr val="333333"/>
                </a:solidFill>
                <a:effectLst/>
                <a:latin typeface="Times New Roman" panose="02020603050405020304" pitchFamily="18" charset="0"/>
                <a:cs typeface="Times New Roman" panose="02020603050405020304" pitchFamily="18" charset="0"/>
              </a:rPr>
              <a:t>Average-case complexity</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This estimates the typical running time of an algorithm when averaged over all possible inputs. It provides a more realistic evaluation of an algorithm's performance.</a:t>
            </a: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Time Complexity</a:t>
            </a:r>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936171"/>
            <a:ext cx="8610600" cy="5190309"/>
          </a:xfrm>
        </p:spPr>
        <p:txBody>
          <a:bodyPr/>
          <a:lstStyle/>
          <a:p>
            <a:pPr marL="106680" indent="0">
              <a:buNone/>
            </a:pPr>
            <a:r>
              <a:rPr lang="en-US" altLang="en-US" sz="2000" b="1" dirty="0">
                <a:latin typeface="Times New Roman" panose="02020603050405020304" pitchFamily="18" charset="0"/>
                <a:cs typeface="Times New Roman" panose="02020603050405020304" pitchFamily="18" charset="0"/>
                <a:sym typeface="+mn-ea"/>
              </a:rPr>
              <a:t>Asymptotic Notations-</a:t>
            </a:r>
            <a:r>
              <a:rPr lang="en-US" sz="2000" b="0" i="0" dirty="0">
                <a:solidFill>
                  <a:srgbClr val="000000"/>
                </a:solidFill>
                <a:effectLst/>
                <a:latin typeface="Times New Roman" panose="02020603050405020304" pitchFamily="18" charset="0"/>
                <a:cs typeface="Times New Roman" panose="02020603050405020304" pitchFamily="18" charset="0"/>
              </a:rPr>
              <a:t> Asymptotic notation describes algorithm efficiency &amp; performance using the behavior of time or space complexity for large instance characteristics. An asymptotic notation essentially describes the running time of an algorithm. This means that it shows how much time the algorithm takes to run with a given input.</a:t>
            </a:r>
          </a:p>
          <a:p>
            <a:pPr marL="106680" indent="0">
              <a:buNone/>
            </a:pPr>
            <a:r>
              <a:rPr lang="en-US" sz="2000" b="0" i="0" dirty="0">
                <a:solidFill>
                  <a:srgbClr val="000000"/>
                </a:solidFill>
                <a:effectLst/>
                <a:latin typeface="Times New Roman" panose="02020603050405020304" pitchFamily="18" charset="0"/>
                <a:cs typeface="Times New Roman" panose="02020603050405020304" pitchFamily="18" charset="0"/>
              </a:rPr>
              <a:t>Asymptotic notations are used to represent the</a:t>
            </a:r>
            <a:r>
              <a:rPr lang="en-US" sz="2000" dirty="0">
                <a:solidFill>
                  <a:srgbClr val="000000"/>
                </a:solidFill>
                <a:latin typeface="Times New Roman" panose="02020603050405020304" pitchFamily="18" charset="0"/>
                <a:cs typeface="Times New Roman" panose="02020603050405020304" pitchFamily="18" charset="0"/>
              </a:rPr>
              <a:t> complexities of algorithm for asymptotic </a:t>
            </a:r>
            <a:r>
              <a:rPr lang="en-US" sz="2000" b="0" i="0" dirty="0">
                <a:solidFill>
                  <a:srgbClr val="000000"/>
                </a:solidFill>
                <a:effectLst/>
                <a:latin typeface="Times New Roman" panose="02020603050405020304" pitchFamily="18" charset="0"/>
                <a:cs typeface="Times New Roman" panose="02020603050405020304" pitchFamily="18" charset="0"/>
              </a:rPr>
              <a:t>analysis. These notations are mathematical tools to represent the complexities. There are three notations that are commonly used.</a:t>
            </a:r>
            <a:endParaRPr lang="en-US" altLang="en-US" sz="2000" dirty="0">
              <a:latin typeface="Times New Roman" panose="02020603050405020304" pitchFamily="18" charset="0"/>
              <a:cs typeface="Times New Roman" panose="02020603050405020304" pitchFamily="18" charset="0"/>
            </a:endParaRPr>
          </a:p>
          <a:p>
            <a:pPr marL="106680" indent="0">
              <a:buNone/>
            </a:pPr>
            <a:r>
              <a:rPr lang="en-US" altLang="en-US" sz="2000" dirty="0">
                <a:latin typeface="Times New Roman" panose="02020603050405020304" pitchFamily="18" charset="0"/>
                <a:cs typeface="Times New Roman" panose="02020603050405020304" pitchFamily="18" charset="0"/>
              </a:rPr>
              <a:t>There are mainly three asymptotic notations:</a:t>
            </a:r>
          </a:p>
          <a:p>
            <a:pPr>
              <a:buFont typeface="Wingdings" panose="05000000000000000000" charset="0"/>
              <a:buChar char="§"/>
            </a:pPr>
            <a:r>
              <a:rPr lang="en-US" altLang="en-US" sz="2000" dirty="0">
                <a:latin typeface="Times New Roman" panose="02020603050405020304" pitchFamily="18" charset="0"/>
                <a:cs typeface="Times New Roman" panose="02020603050405020304" pitchFamily="18" charset="0"/>
              </a:rPr>
              <a:t>Big-O Notation (O-notation)</a:t>
            </a:r>
          </a:p>
          <a:p>
            <a:pPr>
              <a:buFont typeface="Wingdings" panose="05000000000000000000" charset="0"/>
              <a:buChar char="§"/>
            </a:pPr>
            <a:r>
              <a:rPr lang="en-US" altLang="en-US" sz="2000" dirty="0">
                <a:latin typeface="Times New Roman" panose="02020603050405020304" pitchFamily="18" charset="0"/>
                <a:cs typeface="Times New Roman" panose="02020603050405020304" pitchFamily="18" charset="0"/>
              </a:rPr>
              <a:t>Omega Notation (Ω-notation)</a:t>
            </a:r>
          </a:p>
          <a:p>
            <a:pPr>
              <a:buFont typeface="Wingdings" panose="05000000000000000000" charset="0"/>
              <a:buChar char="§"/>
            </a:pPr>
            <a:r>
              <a:rPr lang="en-US" altLang="en-US" sz="2000" dirty="0">
                <a:latin typeface="Times New Roman" panose="02020603050405020304" pitchFamily="18" charset="0"/>
                <a:cs typeface="Times New Roman" panose="02020603050405020304" pitchFamily="18" charset="0"/>
              </a:rPr>
              <a:t>Theta Notation (Θ-Notation)</a:t>
            </a:r>
          </a:p>
          <a:p>
            <a:endParaRPr lang="en-US" altLang="en-US" sz="2000" dirty="0">
              <a:latin typeface="Times New Roman" panose="02020603050405020304" pitchFamily="18" charset="0"/>
              <a:cs typeface="Times New Roman" panose="02020603050405020304" pitchFamily="18" charset="0"/>
            </a:endParaRPr>
          </a:p>
          <a:p>
            <a:pPr marL="106680" indent="0">
              <a:buNone/>
            </a:pPr>
            <a:endParaRPr lang="en-US" altLang="en-US" sz="2000" dirty="0">
              <a:latin typeface="Times New Roman" panose="02020603050405020304" pitchFamily="18" charset="0"/>
              <a:cs typeface="Times New Roman" panose="02020603050405020304" pitchFamily="18" charset="0"/>
            </a:endParaRPr>
          </a:p>
          <a:p>
            <a:pPr marL="10668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US" sz="2800" dirty="0">
                <a:latin typeface="Times New Roman" panose="02020603050405020304" pitchFamily="18" charset="0"/>
                <a:cs typeface="Times New Roman" panose="02020603050405020304" pitchFamily="18" charset="0"/>
                <a:sym typeface="+mn-ea"/>
              </a:rPr>
              <a:t>Asymptotic Notations- Big-o notation- Omega notation</a:t>
            </a:r>
            <a:endParaRPr lang="en-US" sz="2800" dirty="0"/>
          </a:p>
        </p:txBody>
      </p:sp>
      <p:sp>
        <p:nvSpPr>
          <p:cNvPr id="4" name="Date Placeholder 3"/>
          <p:cNvSpPr>
            <a:spLocks noGrp="1"/>
          </p:cNvSpPr>
          <p:nvPr>
            <p:ph type="dt" idx="10"/>
          </p:nvPr>
        </p:nvSpPr>
        <p:spPr/>
        <p:txBody>
          <a:bodyPr/>
          <a:lstStyle/>
          <a:p>
            <a:fld id="{25664A83-F226-4A41-B2BB-F757F82F3997}" type="datetime1">
              <a:rPr lang="en-US" smtClean="0"/>
              <a:t>2/6/2025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Beam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3583</Words>
  <Application>Microsoft Office PowerPoint</Application>
  <PresentationFormat>On-screen Show (4:3)</PresentationFormat>
  <Paragraphs>415</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Wingdings</vt:lpstr>
      <vt:lpstr>Times New Roman</vt:lpstr>
      <vt:lpstr>Arial</vt:lpstr>
      <vt:lpstr>Verdana</vt:lpstr>
      <vt:lpstr>Calibri</vt:lpstr>
      <vt:lpstr>Courier New</vt:lpstr>
      <vt:lpstr>Beamer</vt:lpstr>
      <vt:lpstr>   DESIGN AND ANALYSIS OF ALGORITHMS(24UAMPC204)  Introduction to Algorithm              Unit -I        </vt:lpstr>
      <vt:lpstr>Contents </vt:lpstr>
      <vt:lpstr>Introduction to Algorithm</vt:lpstr>
      <vt:lpstr>Characteristic of an algorithm</vt:lpstr>
      <vt:lpstr>Analysis of Algorithm</vt:lpstr>
      <vt:lpstr>Analysis of Algorithm</vt:lpstr>
      <vt:lpstr>Algorithm complexity, Space complexity</vt:lpstr>
      <vt:lpstr>Time Complexity</vt:lpstr>
      <vt:lpstr>Asymptotic Notations- Big-o notation- Omega notation</vt:lpstr>
      <vt:lpstr>PowerPoint Presentation</vt:lpstr>
      <vt:lpstr>Big-O Notation </vt:lpstr>
      <vt:lpstr>Omega notation</vt:lpstr>
      <vt:lpstr>Theta Notation (Θ-Notation)</vt:lpstr>
      <vt:lpstr>Divide and conquer</vt:lpstr>
      <vt:lpstr>Divide and conquer</vt:lpstr>
      <vt:lpstr>Binary Search </vt:lpstr>
      <vt:lpstr>PowerPoint Presentation</vt:lpstr>
      <vt:lpstr>PowerPoint Presentation</vt:lpstr>
      <vt:lpstr>Binary Search Algorithm(Recursive)</vt:lpstr>
      <vt:lpstr>PowerPoint Presentation</vt:lpstr>
      <vt:lpstr>Quick sort</vt:lpstr>
      <vt:lpstr>PowerPoint Presentation</vt:lpstr>
      <vt:lpstr>Quick Sort Algorithm</vt:lpstr>
      <vt:lpstr>Merge sort</vt:lpstr>
      <vt:lpstr>PowerPoint Presentation</vt:lpstr>
      <vt:lpstr>Algorithm for Merge Sort</vt:lpstr>
      <vt:lpstr>Strassen’s Matrix Multiplication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Networking Fundamentals</dc:title>
  <dc:creator>Chirag</dc:creator>
  <cp:lastModifiedBy>Sushma Pathak</cp:lastModifiedBy>
  <cp:revision>315</cp:revision>
  <dcterms:created xsi:type="dcterms:W3CDTF">2013-06-23T05:10:00Z</dcterms:created>
  <dcterms:modified xsi:type="dcterms:W3CDTF">2025-02-06T17:34:54Z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0B57B8A497B14E4788A5682166FA8299_13</vt:lpwstr>
  </property>
  <property fmtid="{D5CDD505-2E9C-101B-9397-08002B2CF9AE}" pid="3" name="KSOProductBuildVer">
    <vt:lpwstr>1033-12.2.0.19805</vt:lpwstr>
  </property>
</Properties>
</file>