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327" r:id="rId3"/>
    <p:sldId id="353" r:id="rId4"/>
    <p:sldId id="442" r:id="rId5"/>
    <p:sldId id="446" r:id="rId6"/>
    <p:sldId id="474" r:id="rId7"/>
    <p:sldId id="443" r:id="rId8"/>
    <p:sldId id="444" r:id="rId9"/>
    <p:sldId id="472" r:id="rId10"/>
    <p:sldId id="445" r:id="rId11"/>
    <p:sldId id="450" r:id="rId12"/>
    <p:sldId id="457" r:id="rId13"/>
    <p:sldId id="465" r:id="rId14"/>
    <p:sldId id="451" r:id="rId15"/>
    <p:sldId id="453" r:id="rId16"/>
    <p:sldId id="452" r:id="rId17"/>
    <p:sldId id="458" r:id="rId18"/>
    <p:sldId id="459" r:id="rId19"/>
    <p:sldId id="461" r:id="rId20"/>
    <p:sldId id="462" r:id="rId21"/>
    <p:sldId id="455" r:id="rId22"/>
    <p:sldId id="460" r:id="rId23"/>
    <p:sldId id="463" r:id="rId24"/>
    <p:sldId id="454" r:id="rId25"/>
    <p:sldId id="456" r:id="rId26"/>
    <p:sldId id="464" r:id="rId27"/>
    <p:sldId id="466" r:id="rId28"/>
    <p:sldId id="467" r:id="rId29"/>
    <p:sldId id="475" r:id="rId30"/>
  </p:sldIdLst>
  <p:sldSz cx="9144000" cy="6858000" type="screen4x3"/>
  <p:notesSz cx="7315200" cy="9601200"/>
  <p:embeddedFontLs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26781" autoAdjust="0"/>
  </p:normalViewPr>
  <p:slideViewPr>
    <p:cSldViewPr snapToGrid="0" showGuides="1">
      <p:cViewPr varScale="1">
        <p:scale>
          <a:sx n="59" d="100"/>
          <a:sy n="59" d="100"/>
        </p:scale>
        <p:origin x="1408"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30" name="Google Shape;130;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IN" dirty="0"/>
              <a:t>public class prims {</a:t>
            </a:r>
          </a:p>
          <a:p>
            <a:r>
              <a:rPr lang="en-IN" dirty="0"/>
              <a:t>   static int inf = 999999;</a:t>
            </a:r>
          </a:p>
          <a:p>
            <a:r>
              <a:rPr lang="en-IN" dirty="0"/>
              <a:t>   static int MAX = 10;</a:t>
            </a:r>
          </a:p>
          <a:p>
            <a:r>
              <a:rPr lang="en-IN" dirty="0"/>
              <a:t>   static int G[][] = {</a:t>
            </a:r>
          </a:p>
          <a:p>
            <a:r>
              <a:rPr lang="en-IN" dirty="0"/>
              <a:t>       {0, 19, 8},</a:t>
            </a:r>
          </a:p>
          <a:p>
            <a:r>
              <a:rPr lang="en-IN" dirty="0"/>
              <a:t>       {21, 0, 13},</a:t>
            </a:r>
          </a:p>
          <a:p>
            <a:r>
              <a:rPr lang="en-IN" dirty="0"/>
              <a:t>       {15, 18, 0}</a:t>
            </a:r>
          </a:p>
          <a:p>
            <a:r>
              <a:rPr lang="en-IN" dirty="0"/>
              <a:t>   };</a:t>
            </a:r>
          </a:p>
          <a:p>
            <a:r>
              <a:rPr lang="en-IN" dirty="0"/>
              <a:t>   static int S[][] = new int[MAX][MAX];</a:t>
            </a:r>
          </a:p>
          <a:p>
            <a:r>
              <a:rPr lang="en-IN" dirty="0"/>
              <a:t>   static int n;</a:t>
            </a:r>
          </a:p>
          <a:p>
            <a:r>
              <a:rPr lang="en-IN" dirty="0"/>
              <a:t>   public static void main(String </a:t>
            </a:r>
            <a:r>
              <a:rPr lang="en-IN" dirty="0" err="1"/>
              <a:t>args</a:t>
            </a:r>
            <a:r>
              <a:rPr lang="en-IN" dirty="0"/>
              <a:t>[]) {</a:t>
            </a:r>
          </a:p>
          <a:p>
            <a:r>
              <a:rPr lang="en-IN" dirty="0"/>
              <a:t>      int </a:t>
            </a:r>
            <a:r>
              <a:rPr lang="en-IN" dirty="0" err="1"/>
              <a:t>i</a:t>
            </a:r>
            <a:r>
              <a:rPr lang="en-IN" dirty="0"/>
              <a:t>, j, cost;</a:t>
            </a:r>
          </a:p>
          <a:p>
            <a:r>
              <a:rPr lang="en-IN" dirty="0"/>
              <a:t>      n = 3;</a:t>
            </a:r>
          </a:p>
          <a:p>
            <a:r>
              <a:rPr lang="en-IN" dirty="0"/>
              <a:t>      cost=prims();</a:t>
            </a:r>
          </a:p>
          <a:p>
            <a:r>
              <a:rPr lang="en-IN" dirty="0"/>
              <a:t>      </a:t>
            </a:r>
            <a:r>
              <a:rPr lang="en-IN" dirty="0" err="1"/>
              <a:t>System.out.print</a:t>
            </a:r>
            <a:r>
              <a:rPr lang="en-IN" dirty="0"/>
              <a:t>("Spanning tree: ");</a:t>
            </a:r>
          </a:p>
          <a:p>
            <a:r>
              <a:rPr lang="en-IN" dirty="0"/>
              <a:t>      for(</a:t>
            </a:r>
            <a:r>
              <a:rPr lang="en-IN" dirty="0" err="1"/>
              <a:t>i</a:t>
            </a:r>
            <a:r>
              <a:rPr lang="en-IN" dirty="0"/>
              <a:t>=0; </a:t>
            </a:r>
            <a:r>
              <a:rPr lang="en-IN" dirty="0" err="1"/>
              <a:t>i</a:t>
            </a:r>
            <a:r>
              <a:rPr lang="en-IN" dirty="0"/>
              <a:t>&lt;n; </a:t>
            </a:r>
            <a:r>
              <a:rPr lang="en-IN" dirty="0" err="1"/>
              <a:t>i</a:t>
            </a:r>
            <a:r>
              <a:rPr lang="en-IN" dirty="0"/>
              <a:t>++) {</a:t>
            </a:r>
          </a:p>
          <a:p>
            <a:r>
              <a:rPr lang="en-IN" dirty="0"/>
              <a:t>         </a:t>
            </a:r>
            <a:r>
              <a:rPr lang="en-IN" dirty="0" err="1"/>
              <a:t>System.out.println</a:t>
            </a:r>
            <a:r>
              <a:rPr lang="en-IN" dirty="0"/>
              <a:t>();</a:t>
            </a:r>
          </a:p>
          <a:p>
            <a:r>
              <a:rPr lang="en-IN" dirty="0"/>
              <a:t>         for(j=0; j&lt;n; </a:t>
            </a:r>
            <a:r>
              <a:rPr lang="en-IN" dirty="0" err="1"/>
              <a:t>j++</a:t>
            </a:r>
            <a:r>
              <a:rPr lang="en-IN" dirty="0"/>
              <a:t>)</a:t>
            </a:r>
          </a:p>
          <a:p>
            <a:r>
              <a:rPr lang="en-IN" dirty="0"/>
              <a:t>            </a:t>
            </a:r>
            <a:r>
              <a:rPr lang="en-IN" dirty="0" err="1"/>
              <a:t>System.out.print</a:t>
            </a:r>
            <a:r>
              <a:rPr lang="en-IN" dirty="0"/>
              <a:t>(S[</a:t>
            </a:r>
            <a:r>
              <a:rPr lang="en-IN" dirty="0" err="1"/>
              <a:t>i</a:t>
            </a:r>
            <a:r>
              <a:rPr lang="en-IN" dirty="0"/>
              <a:t>][j] + " ");</a:t>
            </a:r>
          </a:p>
          <a:p>
            <a:r>
              <a:rPr lang="en-IN" dirty="0"/>
              <a:t>      }</a:t>
            </a:r>
          </a:p>
          <a:p>
            <a:r>
              <a:rPr lang="en-IN" dirty="0"/>
              <a:t>      </a:t>
            </a:r>
            <a:r>
              <a:rPr lang="en-IN" dirty="0" err="1"/>
              <a:t>System.out.println</a:t>
            </a:r>
            <a:r>
              <a:rPr lang="en-IN" dirty="0"/>
              <a:t>("\</a:t>
            </a:r>
            <a:r>
              <a:rPr lang="en-IN" dirty="0" err="1"/>
              <a:t>nMinimum</a:t>
            </a:r>
            <a:r>
              <a:rPr lang="en-IN" dirty="0"/>
              <a:t> cost = " + cost);</a:t>
            </a:r>
          </a:p>
          <a:p>
            <a:r>
              <a:rPr lang="en-IN" dirty="0"/>
              <a:t>   }</a:t>
            </a:r>
          </a:p>
          <a:p>
            <a:r>
              <a:rPr lang="en-IN" dirty="0"/>
              <a:t>   static int prims() {</a:t>
            </a:r>
          </a:p>
          <a:p>
            <a:r>
              <a:rPr lang="en-IN" dirty="0"/>
              <a:t>      int C[][] = new int[MAX][MAX];</a:t>
            </a:r>
          </a:p>
          <a:p>
            <a:r>
              <a:rPr lang="en-IN" dirty="0"/>
              <a:t>      int u, v = 0, </a:t>
            </a:r>
            <a:r>
              <a:rPr lang="en-IN" dirty="0" err="1"/>
              <a:t>min_dist</a:t>
            </a:r>
            <a:r>
              <a:rPr lang="en-IN" dirty="0"/>
              <a:t>;</a:t>
            </a:r>
          </a:p>
          <a:p>
            <a:r>
              <a:rPr lang="en-IN" dirty="0"/>
              <a:t>      int </a:t>
            </a:r>
            <a:r>
              <a:rPr lang="en-IN" dirty="0" err="1"/>
              <a:t>dist</a:t>
            </a:r>
            <a:r>
              <a:rPr lang="en-IN" dirty="0"/>
              <a:t>[] = new int[MAX];</a:t>
            </a:r>
          </a:p>
          <a:p>
            <a:r>
              <a:rPr lang="en-IN" dirty="0"/>
              <a:t>      int from[] = new int[MAX];</a:t>
            </a:r>
          </a:p>
          <a:p>
            <a:r>
              <a:rPr lang="en-IN" dirty="0"/>
              <a:t>      int visited[] = new int[MAX];</a:t>
            </a:r>
          </a:p>
          <a:p>
            <a:r>
              <a:rPr lang="en-IN" dirty="0"/>
              <a:t>      int </a:t>
            </a:r>
            <a:r>
              <a:rPr lang="en-IN" dirty="0" err="1"/>
              <a:t>ne,i,min_cost,j</a:t>
            </a:r>
            <a:r>
              <a:rPr lang="en-IN" dirty="0"/>
              <a:t>;</a:t>
            </a:r>
          </a:p>
          <a:p>
            <a:r>
              <a:rPr lang="en-IN" dirty="0"/>
              <a:t>      //create cost matrix and spanning tree</a:t>
            </a:r>
          </a:p>
          <a:p>
            <a:r>
              <a:rPr lang="en-IN" dirty="0"/>
              <a:t>      for(</a:t>
            </a:r>
            <a:r>
              <a:rPr lang="en-IN" dirty="0" err="1"/>
              <a:t>i</a:t>
            </a:r>
            <a:r>
              <a:rPr lang="en-IN" dirty="0"/>
              <a:t>=0; </a:t>
            </a:r>
            <a:r>
              <a:rPr lang="en-IN" dirty="0" err="1"/>
              <a:t>i</a:t>
            </a:r>
            <a:r>
              <a:rPr lang="en-IN" dirty="0"/>
              <a:t>&lt;n; </a:t>
            </a:r>
            <a:r>
              <a:rPr lang="en-IN" dirty="0" err="1"/>
              <a:t>i</a:t>
            </a:r>
            <a:r>
              <a:rPr lang="en-IN" dirty="0"/>
              <a:t>++)</a:t>
            </a:r>
          </a:p>
          <a:p>
            <a:r>
              <a:rPr lang="en-IN" dirty="0"/>
              <a:t>         for(j=0; j&lt;n; </a:t>
            </a:r>
            <a:r>
              <a:rPr lang="en-IN" dirty="0" err="1"/>
              <a:t>j++</a:t>
            </a:r>
            <a:r>
              <a:rPr lang="en-IN" dirty="0"/>
              <a:t>) {</a:t>
            </a:r>
          </a:p>
          <a:p>
            <a:r>
              <a:rPr lang="en-IN" dirty="0"/>
              <a:t>            if(G[</a:t>
            </a:r>
            <a:r>
              <a:rPr lang="en-IN" dirty="0" err="1"/>
              <a:t>i</a:t>
            </a:r>
            <a:r>
              <a:rPr lang="en-IN" dirty="0"/>
              <a:t>][j]==0)</a:t>
            </a:r>
          </a:p>
          <a:p>
            <a:r>
              <a:rPr lang="en-IN" dirty="0"/>
              <a:t>               C[</a:t>
            </a:r>
            <a:r>
              <a:rPr lang="en-IN" dirty="0" err="1"/>
              <a:t>i</a:t>
            </a:r>
            <a:r>
              <a:rPr lang="en-IN" dirty="0"/>
              <a:t>][j]=inf;</a:t>
            </a:r>
          </a:p>
          <a:p>
            <a:r>
              <a:rPr lang="en-IN" dirty="0"/>
              <a:t>            else</a:t>
            </a:r>
          </a:p>
          <a:p>
            <a:r>
              <a:rPr lang="en-IN" dirty="0"/>
              <a:t>               C[</a:t>
            </a:r>
            <a:r>
              <a:rPr lang="en-IN" dirty="0" err="1"/>
              <a:t>i</a:t>
            </a:r>
            <a:r>
              <a:rPr lang="en-IN" dirty="0"/>
              <a:t>][j]=G[</a:t>
            </a:r>
            <a:r>
              <a:rPr lang="en-IN" dirty="0" err="1"/>
              <a:t>i</a:t>
            </a:r>
            <a:r>
              <a:rPr lang="en-IN" dirty="0"/>
              <a:t>][j];</a:t>
            </a:r>
          </a:p>
          <a:p>
            <a:r>
              <a:rPr lang="en-IN" dirty="0"/>
              <a:t>            S[</a:t>
            </a:r>
            <a:r>
              <a:rPr lang="en-IN" dirty="0" err="1"/>
              <a:t>i</a:t>
            </a:r>
            <a:r>
              <a:rPr lang="en-IN" dirty="0"/>
              <a:t>][j]=0;</a:t>
            </a:r>
          </a:p>
          <a:p>
            <a:r>
              <a:rPr lang="en-IN" dirty="0"/>
              <a:t>         }</a:t>
            </a:r>
          </a:p>
          <a:p>
            <a:r>
              <a:rPr lang="en-IN" dirty="0"/>
              <a:t>      //initialise visited[],distance[] and from[]</a:t>
            </a:r>
          </a:p>
          <a:p>
            <a:r>
              <a:rPr lang="en-IN" dirty="0"/>
              <a:t>      </a:t>
            </a:r>
            <a:r>
              <a:rPr lang="en-IN" dirty="0" err="1"/>
              <a:t>dist</a:t>
            </a:r>
            <a:r>
              <a:rPr lang="en-IN" dirty="0"/>
              <a:t>[0]=0;</a:t>
            </a:r>
          </a:p>
          <a:p>
            <a:r>
              <a:rPr lang="en-IN" dirty="0"/>
              <a:t>      visited[0]=1;</a:t>
            </a:r>
          </a:p>
          <a:p>
            <a:r>
              <a:rPr lang="en-IN" dirty="0"/>
              <a:t>      for(</a:t>
            </a:r>
            <a:r>
              <a:rPr lang="en-IN" dirty="0" err="1"/>
              <a:t>i</a:t>
            </a:r>
            <a:r>
              <a:rPr lang="en-IN" dirty="0"/>
              <a:t>=1; </a:t>
            </a:r>
            <a:r>
              <a:rPr lang="en-IN" dirty="0" err="1"/>
              <a:t>i</a:t>
            </a:r>
            <a:r>
              <a:rPr lang="en-IN" dirty="0"/>
              <a:t>&lt;n; </a:t>
            </a:r>
            <a:r>
              <a:rPr lang="en-IN" dirty="0" err="1"/>
              <a:t>i</a:t>
            </a:r>
            <a:r>
              <a:rPr lang="en-IN" dirty="0"/>
              <a:t>++) {</a:t>
            </a:r>
          </a:p>
          <a:p>
            <a:r>
              <a:rPr lang="en-IN" dirty="0"/>
              <a:t>         </a:t>
            </a:r>
            <a:r>
              <a:rPr lang="en-IN" dirty="0" err="1"/>
              <a:t>dist</a:t>
            </a:r>
            <a:r>
              <a:rPr lang="en-IN" dirty="0"/>
              <a:t>[</a:t>
            </a:r>
            <a:r>
              <a:rPr lang="en-IN" dirty="0" err="1"/>
              <a:t>i</a:t>
            </a:r>
            <a:r>
              <a:rPr lang="en-IN" dirty="0"/>
              <a:t>] = C[0][</a:t>
            </a:r>
            <a:r>
              <a:rPr lang="en-IN" dirty="0" err="1"/>
              <a:t>i</a:t>
            </a:r>
            <a:r>
              <a:rPr lang="en-IN" dirty="0"/>
              <a:t>];</a:t>
            </a:r>
          </a:p>
          <a:p>
            <a:r>
              <a:rPr lang="en-IN" dirty="0"/>
              <a:t>         from[</a:t>
            </a:r>
            <a:r>
              <a:rPr lang="en-IN" dirty="0" err="1"/>
              <a:t>i</a:t>
            </a:r>
            <a:r>
              <a:rPr lang="en-IN" dirty="0"/>
              <a:t>] = 0;</a:t>
            </a:r>
          </a:p>
          <a:p>
            <a:r>
              <a:rPr lang="en-IN" dirty="0"/>
              <a:t>         visited[</a:t>
            </a:r>
            <a:r>
              <a:rPr lang="en-IN" dirty="0" err="1"/>
              <a:t>i</a:t>
            </a:r>
            <a:r>
              <a:rPr lang="en-IN" dirty="0"/>
              <a:t>] = 0;</a:t>
            </a:r>
          </a:p>
          <a:p>
            <a:r>
              <a:rPr lang="en-IN" dirty="0"/>
              <a:t>      }</a:t>
            </a:r>
          </a:p>
          <a:p>
            <a:r>
              <a:rPr lang="en-IN" dirty="0"/>
              <a:t>      </a:t>
            </a:r>
            <a:r>
              <a:rPr lang="en-IN" dirty="0" err="1"/>
              <a:t>min_cost</a:t>
            </a:r>
            <a:r>
              <a:rPr lang="en-IN" dirty="0"/>
              <a:t> = 0; //cost of spanning tree</a:t>
            </a:r>
          </a:p>
          <a:p>
            <a:r>
              <a:rPr lang="en-IN" dirty="0"/>
              <a:t>      ne = n-1; //no. of edges to be added</a:t>
            </a:r>
          </a:p>
          <a:p>
            <a:r>
              <a:rPr lang="en-IN" dirty="0"/>
              <a:t>      while(ne &gt; 0) {</a:t>
            </a:r>
          </a:p>
          <a:p>
            <a:r>
              <a:rPr lang="en-IN" dirty="0"/>
              <a:t>         //find the vertex at minimum distance from the tree</a:t>
            </a:r>
          </a:p>
          <a:p>
            <a:r>
              <a:rPr lang="en-IN" dirty="0"/>
              <a:t>         </a:t>
            </a:r>
            <a:r>
              <a:rPr lang="en-IN" dirty="0" err="1"/>
              <a:t>min_dist</a:t>
            </a:r>
            <a:r>
              <a:rPr lang="en-IN" dirty="0"/>
              <a:t> = inf;</a:t>
            </a:r>
          </a:p>
          <a:p>
            <a:r>
              <a:rPr lang="en-IN" dirty="0"/>
              <a:t>         for(</a:t>
            </a:r>
            <a:r>
              <a:rPr lang="en-IN" dirty="0" err="1"/>
              <a:t>i</a:t>
            </a:r>
            <a:r>
              <a:rPr lang="en-IN" dirty="0"/>
              <a:t>=1; </a:t>
            </a:r>
            <a:r>
              <a:rPr lang="en-IN" dirty="0" err="1"/>
              <a:t>i</a:t>
            </a:r>
            <a:r>
              <a:rPr lang="en-IN" dirty="0"/>
              <a:t>&lt;n; </a:t>
            </a:r>
            <a:r>
              <a:rPr lang="en-IN" dirty="0" err="1"/>
              <a:t>i</a:t>
            </a:r>
            <a:r>
              <a:rPr lang="en-IN" dirty="0"/>
              <a:t>++)</a:t>
            </a:r>
          </a:p>
          <a:p>
            <a:r>
              <a:rPr lang="en-IN" dirty="0"/>
              <a:t>            if(visited[</a:t>
            </a:r>
            <a:r>
              <a:rPr lang="en-IN" dirty="0" err="1"/>
              <a:t>i</a:t>
            </a:r>
            <a:r>
              <a:rPr lang="en-IN" dirty="0"/>
              <a:t>] == 0 &amp;&amp; </a:t>
            </a:r>
            <a:r>
              <a:rPr lang="en-IN" dirty="0" err="1"/>
              <a:t>dist</a:t>
            </a:r>
            <a:r>
              <a:rPr lang="en-IN" dirty="0"/>
              <a:t>[</a:t>
            </a:r>
            <a:r>
              <a:rPr lang="en-IN" dirty="0" err="1"/>
              <a:t>i</a:t>
            </a:r>
            <a:r>
              <a:rPr lang="en-IN" dirty="0"/>
              <a:t>] &lt; </a:t>
            </a:r>
            <a:r>
              <a:rPr lang="en-IN" dirty="0" err="1"/>
              <a:t>min_dist</a:t>
            </a:r>
            <a:r>
              <a:rPr lang="en-IN" dirty="0"/>
              <a:t>) {</a:t>
            </a:r>
          </a:p>
          <a:p>
            <a:r>
              <a:rPr lang="en-IN" dirty="0"/>
              <a:t>               v = </a:t>
            </a:r>
            <a:r>
              <a:rPr lang="en-IN" dirty="0" err="1"/>
              <a:t>i</a:t>
            </a:r>
            <a:r>
              <a:rPr lang="en-IN" dirty="0"/>
              <a:t>;</a:t>
            </a:r>
          </a:p>
          <a:p>
            <a:r>
              <a:rPr lang="en-IN" dirty="0"/>
              <a:t>               </a:t>
            </a:r>
            <a:r>
              <a:rPr lang="en-IN" dirty="0" err="1"/>
              <a:t>min_dist</a:t>
            </a:r>
            <a:r>
              <a:rPr lang="en-IN" dirty="0"/>
              <a:t> = </a:t>
            </a:r>
            <a:r>
              <a:rPr lang="en-IN" dirty="0" err="1"/>
              <a:t>dist</a:t>
            </a:r>
            <a:r>
              <a:rPr lang="en-IN" dirty="0"/>
              <a:t>[</a:t>
            </a:r>
            <a:r>
              <a:rPr lang="en-IN" dirty="0" err="1"/>
              <a:t>i</a:t>
            </a:r>
            <a:r>
              <a:rPr lang="en-IN" dirty="0"/>
              <a:t>];</a:t>
            </a:r>
          </a:p>
          <a:p>
            <a:r>
              <a:rPr lang="en-IN" dirty="0"/>
              <a:t>            }</a:t>
            </a:r>
          </a:p>
          <a:p>
            <a:r>
              <a:rPr lang="en-IN" dirty="0"/>
              <a:t>         u = from[v];</a:t>
            </a:r>
          </a:p>
          <a:p>
            <a:r>
              <a:rPr lang="en-IN" dirty="0"/>
              <a:t>         //insert the edge in spanning tree</a:t>
            </a:r>
          </a:p>
          <a:p>
            <a:r>
              <a:rPr lang="en-IN" dirty="0"/>
              <a:t>         S[u][v] = </a:t>
            </a:r>
            <a:r>
              <a:rPr lang="en-IN" dirty="0" err="1"/>
              <a:t>dist</a:t>
            </a:r>
            <a:r>
              <a:rPr lang="en-IN" dirty="0"/>
              <a:t>[v];</a:t>
            </a:r>
          </a:p>
          <a:p>
            <a:r>
              <a:rPr lang="en-IN" dirty="0"/>
              <a:t>         S[v][u] = </a:t>
            </a:r>
            <a:r>
              <a:rPr lang="en-IN" dirty="0" err="1"/>
              <a:t>dist</a:t>
            </a:r>
            <a:r>
              <a:rPr lang="en-IN" dirty="0"/>
              <a:t>[v];</a:t>
            </a:r>
          </a:p>
          <a:p>
            <a:r>
              <a:rPr lang="en-IN" dirty="0"/>
              <a:t>         ne--;</a:t>
            </a:r>
          </a:p>
          <a:p>
            <a:r>
              <a:rPr lang="en-IN" dirty="0"/>
              <a:t>         visited[v]=1;</a:t>
            </a:r>
          </a:p>
          <a:p>
            <a:r>
              <a:rPr lang="en-IN" dirty="0"/>
              <a:t>         //updated the distance[] array</a:t>
            </a:r>
          </a:p>
          <a:p>
            <a:r>
              <a:rPr lang="en-IN" dirty="0"/>
              <a:t>         for(</a:t>
            </a:r>
            <a:r>
              <a:rPr lang="en-IN" dirty="0" err="1"/>
              <a:t>i</a:t>
            </a:r>
            <a:r>
              <a:rPr lang="en-IN" dirty="0"/>
              <a:t>=1; </a:t>
            </a:r>
            <a:r>
              <a:rPr lang="en-IN" dirty="0" err="1"/>
              <a:t>i</a:t>
            </a:r>
            <a:r>
              <a:rPr lang="en-IN" dirty="0"/>
              <a:t>&lt;n; </a:t>
            </a:r>
            <a:r>
              <a:rPr lang="en-IN" dirty="0" err="1"/>
              <a:t>i</a:t>
            </a:r>
            <a:r>
              <a:rPr lang="en-IN" dirty="0"/>
              <a:t>++)</a:t>
            </a:r>
          </a:p>
          <a:p>
            <a:r>
              <a:rPr lang="en-IN" dirty="0"/>
              <a:t>            if(visited[</a:t>
            </a:r>
            <a:r>
              <a:rPr lang="en-IN" dirty="0" err="1"/>
              <a:t>i</a:t>
            </a:r>
            <a:r>
              <a:rPr lang="en-IN" dirty="0"/>
              <a:t>] == 0 &amp;&amp; C[</a:t>
            </a:r>
            <a:r>
              <a:rPr lang="en-IN" dirty="0" err="1"/>
              <a:t>i</a:t>
            </a:r>
            <a:r>
              <a:rPr lang="en-IN" dirty="0"/>
              <a:t>][v] &lt; </a:t>
            </a:r>
            <a:r>
              <a:rPr lang="en-IN" dirty="0" err="1"/>
              <a:t>dist</a:t>
            </a:r>
            <a:r>
              <a:rPr lang="en-IN" dirty="0"/>
              <a:t>[</a:t>
            </a:r>
            <a:r>
              <a:rPr lang="en-IN" dirty="0" err="1"/>
              <a:t>i</a:t>
            </a:r>
            <a:r>
              <a:rPr lang="en-IN" dirty="0"/>
              <a:t>]) {</a:t>
            </a:r>
          </a:p>
          <a:p>
            <a:r>
              <a:rPr lang="en-IN" dirty="0"/>
              <a:t>               </a:t>
            </a:r>
            <a:r>
              <a:rPr lang="en-IN" dirty="0" err="1"/>
              <a:t>dist</a:t>
            </a:r>
            <a:r>
              <a:rPr lang="en-IN" dirty="0"/>
              <a:t>[</a:t>
            </a:r>
            <a:r>
              <a:rPr lang="en-IN" dirty="0" err="1"/>
              <a:t>i</a:t>
            </a:r>
            <a:r>
              <a:rPr lang="en-IN" dirty="0"/>
              <a:t>] = C[</a:t>
            </a:r>
            <a:r>
              <a:rPr lang="en-IN" dirty="0" err="1"/>
              <a:t>i</a:t>
            </a:r>
            <a:r>
              <a:rPr lang="en-IN" dirty="0"/>
              <a:t>][v];</a:t>
            </a:r>
          </a:p>
          <a:p>
            <a:r>
              <a:rPr lang="en-IN" dirty="0"/>
              <a:t>               from[</a:t>
            </a:r>
            <a:r>
              <a:rPr lang="en-IN" dirty="0" err="1"/>
              <a:t>i</a:t>
            </a:r>
            <a:r>
              <a:rPr lang="en-IN" dirty="0"/>
              <a:t>] = v;</a:t>
            </a:r>
          </a:p>
          <a:p>
            <a:r>
              <a:rPr lang="en-IN" dirty="0"/>
              <a:t>            }</a:t>
            </a:r>
          </a:p>
          <a:p>
            <a:r>
              <a:rPr lang="en-IN" dirty="0"/>
              <a:t>         </a:t>
            </a:r>
            <a:r>
              <a:rPr lang="en-IN" dirty="0" err="1"/>
              <a:t>min_cost</a:t>
            </a:r>
            <a:r>
              <a:rPr lang="en-IN" dirty="0"/>
              <a:t> = </a:t>
            </a:r>
            <a:r>
              <a:rPr lang="en-IN" dirty="0" err="1"/>
              <a:t>min_cost</a:t>
            </a:r>
            <a:r>
              <a:rPr lang="en-IN" dirty="0"/>
              <a:t> + C[u][v];</a:t>
            </a:r>
          </a:p>
          <a:p>
            <a:r>
              <a:rPr lang="en-IN" dirty="0"/>
              <a:t>      }</a:t>
            </a:r>
          </a:p>
          <a:p>
            <a:r>
              <a:rPr lang="en-IN" dirty="0"/>
              <a:t>      return(</a:t>
            </a:r>
            <a:r>
              <a:rPr lang="en-IN" dirty="0" err="1"/>
              <a:t>min_cost</a:t>
            </a:r>
            <a:r>
              <a:rPr lang="en-IN" dirty="0"/>
              <a:t>);</a:t>
            </a:r>
          </a:p>
          <a:p>
            <a:r>
              <a:rPr lang="en-IN" dirty="0"/>
              <a:t>   }</a:t>
            </a:r>
          </a:p>
          <a:p>
            <a:r>
              <a:rPr lang="en-IN"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23</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875283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25</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2637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a:t>public class Main {</a:t>
            </a:r>
          </a:p>
          <a:p>
            <a:r>
              <a:rPr lang="en-IN" dirty="0"/>
              <a:t>   static int </a:t>
            </a:r>
            <a:r>
              <a:rPr lang="en-IN" dirty="0" err="1"/>
              <a:t>min_dist</a:t>
            </a:r>
            <a:r>
              <a:rPr lang="en-IN" dirty="0"/>
              <a:t>(int </a:t>
            </a:r>
            <a:r>
              <a:rPr lang="en-IN" dirty="0" err="1"/>
              <a:t>dist</a:t>
            </a:r>
            <a:r>
              <a:rPr lang="en-IN" dirty="0"/>
              <a:t>[], </a:t>
            </a:r>
            <a:r>
              <a:rPr lang="en-IN" dirty="0" err="1"/>
              <a:t>boolean</a:t>
            </a:r>
            <a:r>
              <a:rPr lang="en-IN" dirty="0"/>
              <a:t> visited[]) { // finding minimum </a:t>
            </a:r>
            <a:r>
              <a:rPr lang="en-IN" dirty="0" err="1"/>
              <a:t>dist</a:t>
            </a:r>
            <a:endParaRPr lang="en-IN" dirty="0"/>
          </a:p>
          <a:p>
            <a:r>
              <a:rPr lang="en-IN" dirty="0"/>
              <a:t>      int minimum = </a:t>
            </a:r>
            <a:r>
              <a:rPr lang="en-IN" dirty="0" err="1"/>
              <a:t>Integer.MAX_VALUE</a:t>
            </a:r>
            <a:r>
              <a:rPr lang="en-IN" dirty="0"/>
              <a:t>;</a:t>
            </a:r>
          </a:p>
          <a:p>
            <a:r>
              <a:rPr lang="en-IN" dirty="0"/>
              <a:t>      int </a:t>
            </a:r>
            <a:r>
              <a:rPr lang="en-IN" dirty="0" err="1"/>
              <a:t>ind</a:t>
            </a:r>
            <a:r>
              <a:rPr lang="en-IN" dirty="0"/>
              <a:t> = -1;</a:t>
            </a:r>
          </a:p>
          <a:p>
            <a:r>
              <a:rPr lang="en-IN" dirty="0"/>
              <a:t>      for (int k = 0; k &lt; 6; k++) {</a:t>
            </a:r>
          </a:p>
          <a:p>
            <a:r>
              <a:rPr lang="en-IN" dirty="0"/>
              <a:t>         if (!visited[k] &amp;&amp; </a:t>
            </a:r>
            <a:r>
              <a:rPr lang="en-IN" dirty="0" err="1"/>
              <a:t>dist</a:t>
            </a:r>
            <a:r>
              <a:rPr lang="en-IN" dirty="0"/>
              <a:t>[k] &lt;= minimum) {</a:t>
            </a:r>
          </a:p>
          <a:p>
            <a:r>
              <a:rPr lang="en-IN" dirty="0"/>
              <a:t>            minimum = </a:t>
            </a:r>
            <a:r>
              <a:rPr lang="en-IN" dirty="0" err="1"/>
              <a:t>dist</a:t>
            </a:r>
            <a:r>
              <a:rPr lang="en-IN" dirty="0"/>
              <a:t>[k];</a:t>
            </a:r>
          </a:p>
          <a:p>
            <a:r>
              <a:rPr lang="en-IN" dirty="0"/>
              <a:t>            </a:t>
            </a:r>
            <a:r>
              <a:rPr lang="en-IN" dirty="0" err="1"/>
              <a:t>ind</a:t>
            </a:r>
            <a:r>
              <a:rPr lang="en-IN" dirty="0"/>
              <a:t> = k;</a:t>
            </a:r>
          </a:p>
          <a:p>
            <a:r>
              <a:rPr lang="en-IN" dirty="0"/>
              <a:t>         }</a:t>
            </a:r>
          </a:p>
          <a:p>
            <a:r>
              <a:rPr lang="en-IN" dirty="0"/>
              <a:t>      }</a:t>
            </a:r>
          </a:p>
          <a:p>
            <a:r>
              <a:rPr lang="en-IN" dirty="0"/>
              <a:t>      return </a:t>
            </a:r>
            <a:r>
              <a:rPr lang="en-IN" dirty="0" err="1"/>
              <a:t>ind</a:t>
            </a:r>
            <a:r>
              <a:rPr lang="en-IN" dirty="0"/>
              <a:t>;</a:t>
            </a:r>
          </a:p>
          <a:p>
            <a:r>
              <a:rPr lang="en-IN" dirty="0"/>
              <a:t>   }</a:t>
            </a:r>
          </a:p>
          <a:p>
            <a:r>
              <a:rPr lang="en-IN" dirty="0"/>
              <a:t>   static void </a:t>
            </a:r>
            <a:r>
              <a:rPr lang="en-IN" dirty="0" err="1"/>
              <a:t>greedy_dijkstra</a:t>
            </a:r>
            <a:r>
              <a:rPr lang="en-IN" dirty="0"/>
              <a:t>(int graph[][], int </a:t>
            </a:r>
            <a:r>
              <a:rPr lang="en-IN" dirty="0" err="1"/>
              <a:t>src</a:t>
            </a:r>
            <a:r>
              <a:rPr lang="en-IN" dirty="0"/>
              <a:t>) {</a:t>
            </a:r>
          </a:p>
          <a:p>
            <a:r>
              <a:rPr lang="en-IN" dirty="0"/>
              <a:t>      int </a:t>
            </a:r>
            <a:r>
              <a:rPr lang="en-IN" dirty="0" err="1"/>
              <a:t>dist</a:t>
            </a:r>
            <a:r>
              <a:rPr lang="en-IN" dirty="0"/>
              <a:t>[] = new int[6];</a:t>
            </a:r>
          </a:p>
          <a:p>
            <a:r>
              <a:rPr lang="en-IN" dirty="0"/>
              <a:t>      </a:t>
            </a:r>
            <a:r>
              <a:rPr lang="en-IN" dirty="0" err="1"/>
              <a:t>boolean</a:t>
            </a:r>
            <a:r>
              <a:rPr lang="en-IN" dirty="0"/>
              <a:t> visited[] = new </a:t>
            </a:r>
            <a:r>
              <a:rPr lang="en-IN" dirty="0" err="1"/>
              <a:t>boolean</a:t>
            </a:r>
            <a:r>
              <a:rPr lang="en-IN" dirty="0"/>
              <a:t>[6];</a:t>
            </a:r>
          </a:p>
          <a:p>
            <a:r>
              <a:rPr lang="en-IN" dirty="0"/>
              <a:t>      for (int k = 0; k &lt; 6; k++) {</a:t>
            </a:r>
          </a:p>
          <a:p>
            <a:r>
              <a:rPr lang="en-IN" dirty="0"/>
              <a:t>         </a:t>
            </a:r>
            <a:r>
              <a:rPr lang="en-IN" dirty="0" err="1"/>
              <a:t>dist</a:t>
            </a:r>
            <a:r>
              <a:rPr lang="en-IN" dirty="0"/>
              <a:t>[k] = </a:t>
            </a:r>
            <a:r>
              <a:rPr lang="en-IN" dirty="0" err="1"/>
              <a:t>Integer.MAX_VALUE</a:t>
            </a:r>
            <a:r>
              <a:rPr lang="en-IN" dirty="0"/>
              <a:t>;</a:t>
            </a:r>
          </a:p>
          <a:p>
            <a:r>
              <a:rPr lang="en-IN" dirty="0"/>
              <a:t>         visited[k] = false;</a:t>
            </a:r>
          </a:p>
          <a:p>
            <a:r>
              <a:rPr lang="en-IN" dirty="0"/>
              <a:t>      }</a:t>
            </a:r>
          </a:p>
          <a:p>
            <a:r>
              <a:rPr lang="en-IN" dirty="0"/>
              <a:t>      </a:t>
            </a:r>
            <a:r>
              <a:rPr lang="en-IN" dirty="0" err="1"/>
              <a:t>dist</a:t>
            </a:r>
            <a:r>
              <a:rPr lang="en-IN" dirty="0"/>
              <a:t>[</a:t>
            </a:r>
            <a:r>
              <a:rPr lang="en-IN" dirty="0" err="1"/>
              <a:t>src</a:t>
            </a:r>
            <a:r>
              <a:rPr lang="en-IN" dirty="0"/>
              <a:t>] = 0; // Source vertex </a:t>
            </a:r>
            <a:r>
              <a:rPr lang="en-IN" dirty="0" err="1"/>
              <a:t>dist</a:t>
            </a:r>
            <a:r>
              <a:rPr lang="en-IN" dirty="0"/>
              <a:t> is set 0</a:t>
            </a:r>
          </a:p>
          <a:p>
            <a:r>
              <a:rPr lang="en-IN" dirty="0"/>
              <a:t>      for (int k = 0; k &lt; 6; k++) {</a:t>
            </a:r>
          </a:p>
          <a:p>
            <a:r>
              <a:rPr lang="en-IN" dirty="0"/>
              <a:t>         int m = </a:t>
            </a:r>
            <a:r>
              <a:rPr lang="en-IN" dirty="0" err="1"/>
              <a:t>min_dist</a:t>
            </a:r>
            <a:r>
              <a:rPr lang="en-IN" dirty="0"/>
              <a:t>(</a:t>
            </a:r>
            <a:r>
              <a:rPr lang="en-IN" dirty="0" err="1"/>
              <a:t>dist</a:t>
            </a:r>
            <a:r>
              <a:rPr lang="en-IN" dirty="0"/>
              <a:t>, visited);</a:t>
            </a:r>
          </a:p>
          <a:p>
            <a:r>
              <a:rPr lang="en-IN" dirty="0"/>
              <a:t>         visited[m] = true;</a:t>
            </a:r>
          </a:p>
          <a:p>
            <a:r>
              <a:rPr lang="en-IN" dirty="0"/>
              <a:t>         for (int j = 0; j &lt; 6; </a:t>
            </a:r>
            <a:r>
              <a:rPr lang="en-IN" dirty="0" err="1"/>
              <a:t>j++</a:t>
            </a:r>
            <a:r>
              <a:rPr lang="en-IN" dirty="0"/>
              <a:t>) {</a:t>
            </a:r>
          </a:p>
          <a:p>
            <a:r>
              <a:rPr lang="en-IN" dirty="0"/>
              <a:t>            // updating the </a:t>
            </a:r>
            <a:r>
              <a:rPr lang="en-IN" dirty="0" err="1"/>
              <a:t>dist</a:t>
            </a:r>
            <a:r>
              <a:rPr lang="en-IN" dirty="0"/>
              <a:t> of </a:t>
            </a:r>
            <a:r>
              <a:rPr lang="en-IN" dirty="0" err="1"/>
              <a:t>neighboring</a:t>
            </a:r>
            <a:r>
              <a:rPr lang="en-IN" dirty="0"/>
              <a:t> vertex</a:t>
            </a:r>
          </a:p>
          <a:p>
            <a:r>
              <a:rPr lang="en-IN" dirty="0"/>
              <a:t>            if (!visited[j] &amp;&amp; graph[m][j] != 0 &amp;&amp; </a:t>
            </a:r>
            <a:r>
              <a:rPr lang="en-IN" dirty="0" err="1"/>
              <a:t>dist</a:t>
            </a:r>
            <a:r>
              <a:rPr lang="en-IN" dirty="0"/>
              <a:t>[m] != </a:t>
            </a:r>
            <a:r>
              <a:rPr lang="en-IN" dirty="0" err="1"/>
              <a:t>Integer.MAX_VALUE</a:t>
            </a:r>
            <a:endParaRPr lang="en-IN" dirty="0"/>
          </a:p>
          <a:p>
            <a:r>
              <a:rPr lang="en-IN" dirty="0"/>
              <a:t>                  &amp;&amp; </a:t>
            </a:r>
            <a:r>
              <a:rPr lang="en-IN" dirty="0" err="1"/>
              <a:t>dist</a:t>
            </a:r>
            <a:r>
              <a:rPr lang="en-IN" dirty="0"/>
              <a:t>[m] + graph[m][j] &lt; </a:t>
            </a:r>
            <a:r>
              <a:rPr lang="en-IN" dirty="0" err="1"/>
              <a:t>dist</a:t>
            </a:r>
            <a:r>
              <a:rPr lang="en-IN" dirty="0"/>
              <a:t>[j])</a:t>
            </a:r>
          </a:p>
          <a:p>
            <a:r>
              <a:rPr lang="en-IN" dirty="0"/>
              <a:t>               </a:t>
            </a:r>
            <a:r>
              <a:rPr lang="en-IN" dirty="0" err="1"/>
              <a:t>dist</a:t>
            </a:r>
            <a:r>
              <a:rPr lang="en-IN" dirty="0"/>
              <a:t>[j] = </a:t>
            </a:r>
            <a:r>
              <a:rPr lang="en-IN" dirty="0" err="1"/>
              <a:t>dist</a:t>
            </a:r>
            <a:r>
              <a:rPr lang="en-IN" dirty="0"/>
              <a:t>[m] + graph[m][j];</a:t>
            </a:r>
          </a:p>
          <a:p>
            <a:r>
              <a:rPr lang="en-IN" dirty="0"/>
              <a:t>         }</a:t>
            </a:r>
          </a:p>
          <a:p>
            <a:r>
              <a:rPr lang="en-IN" dirty="0"/>
              <a:t>      }</a:t>
            </a:r>
          </a:p>
          <a:p>
            <a:r>
              <a:rPr lang="en-IN" dirty="0"/>
              <a:t>      </a:t>
            </a:r>
            <a:r>
              <a:rPr lang="en-IN" dirty="0" err="1"/>
              <a:t>System.out.println</a:t>
            </a:r>
            <a:r>
              <a:rPr lang="en-IN" dirty="0"/>
              <a:t>("Vertex\t\</a:t>
            </a:r>
            <a:r>
              <a:rPr lang="en-IN" dirty="0" err="1"/>
              <a:t>tdist</a:t>
            </a:r>
            <a:r>
              <a:rPr lang="en-IN" dirty="0"/>
              <a:t> from source vertex");</a:t>
            </a:r>
          </a:p>
          <a:p>
            <a:r>
              <a:rPr lang="en-IN" dirty="0"/>
              <a:t>      for (int k = 0; k &lt; 6; k++) {</a:t>
            </a:r>
          </a:p>
          <a:p>
            <a:r>
              <a:rPr lang="en-IN" dirty="0"/>
              <a:t>         char str = (char) (65 + k);</a:t>
            </a:r>
          </a:p>
          <a:p>
            <a:r>
              <a:rPr lang="en-IN" dirty="0"/>
              <a:t>         </a:t>
            </a:r>
            <a:r>
              <a:rPr lang="en-IN" dirty="0" err="1"/>
              <a:t>System.out.println</a:t>
            </a:r>
            <a:r>
              <a:rPr lang="en-IN" dirty="0"/>
              <a:t>(str + "\t\t\t" + </a:t>
            </a:r>
            <a:r>
              <a:rPr lang="en-IN" dirty="0" err="1"/>
              <a:t>dist</a:t>
            </a:r>
            <a:r>
              <a:rPr lang="en-IN" dirty="0"/>
              <a:t>[k]);</a:t>
            </a:r>
          </a:p>
          <a:p>
            <a:r>
              <a:rPr lang="en-IN" dirty="0"/>
              <a:t>      }</a:t>
            </a:r>
          </a:p>
          <a:p>
            <a:r>
              <a:rPr lang="en-IN" dirty="0"/>
              <a:t>   }</a:t>
            </a:r>
          </a:p>
          <a:p>
            <a:r>
              <a:rPr lang="en-IN" dirty="0"/>
              <a:t>   public static void main(String </a:t>
            </a:r>
            <a:r>
              <a:rPr lang="en-IN" dirty="0" err="1"/>
              <a:t>args</a:t>
            </a:r>
            <a:r>
              <a:rPr lang="en-IN" dirty="0"/>
              <a:t>[]) {</a:t>
            </a:r>
          </a:p>
          <a:p>
            <a:r>
              <a:rPr lang="en-IN" dirty="0"/>
              <a:t>      int graph[][] = { { 0, 1, 2, 0, 0, 0 }, { 1, 0, 0, 5, 1, 0 }, { 2, 0, 0, 2, 3, 0 },</a:t>
            </a:r>
          </a:p>
          <a:p>
            <a:r>
              <a:rPr lang="en-IN" dirty="0"/>
              <a:t>            { 0, 5, 2, 0, 2, 2 }, { 0, 1, 3, 2, 0, 1 }, { 0, 0, 0, 2, 1, 0 } };</a:t>
            </a:r>
          </a:p>
          <a:p>
            <a:r>
              <a:rPr lang="en-IN" dirty="0"/>
              <a:t>      </a:t>
            </a:r>
            <a:r>
              <a:rPr lang="en-IN" dirty="0" err="1"/>
              <a:t>greedy_dijkstra</a:t>
            </a:r>
            <a:r>
              <a:rPr lang="en-IN" dirty="0"/>
              <a:t>(graph, 0);</a:t>
            </a:r>
          </a:p>
          <a:p>
            <a:r>
              <a:rPr lang="en-IN" dirty="0"/>
              <a:t>   }</a:t>
            </a:r>
          </a:p>
          <a:p>
            <a:r>
              <a:rPr lang="en-IN"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26</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33003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a:t>public class Main {</a:t>
            </a:r>
          </a:p>
          <a:p>
            <a:r>
              <a:rPr lang="en-IN" dirty="0"/>
              <a:t>   static int </a:t>
            </a:r>
            <a:r>
              <a:rPr lang="en-IN" dirty="0" err="1"/>
              <a:t>min_dist</a:t>
            </a:r>
            <a:r>
              <a:rPr lang="en-IN" dirty="0"/>
              <a:t>(int </a:t>
            </a:r>
            <a:r>
              <a:rPr lang="en-IN" dirty="0" err="1"/>
              <a:t>dist</a:t>
            </a:r>
            <a:r>
              <a:rPr lang="en-IN" dirty="0"/>
              <a:t>[], </a:t>
            </a:r>
            <a:r>
              <a:rPr lang="en-IN" dirty="0" err="1"/>
              <a:t>boolean</a:t>
            </a:r>
            <a:r>
              <a:rPr lang="en-IN" dirty="0"/>
              <a:t> visited[]) { // finding minimum </a:t>
            </a:r>
            <a:r>
              <a:rPr lang="en-IN" dirty="0" err="1"/>
              <a:t>dist</a:t>
            </a:r>
            <a:endParaRPr lang="en-IN" dirty="0"/>
          </a:p>
          <a:p>
            <a:r>
              <a:rPr lang="en-IN" dirty="0"/>
              <a:t>      int minimum = </a:t>
            </a:r>
            <a:r>
              <a:rPr lang="en-IN" dirty="0" err="1"/>
              <a:t>Integer.MAX_VALUE</a:t>
            </a:r>
            <a:r>
              <a:rPr lang="en-IN" dirty="0"/>
              <a:t>;</a:t>
            </a:r>
          </a:p>
          <a:p>
            <a:r>
              <a:rPr lang="en-IN" dirty="0"/>
              <a:t>      int </a:t>
            </a:r>
            <a:r>
              <a:rPr lang="en-IN" dirty="0" err="1"/>
              <a:t>ind</a:t>
            </a:r>
            <a:r>
              <a:rPr lang="en-IN" dirty="0"/>
              <a:t> = -1;</a:t>
            </a:r>
          </a:p>
          <a:p>
            <a:r>
              <a:rPr lang="en-IN" dirty="0"/>
              <a:t>      for (int k = 0; k &lt; 6; k++) {</a:t>
            </a:r>
          </a:p>
          <a:p>
            <a:r>
              <a:rPr lang="en-IN" dirty="0"/>
              <a:t>         if (!visited[k] &amp;&amp; </a:t>
            </a:r>
            <a:r>
              <a:rPr lang="en-IN" dirty="0" err="1"/>
              <a:t>dist</a:t>
            </a:r>
            <a:r>
              <a:rPr lang="en-IN" dirty="0"/>
              <a:t>[k] &lt;= minimum) {</a:t>
            </a:r>
          </a:p>
          <a:p>
            <a:r>
              <a:rPr lang="en-IN" dirty="0"/>
              <a:t>            minimum = </a:t>
            </a:r>
            <a:r>
              <a:rPr lang="en-IN" dirty="0" err="1"/>
              <a:t>dist</a:t>
            </a:r>
            <a:r>
              <a:rPr lang="en-IN" dirty="0"/>
              <a:t>[k];</a:t>
            </a:r>
          </a:p>
          <a:p>
            <a:r>
              <a:rPr lang="en-IN" dirty="0"/>
              <a:t>            </a:t>
            </a:r>
            <a:r>
              <a:rPr lang="en-IN" dirty="0" err="1"/>
              <a:t>ind</a:t>
            </a:r>
            <a:r>
              <a:rPr lang="en-IN" dirty="0"/>
              <a:t> = k;</a:t>
            </a:r>
          </a:p>
          <a:p>
            <a:r>
              <a:rPr lang="en-IN" dirty="0"/>
              <a:t>         }</a:t>
            </a:r>
          </a:p>
          <a:p>
            <a:r>
              <a:rPr lang="en-IN" dirty="0"/>
              <a:t>      }</a:t>
            </a:r>
          </a:p>
          <a:p>
            <a:r>
              <a:rPr lang="en-IN" dirty="0"/>
              <a:t>      return </a:t>
            </a:r>
            <a:r>
              <a:rPr lang="en-IN" dirty="0" err="1"/>
              <a:t>ind</a:t>
            </a:r>
            <a:r>
              <a:rPr lang="en-IN" dirty="0"/>
              <a:t>;</a:t>
            </a:r>
          </a:p>
          <a:p>
            <a:r>
              <a:rPr lang="en-IN" dirty="0"/>
              <a:t>   }</a:t>
            </a:r>
          </a:p>
          <a:p>
            <a:r>
              <a:rPr lang="en-IN" dirty="0"/>
              <a:t>   static void </a:t>
            </a:r>
            <a:r>
              <a:rPr lang="en-IN" dirty="0" err="1"/>
              <a:t>greedy_dijkstra</a:t>
            </a:r>
            <a:r>
              <a:rPr lang="en-IN" dirty="0"/>
              <a:t>(int graph[][], int </a:t>
            </a:r>
            <a:r>
              <a:rPr lang="en-IN" dirty="0" err="1"/>
              <a:t>src</a:t>
            </a:r>
            <a:r>
              <a:rPr lang="en-IN" dirty="0"/>
              <a:t>) {</a:t>
            </a:r>
          </a:p>
          <a:p>
            <a:r>
              <a:rPr lang="en-IN" dirty="0"/>
              <a:t>      int </a:t>
            </a:r>
            <a:r>
              <a:rPr lang="en-IN" dirty="0" err="1"/>
              <a:t>dist</a:t>
            </a:r>
            <a:r>
              <a:rPr lang="en-IN" dirty="0"/>
              <a:t>[] = new int[6];</a:t>
            </a:r>
          </a:p>
          <a:p>
            <a:r>
              <a:rPr lang="en-IN" dirty="0"/>
              <a:t>      </a:t>
            </a:r>
            <a:r>
              <a:rPr lang="en-IN" dirty="0" err="1"/>
              <a:t>boolean</a:t>
            </a:r>
            <a:r>
              <a:rPr lang="en-IN" dirty="0"/>
              <a:t> visited[] = new </a:t>
            </a:r>
            <a:r>
              <a:rPr lang="en-IN" dirty="0" err="1"/>
              <a:t>boolean</a:t>
            </a:r>
            <a:r>
              <a:rPr lang="en-IN" dirty="0"/>
              <a:t>[6];</a:t>
            </a:r>
          </a:p>
          <a:p>
            <a:r>
              <a:rPr lang="en-IN" dirty="0"/>
              <a:t>      for (int k = 0; k &lt; 6; k++) {</a:t>
            </a:r>
          </a:p>
          <a:p>
            <a:r>
              <a:rPr lang="en-IN" dirty="0"/>
              <a:t>         </a:t>
            </a:r>
            <a:r>
              <a:rPr lang="en-IN" dirty="0" err="1"/>
              <a:t>dist</a:t>
            </a:r>
            <a:r>
              <a:rPr lang="en-IN" dirty="0"/>
              <a:t>[k] = </a:t>
            </a:r>
            <a:r>
              <a:rPr lang="en-IN" dirty="0" err="1"/>
              <a:t>Integer.MAX_VALUE</a:t>
            </a:r>
            <a:r>
              <a:rPr lang="en-IN" dirty="0"/>
              <a:t>;</a:t>
            </a:r>
          </a:p>
          <a:p>
            <a:r>
              <a:rPr lang="en-IN" dirty="0"/>
              <a:t>         visited[k] = false;</a:t>
            </a:r>
          </a:p>
          <a:p>
            <a:r>
              <a:rPr lang="en-IN" dirty="0"/>
              <a:t>      }</a:t>
            </a:r>
          </a:p>
          <a:p>
            <a:r>
              <a:rPr lang="en-IN" dirty="0"/>
              <a:t>      </a:t>
            </a:r>
            <a:r>
              <a:rPr lang="en-IN" dirty="0" err="1"/>
              <a:t>dist</a:t>
            </a:r>
            <a:r>
              <a:rPr lang="en-IN" dirty="0"/>
              <a:t>[</a:t>
            </a:r>
            <a:r>
              <a:rPr lang="en-IN" dirty="0" err="1"/>
              <a:t>src</a:t>
            </a:r>
            <a:r>
              <a:rPr lang="en-IN" dirty="0"/>
              <a:t>] = 0; // Source vertex </a:t>
            </a:r>
            <a:r>
              <a:rPr lang="en-IN" dirty="0" err="1"/>
              <a:t>dist</a:t>
            </a:r>
            <a:r>
              <a:rPr lang="en-IN" dirty="0"/>
              <a:t> is set 0</a:t>
            </a:r>
          </a:p>
          <a:p>
            <a:r>
              <a:rPr lang="en-IN" dirty="0"/>
              <a:t>      for (int k = 0; k &lt; 6; k++) {</a:t>
            </a:r>
          </a:p>
          <a:p>
            <a:r>
              <a:rPr lang="en-IN" dirty="0"/>
              <a:t>         int m = </a:t>
            </a:r>
            <a:r>
              <a:rPr lang="en-IN" dirty="0" err="1"/>
              <a:t>min_dist</a:t>
            </a:r>
            <a:r>
              <a:rPr lang="en-IN" dirty="0"/>
              <a:t>(</a:t>
            </a:r>
            <a:r>
              <a:rPr lang="en-IN" dirty="0" err="1"/>
              <a:t>dist</a:t>
            </a:r>
            <a:r>
              <a:rPr lang="en-IN" dirty="0"/>
              <a:t>, visited);</a:t>
            </a:r>
          </a:p>
          <a:p>
            <a:r>
              <a:rPr lang="en-IN" dirty="0"/>
              <a:t>         visited[m] = true;</a:t>
            </a:r>
          </a:p>
          <a:p>
            <a:r>
              <a:rPr lang="en-IN" dirty="0"/>
              <a:t>         for (int j = 0; j &lt; 6; </a:t>
            </a:r>
            <a:r>
              <a:rPr lang="en-IN" dirty="0" err="1"/>
              <a:t>j++</a:t>
            </a:r>
            <a:r>
              <a:rPr lang="en-IN" dirty="0"/>
              <a:t>) {</a:t>
            </a:r>
          </a:p>
          <a:p>
            <a:r>
              <a:rPr lang="en-IN" dirty="0"/>
              <a:t>            // updating the </a:t>
            </a:r>
            <a:r>
              <a:rPr lang="en-IN" dirty="0" err="1"/>
              <a:t>dist</a:t>
            </a:r>
            <a:r>
              <a:rPr lang="en-IN" dirty="0"/>
              <a:t> of </a:t>
            </a:r>
            <a:r>
              <a:rPr lang="en-IN" dirty="0" err="1"/>
              <a:t>neighboring</a:t>
            </a:r>
            <a:r>
              <a:rPr lang="en-IN" dirty="0"/>
              <a:t> vertex</a:t>
            </a:r>
          </a:p>
          <a:p>
            <a:r>
              <a:rPr lang="en-IN" dirty="0"/>
              <a:t>            if (!visited[j] &amp;&amp; graph[m][j] != 0 &amp;&amp; </a:t>
            </a:r>
            <a:r>
              <a:rPr lang="en-IN" dirty="0" err="1"/>
              <a:t>dist</a:t>
            </a:r>
            <a:r>
              <a:rPr lang="en-IN" dirty="0"/>
              <a:t>[m] != </a:t>
            </a:r>
            <a:r>
              <a:rPr lang="en-IN" dirty="0" err="1"/>
              <a:t>Integer.MAX_VALUE</a:t>
            </a:r>
            <a:endParaRPr lang="en-IN" dirty="0"/>
          </a:p>
          <a:p>
            <a:r>
              <a:rPr lang="en-IN" dirty="0"/>
              <a:t>                  &amp;&amp; </a:t>
            </a:r>
            <a:r>
              <a:rPr lang="en-IN" dirty="0" err="1"/>
              <a:t>dist</a:t>
            </a:r>
            <a:r>
              <a:rPr lang="en-IN" dirty="0"/>
              <a:t>[m] + graph[m][j] &lt; </a:t>
            </a:r>
            <a:r>
              <a:rPr lang="en-IN" dirty="0" err="1"/>
              <a:t>dist</a:t>
            </a:r>
            <a:r>
              <a:rPr lang="en-IN" dirty="0"/>
              <a:t>[j])</a:t>
            </a:r>
          </a:p>
          <a:p>
            <a:r>
              <a:rPr lang="en-IN" dirty="0"/>
              <a:t>               </a:t>
            </a:r>
            <a:r>
              <a:rPr lang="en-IN" dirty="0" err="1"/>
              <a:t>dist</a:t>
            </a:r>
            <a:r>
              <a:rPr lang="en-IN" dirty="0"/>
              <a:t>[j] = </a:t>
            </a:r>
            <a:r>
              <a:rPr lang="en-IN" dirty="0" err="1"/>
              <a:t>dist</a:t>
            </a:r>
            <a:r>
              <a:rPr lang="en-IN" dirty="0"/>
              <a:t>[m] + graph[m][j];</a:t>
            </a:r>
          </a:p>
          <a:p>
            <a:r>
              <a:rPr lang="en-IN" dirty="0"/>
              <a:t>         }</a:t>
            </a:r>
          </a:p>
          <a:p>
            <a:r>
              <a:rPr lang="en-IN" dirty="0"/>
              <a:t>      }</a:t>
            </a:r>
          </a:p>
          <a:p>
            <a:r>
              <a:rPr lang="en-IN" dirty="0"/>
              <a:t>      </a:t>
            </a:r>
            <a:r>
              <a:rPr lang="en-IN" dirty="0" err="1"/>
              <a:t>System.out.println</a:t>
            </a:r>
            <a:r>
              <a:rPr lang="en-IN" dirty="0"/>
              <a:t>("Vertex\t\</a:t>
            </a:r>
            <a:r>
              <a:rPr lang="en-IN" dirty="0" err="1"/>
              <a:t>tdist</a:t>
            </a:r>
            <a:r>
              <a:rPr lang="en-IN" dirty="0"/>
              <a:t> from source vertex");</a:t>
            </a:r>
          </a:p>
          <a:p>
            <a:r>
              <a:rPr lang="en-IN" dirty="0"/>
              <a:t>      for (int k = 0; k &lt; 6; k++) {</a:t>
            </a:r>
          </a:p>
          <a:p>
            <a:r>
              <a:rPr lang="en-IN" dirty="0"/>
              <a:t>         char str = (char) (65 + k);</a:t>
            </a:r>
          </a:p>
          <a:p>
            <a:r>
              <a:rPr lang="en-IN" dirty="0"/>
              <a:t>         </a:t>
            </a:r>
            <a:r>
              <a:rPr lang="en-IN" dirty="0" err="1"/>
              <a:t>System.out.println</a:t>
            </a:r>
            <a:r>
              <a:rPr lang="en-IN" dirty="0"/>
              <a:t>(str + "\t\t\t" + </a:t>
            </a:r>
            <a:r>
              <a:rPr lang="en-IN" dirty="0" err="1"/>
              <a:t>dist</a:t>
            </a:r>
            <a:r>
              <a:rPr lang="en-IN" dirty="0"/>
              <a:t>[k]);</a:t>
            </a:r>
          </a:p>
          <a:p>
            <a:r>
              <a:rPr lang="en-IN" dirty="0"/>
              <a:t>      }</a:t>
            </a:r>
          </a:p>
          <a:p>
            <a:r>
              <a:rPr lang="en-IN" dirty="0"/>
              <a:t>   }</a:t>
            </a:r>
          </a:p>
          <a:p>
            <a:r>
              <a:rPr lang="en-IN" dirty="0"/>
              <a:t>   public static void main(String </a:t>
            </a:r>
            <a:r>
              <a:rPr lang="en-IN" dirty="0" err="1"/>
              <a:t>args</a:t>
            </a:r>
            <a:r>
              <a:rPr lang="en-IN" dirty="0"/>
              <a:t>[]) {</a:t>
            </a:r>
          </a:p>
          <a:p>
            <a:r>
              <a:rPr lang="en-IN" dirty="0"/>
              <a:t>      int graph[][] = { { 0, 1, 2, 0, 0, 0 }, { 1, 0, 0, 5, 1, 0 }, { 2, 0, 0, 2, 3, 0 },</a:t>
            </a:r>
          </a:p>
          <a:p>
            <a:r>
              <a:rPr lang="en-IN" dirty="0"/>
              <a:t>            { 0, 5, 2, 0, 2, 2 }, { 0, 1, 3, 2, 0, 1 }, { 0, 0, 0, 2, 1, 0 } };</a:t>
            </a:r>
          </a:p>
          <a:p>
            <a:r>
              <a:rPr lang="en-IN" dirty="0"/>
              <a:t>      </a:t>
            </a:r>
            <a:r>
              <a:rPr lang="en-IN" dirty="0" err="1"/>
              <a:t>greedy_dijkstra</a:t>
            </a:r>
            <a:r>
              <a:rPr lang="en-IN" dirty="0"/>
              <a:t>(graph, 0);</a:t>
            </a:r>
          </a:p>
          <a:p>
            <a:r>
              <a:rPr lang="en-IN" dirty="0"/>
              <a:t>   }</a:t>
            </a:r>
          </a:p>
          <a:p>
            <a:r>
              <a:rPr lang="en-IN"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27</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77267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09509-60D0-3D0F-7DB2-07FFC425CE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EB45A-D0A9-8BD4-1675-84E48771CB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E3E24-8C61-1859-E1CF-F72265909658}"/>
              </a:ext>
            </a:extLst>
          </p:cNvPr>
          <p:cNvSpPr>
            <a:spLocks noGrp="1"/>
          </p:cNvSpPr>
          <p:nvPr>
            <p:ph type="body" idx="1"/>
          </p:nvPr>
        </p:nvSpPr>
        <p:spPr/>
        <p:txBody>
          <a:bodyPr>
            <a:normAutofit fontScale="32500" lnSpcReduction="20000"/>
          </a:bodyPr>
          <a:lstStyle/>
          <a:p>
            <a:r>
              <a:rPr lang="en-IN" dirty="0"/>
              <a:t>public class Main {</a:t>
            </a:r>
          </a:p>
          <a:p>
            <a:r>
              <a:rPr lang="en-IN" dirty="0"/>
              <a:t>   static int </a:t>
            </a:r>
            <a:r>
              <a:rPr lang="en-IN" dirty="0" err="1"/>
              <a:t>min_dist</a:t>
            </a:r>
            <a:r>
              <a:rPr lang="en-IN" dirty="0"/>
              <a:t>(int </a:t>
            </a:r>
            <a:r>
              <a:rPr lang="en-IN" dirty="0" err="1"/>
              <a:t>dist</a:t>
            </a:r>
            <a:r>
              <a:rPr lang="en-IN" dirty="0"/>
              <a:t>[], </a:t>
            </a:r>
            <a:r>
              <a:rPr lang="en-IN" dirty="0" err="1"/>
              <a:t>boolean</a:t>
            </a:r>
            <a:r>
              <a:rPr lang="en-IN" dirty="0"/>
              <a:t> visited[]) { // finding minimum </a:t>
            </a:r>
            <a:r>
              <a:rPr lang="en-IN" dirty="0" err="1"/>
              <a:t>dist</a:t>
            </a:r>
            <a:endParaRPr lang="en-IN" dirty="0"/>
          </a:p>
          <a:p>
            <a:r>
              <a:rPr lang="en-IN" dirty="0"/>
              <a:t>      int minimum = </a:t>
            </a:r>
            <a:r>
              <a:rPr lang="en-IN" dirty="0" err="1"/>
              <a:t>Integer.MAX_VALUE</a:t>
            </a:r>
            <a:r>
              <a:rPr lang="en-IN" dirty="0"/>
              <a:t>;</a:t>
            </a:r>
          </a:p>
          <a:p>
            <a:r>
              <a:rPr lang="en-IN" dirty="0"/>
              <a:t>      int </a:t>
            </a:r>
            <a:r>
              <a:rPr lang="en-IN" dirty="0" err="1"/>
              <a:t>ind</a:t>
            </a:r>
            <a:r>
              <a:rPr lang="en-IN" dirty="0"/>
              <a:t> = -1;</a:t>
            </a:r>
          </a:p>
          <a:p>
            <a:r>
              <a:rPr lang="en-IN" dirty="0"/>
              <a:t>      for (int k = 0; k &lt; 6; k++) {</a:t>
            </a:r>
          </a:p>
          <a:p>
            <a:r>
              <a:rPr lang="en-IN" dirty="0"/>
              <a:t>         if (!visited[k] &amp;&amp; </a:t>
            </a:r>
            <a:r>
              <a:rPr lang="en-IN" dirty="0" err="1"/>
              <a:t>dist</a:t>
            </a:r>
            <a:r>
              <a:rPr lang="en-IN" dirty="0"/>
              <a:t>[k] &lt;= minimum) {</a:t>
            </a:r>
          </a:p>
          <a:p>
            <a:r>
              <a:rPr lang="en-IN" dirty="0"/>
              <a:t>            minimum = </a:t>
            </a:r>
            <a:r>
              <a:rPr lang="en-IN" dirty="0" err="1"/>
              <a:t>dist</a:t>
            </a:r>
            <a:r>
              <a:rPr lang="en-IN" dirty="0"/>
              <a:t>[k];</a:t>
            </a:r>
          </a:p>
          <a:p>
            <a:r>
              <a:rPr lang="en-IN" dirty="0"/>
              <a:t>            </a:t>
            </a:r>
            <a:r>
              <a:rPr lang="en-IN" dirty="0" err="1"/>
              <a:t>ind</a:t>
            </a:r>
            <a:r>
              <a:rPr lang="en-IN" dirty="0"/>
              <a:t> = k;</a:t>
            </a:r>
          </a:p>
          <a:p>
            <a:r>
              <a:rPr lang="en-IN" dirty="0"/>
              <a:t>         }</a:t>
            </a:r>
          </a:p>
          <a:p>
            <a:r>
              <a:rPr lang="en-IN" dirty="0"/>
              <a:t>      }</a:t>
            </a:r>
          </a:p>
          <a:p>
            <a:r>
              <a:rPr lang="en-IN" dirty="0"/>
              <a:t>      return </a:t>
            </a:r>
            <a:r>
              <a:rPr lang="en-IN" dirty="0" err="1"/>
              <a:t>ind</a:t>
            </a:r>
            <a:r>
              <a:rPr lang="en-IN" dirty="0"/>
              <a:t>;</a:t>
            </a:r>
          </a:p>
          <a:p>
            <a:r>
              <a:rPr lang="en-IN" dirty="0"/>
              <a:t>   }</a:t>
            </a:r>
          </a:p>
          <a:p>
            <a:r>
              <a:rPr lang="en-IN" dirty="0"/>
              <a:t>   static void </a:t>
            </a:r>
            <a:r>
              <a:rPr lang="en-IN" dirty="0" err="1"/>
              <a:t>greedy_dijkstra</a:t>
            </a:r>
            <a:r>
              <a:rPr lang="en-IN" dirty="0"/>
              <a:t>(int graph[][], int </a:t>
            </a:r>
            <a:r>
              <a:rPr lang="en-IN" dirty="0" err="1"/>
              <a:t>src</a:t>
            </a:r>
            <a:r>
              <a:rPr lang="en-IN" dirty="0"/>
              <a:t>) {</a:t>
            </a:r>
          </a:p>
          <a:p>
            <a:r>
              <a:rPr lang="en-IN" dirty="0"/>
              <a:t>      int </a:t>
            </a:r>
            <a:r>
              <a:rPr lang="en-IN" dirty="0" err="1"/>
              <a:t>dist</a:t>
            </a:r>
            <a:r>
              <a:rPr lang="en-IN" dirty="0"/>
              <a:t>[] = new int[6];</a:t>
            </a:r>
          </a:p>
          <a:p>
            <a:r>
              <a:rPr lang="en-IN" dirty="0"/>
              <a:t>      </a:t>
            </a:r>
            <a:r>
              <a:rPr lang="en-IN" dirty="0" err="1"/>
              <a:t>boolean</a:t>
            </a:r>
            <a:r>
              <a:rPr lang="en-IN" dirty="0"/>
              <a:t> visited[] = new </a:t>
            </a:r>
            <a:r>
              <a:rPr lang="en-IN" dirty="0" err="1"/>
              <a:t>boolean</a:t>
            </a:r>
            <a:r>
              <a:rPr lang="en-IN" dirty="0"/>
              <a:t>[6];</a:t>
            </a:r>
          </a:p>
          <a:p>
            <a:r>
              <a:rPr lang="en-IN" dirty="0"/>
              <a:t>      for (int k = 0; k &lt; 6; k++) {</a:t>
            </a:r>
          </a:p>
          <a:p>
            <a:r>
              <a:rPr lang="en-IN" dirty="0"/>
              <a:t>         </a:t>
            </a:r>
            <a:r>
              <a:rPr lang="en-IN" dirty="0" err="1"/>
              <a:t>dist</a:t>
            </a:r>
            <a:r>
              <a:rPr lang="en-IN" dirty="0"/>
              <a:t>[k] = </a:t>
            </a:r>
            <a:r>
              <a:rPr lang="en-IN" dirty="0" err="1"/>
              <a:t>Integer.MAX_VALUE</a:t>
            </a:r>
            <a:r>
              <a:rPr lang="en-IN" dirty="0"/>
              <a:t>;</a:t>
            </a:r>
          </a:p>
          <a:p>
            <a:r>
              <a:rPr lang="en-IN" dirty="0"/>
              <a:t>         visited[k] = false;</a:t>
            </a:r>
          </a:p>
          <a:p>
            <a:r>
              <a:rPr lang="en-IN" dirty="0"/>
              <a:t>      }</a:t>
            </a:r>
          </a:p>
          <a:p>
            <a:r>
              <a:rPr lang="en-IN" dirty="0"/>
              <a:t>      </a:t>
            </a:r>
            <a:r>
              <a:rPr lang="en-IN" dirty="0" err="1"/>
              <a:t>dist</a:t>
            </a:r>
            <a:r>
              <a:rPr lang="en-IN" dirty="0"/>
              <a:t>[</a:t>
            </a:r>
            <a:r>
              <a:rPr lang="en-IN" dirty="0" err="1"/>
              <a:t>src</a:t>
            </a:r>
            <a:r>
              <a:rPr lang="en-IN" dirty="0"/>
              <a:t>] = 0; // Source vertex </a:t>
            </a:r>
            <a:r>
              <a:rPr lang="en-IN" dirty="0" err="1"/>
              <a:t>dist</a:t>
            </a:r>
            <a:r>
              <a:rPr lang="en-IN" dirty="0"/>
              <a:t> is set 0</a:t>
            </a:r>
          </a:p>
          <a:p>
            <a:r>
              <a:rPr lang="en-IN" dirty="0"/>
              <a:t>      for (int k = 0; k &lt; 6; k++) {</a:t>
            </a:r>
          </a:p>
          <a:p>
            <a:r>
              <a:rPr lang="en-IN" dirty="0"/>
              <a:t>         int m = </a:t>
            </a:r>
            <a:r>
              <a:rPr lang="en-IN" dirty="0" err="1"/>
              <a:t>min_dist</a:t>
            </a:r>
            <a:r>
              <a:rPr lang="en-IN" dirty="0"/>
              <a:t>(</a:t>
            </a:r>
            <a:r>
              <a:rPr lang="en-IN" dirty="0" err="1"/>
              <a:t>dist</a:t>
            </a:r>
            <a:r>
              <a:rPr lang="en-IN" dirty="0"/>
              <a:t>, visited);</a:t>
            </a:r>
          </a:p>
          <a:p>
            <a:r>
              <a:rPr lang="en-IN" dirty="0"/>
              <a:t>         visited[m] = true;</a:t>
            </a:r>
          </a:p>
          <a:p>
            <a:r>
              <a:rPr lang="en-IN" dirty="0"/>
              <a:t>         for (int j = 0; j &lt; 6; </a:t>
            </a:r>
            <a:r>
              <a:rPr lang="en-IN" dirty="0" err="1"/>
              <a:t>j++</a:t>
            </a:r>
            <a:r>
              <a:rPr lang="en-IN" dirty="0"/>
              <a:t>) {</a:t>
            </a:r>
          </a:p>
          <a:p>
            <a:r>
              <a:rPr lang="en-IN" dirty="0"/>
              <a:t>            // updating the </a:t>
            </a:r>
            <a:r>
              <a:rPr lang="en-IN" dirty="0" err="1"/>
              <a:t>dist</a:t>
            </a:r>
            <a:r>
              <a:rPr lang="en-IN" dirty="0"/>
              <a:t> of </a:t>
            </a:r>
            <a:r>
              <a:rPr lang="en-IN" dirty="0" err="1"/>
              <a:t>neighboring</a:t>
            </a:r>
            <a:r>
              <a:rPr lang="en-IN" dirty="0"/>
              <a:t> vertex</a:t>
            </a:r>
          </a:p>
          <a:p>
            <a:r>
              <a:rPr lang="en-IN" dirty="0"/>
              <a:t>            if (!visited[j] &amp;&amp; graph[m][j] != 0 &amp;&amp; </a:t>
            </a:r>
            <a:r>
              <a:rPr lang="en-IN" dirty="0" err="1"/>
              <a:t>dist</a:t>
            </a:r>
            <a:r>
              <a:rPr lang="en-IN" dirty="0"/>
              <a:t>[m] != </a:t>
            </a:r>
            <a:r>
              <a:rPr lang="en-IN" dirty="0" err="1"/>
              <a:t>Integer.MAX_VALUE</a:t>
            </a:r>
            <a:endParaRPr lang="en-IN" dirty="0"/>
          </a:p>
          <a:p>
            <a:r>
              <a:rPr lang="en-IN" dirty="0"/>
              <a:t>                  &amp;&amp; </a:t>
            </a:r>
            <a:r>
              <a:rPr lang="en-IN" dirty="0" err="1"/>
              <a:t>dist</a:t>
            </a:r>
            <a:r>
              <a:rPr lang="en-IN" dirty="0"/>
              <a:t>[m] + graph[m][j] &lt; </a:t>
            </a:r>
            <a:r>
              <a:rPr lang="en-IN" dirty="0" err="1"/>
              <a:t>dist</a:t>
            </a:r>
            <a:r>
              <a:rPr lang="en-IN" dirty="0"/>
              <a:t>[j])</a:t>
            </a:r>
          </a:p>
          <a:p>
            <a:r>
              <a:rPr lang="en-IN" dirty="0"/>
              <a:t>               </a:t>
            </a:r>
            <a:r>
              <a:rPr lang="en-IN" dirty="0" err="1"/>
              <a:t>dist</a:t>
            </a:r>
            <a:r>
              <a:rPr lang="en-IN" dirty="0"/>
              <a:t>[j] = </a:t>
            </a:r>
            <a:r>
              <a:rPr lang="en-IN" dirty="0" err="1"/>
              <a:t>dist</a:t>
            </a:r>
            <a:r>
              <a:rPr lang="en-IN" dirty="0"/>
              <a:t>[m] + graph[m][j];</a:t>
            </a:r>
          </a:p>
          <a:p>
            <a:r>
              <a:rPr lang="en-IN" dirty="0"/>
              <a:t>         }</a:t>
            </a:r>
          </a:p>
          <a:p>
            <a:r>
              <a:rPr lang="en-IN" dirty="0"/>
              <a:t>      }</a:t>
            </a:r>
          </a:p>
          <a:p>
            <a:r>
              <a:rPr lang="en-IN" dirty="0"/>
              <a:t>      </a:t>
            </a:r>
            <a:r>
              <a:rPr lang="en-IN" dirty="0" err="1"/>
              <a:t>System.out.println</a:t>
            </a:r>
            <a:r>
              <a:rPr lang="en-IN" dirty="0"/>
              <a:t>("Vertex\t\</a:t>
            </a:r>
            <a:r>
              <a:rPr lang="en-IN" dirty="0" err="1"/>
              <a:t>tdist</a:t>
            </a:r>
            <a:r>
              <a:rPr lang="en-IN" dirty="0"/>
              <a:t> from source vertex");</a:t>
            </a:r>
          </a:p>
          <a:p>
            <a:r>
              <a:rPr lang="en-IN" dirty="0"/>
              <a:t>      for (int k = 0; k &lt; 6; k++) {</a:t>
            </a:r>
          </a:p>
          <a:p>
            <a:r>
              <a:rPr lang="en-IN" dirty="0"/>
              <a:t>         char str = (char) (65 + k);</a:t>
            </a:r>
          </a:p>
          <a:p>
            <a:r>
              <a:rPr lang="en-IN" dirty="0"/>
              <a:t>         </a:t>
            </a:r>
            <a:r>
              <a:rPr lang="en-IN" dirty="0" err="1"/>
              <a:t>System.out.println</a:t>
            </a:r>
            <a:r>
              <a:rPr lang="en-IN" dirty="0"/>
              <a:t>(str + "\t\t\t" + </a:t>
            </a:r>
            <a:r>
              <a:rPr lang="en-IN" dirty="0" err="1"/>
              <a:t>dist</a:t>
            </a:r>
            <a:r>
              <a:rPr lang="en-IN" dirty="0"/>
              <a:t>[k]);</a:t>
            </a:r>
          </a:p>
          <a:p>
            <a:r>
              <a:rPr lang="en-IN" dirty="0"/>
              <a:t>      }</a:t>
            </a:r>
          </a:p>
          <a:p>
            <a:r>
              <a:rPr lang="en-IN" dirty="0"/>
              <a:t>   }</a:t>
            </a:r>
          </a:p>
          <a:p>
            <a:r>
              <a:rPr lang="en-IN" dirty="0"/>
              <a:t>   public static void main(String </a:t>
            </a:r>
            <a:r>
              <a:rPr lang="en-IN" dirty="0" err="1"/>
              <a:t>args</a:t>
            </a:r>
            <a:r>
              <a:rPr lang="en-IN" dirty="0"/>
              <a:t>[]) {</a:t>
            </a:r>
          </a:p>
          <a:p>
            <a:r>
              <a:rPr lang="en-IN" dirty="0"/>
              <a:t>      int graph[][] = { { 0, 1, 2, 0, 0, 0 }, { 1, 0, 0, 5, 1, 0 }, { 2, 0, 0, 2, 3, 0 },</a:t>
            </a:r>
          </a:p>
          <a:p>
            <a:r>
              <a:rPr lang="en-IN" dirty="0"/>
              <a:t>            { 0, 5, 2, 0, 2, 2 }, { 0, 1, 3, 2, 0, 1 }, { 0, 0, 0, 2, 1, 0 } };</a:t>
            </a:r>
          </a:p>
          <a:p>
            <a:r>
              <a:rPr lang="en-IN" dirty="0"/>
              <a:t>      </a:t>
            </a:r>
            <a:r>
              <a:rPr lang="en-IN" dirty="0" err="1"/>
              <a:t>greedy_dijkstra</a:t>
            </a:r>
            <a:r>
              <a:rPr lang="en-IN" dirty="0"/>
              <a:t>(graph, 0);</a:t>
            </a:r>
          </a:p>
          <a:p>
            <a:r>
              <a:rPr lang="en-IN" dirty="0"/>
              <a:t>   }</a:t>
            </a:r>
          </a:p>
          <a:p>
            <a:r>
              <a:rPr lang="en-IN" dirty="0"/>
              <a:t>}</a:t>
            </a:r>
          </a:p>
        </p:txBody>
      </p:sp>
      <p:sp>
        <p:nvSpPr>
          <p:cNvPr id="4" name="Slide Number Placeholder 3">
            <a:extLst>
              <a:ext uri="{FF2B5EF4-FFF2-40B4-BE49-F238E27FC236}">
                <a16:creationId xmlns:a16="http://schemas.microsoft.com/office/drawing/2014/main" id="{868E300A-E9A9-F43A-24AE-27EDBA30AF9D}"/>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29</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6588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en-US" b="1" dirty="0"/>
              <a:t>Definition of Algorithm</a:t>
            </a:r>
          </a:p>
          <a:p>
            <a:r>
              <a:rPr lang="en-US" altLang="en-US" b="1" dirty="0"/>
              <a:t>An algorithm is:</a:t>
            </a:r>
          </a:p>
          <a:p>
            <a:pPr>
              <a:buFont typeface="Arial" panose="020B0604020202020204" pitchFamily="34" charset="0"/>
              <a:buChar char="•"/>
            </a:pPr>
            <a:r>
              <a:rPr lang="en-US" altLang="en-US" dirty="0"/>
              <a:t>A set of finite rules or instructions for calculations or problem-solving.</a:t>
            </a:r>
          </a:p>
          <a:p>
            <a:pPr>
              <a:buFont typeface="Arial" panose="020B0604020202020204" pitchFamily="34" charset="0"/>
              <a:buChar char="•"/>
            </a:pPr>
            <a:r>
              <a:rPr lang="en-US" altLang="en-US" dirty="0"/>
              <a:t>A procedure to solve a mathematical problem in a finite number of steps, often involving recursion.</a:t>
            </a:r>
          </a:p>
          <a:p>
            <a:pPr>
              <a:buFont typeface="Arial" panose="020B0604020202020204" pitchFamily="34" charset="0"/>
              <a:buChar char="•"/>
            </a:pPr>
            <a:r>
              <a:rPr lang="en-US" altLang="en-US" b="1" dirty="0"/>
              <a:t>Definition-</a:t>
            </a:r>
            <a:r>
              <a:rPr lang="en-US" altLang="en-US" dirty="0"/>
              <a:t>An algorithm is a set of commands that must be followed for a computer to perform calculations or other problem-solving operations. According to its formal definition, an algorithm is a finite set of instructions carried out in a specific order to perform a particular task. It is not the entire program or code; it is simple logic to a problem represented as an informal description in the form of a flowchart or pseudocode.</a:t>
            </a:r>
          </a:p>
          <a:p>
            <a:r>
              <a:rPr lang="en-US" altLang="en-US" b="1" dirty="0"/>
              <a:t>Use of Algorithms</a:t>
            </a:r>
          </a:p>
          <a:p>
            <a:r>
              <a:rPr lang="en-US" altLang="en-US" b="1" dirty="0"/>
              <a:t>Algorithms are fundamental across various domains:</a:t>
            </a:r>
            <a:endParaRPr lang="en-US" altLang="en-US" dirty="0"/>
          </a:p>
          <a:p>
            <a:pPr>
              <a:buFont typeface="Arial" panose="020B0604020202020204" pitchFamily="34" charset="0"/>
              <a:buChar char="•"/>
            </a:pPr>
            <a:r>
              <a:rPr lang="en-US" altLang="en-US" dirty="0"/>
              <a:t>Computer Science: From sorting and searching to AI and ML tasks.</a:t>
            </a:r>
          </a:p>
          <a:p>
            <a:pPr>
              <a:buFont typeface="Arial" panose="020B0604020202020204" pitchFamily="34" charset="0"/>
              <a:buChar char="•"/>
            </a:pPr>
            <a:r>
              <a:rPr lang="en-US" altLang="en-US" dirty="0"/>
              <a:t>Mathematics: Solving equations, finding paths in graphs.</a:t>
            </a:r>
          </a:p>
          <a:p>
            <a:pPr>
              <a:buFont typeface="Arial" panose="020B0604020202020204" pitchFamily="34" charset="0"/>
              <a:buChar char="•"/>
            </a:pPr>
            <a:r>
              <a:rPr lang="en-US" altLang="en-US" dirty="0"/>
              <a:t>Operations Research: Optimization in logistics, transportation.</a:t>
            </a:r>
          </a:p>
          <a:p>
            <a:pPr>
              <a:buFont typeface="Arial" panose="020B0604020202020204" pitchFamily="34" charset="0"/>
              <a:buChar char="•"/>
            </a:pPr>
            <a:r>
              <a:rPr lang="en-US" altLang="en-US" dirty="0"/>
              <a:t>AI &amp; Machine Learning: Tasks like image recognition and decision-making.</a:t>
            </a:r>
          </a:p>
          <a:p>
            <a:pPr>
              <a:buFont typeface="Arial" panose="020B0604020202020204" pitchFamily="34" charset="0"/>
              <a:buChar char="•"/>
            </a:pPr>
            <a:r>
              <a:rPr lang="en-US" altLang="en-US" dirty="0"/>
              <a:t>Data Science: Analyzing data, predictions in healthcare, finance, etc.</a:t>
            </a:r>
          </a:p>
          <a:p>
            <a:r>
              <a:rPr lang="en-US" altLang="en-US" b="1" dirty="0"/>
              <a:t>Need for Algorithms</a:t>
            </a:r>
          </a:p>
          <a:p>
            <a:r>
              <a:rPr lang="en-US" altLang="en-US" b="1" dirty="0"/>
              <a:t>Algorithms:</a:t>
            </a:r>
            <a:endParaRPr lang="en-US" altLang="en-US" dirty="0"/>
          </a:p>
          <a:p>
            <a:pPr>
              <a:buFont typeface="Arial" panose="020B0604020202020204" pitchFamily="34" charset="0"/>
              <a:buChar char="•"/>
            </a:pPr>
            <a:r>
              <a:rPr lang="en-US" altLang="en-US" dirty="0"/>
              <a:t>Solve complex problems efficiently.</a:t>
            </a:r>
          </a:p>
          <a:p>
            <a:pPr>
              <a:buFont typeface="Arial" panose="020B0604020202020204" pitchFamily="34" charset="0"/>
              <a:buChar char="•"/>
            </a:pPr>
            <a:r>
              <a:rPr lang="en-US" altLang="en-US" dirty="0"/>
              <a:t>Automate and optimize processes.</a:t>
            </a:r>
          </a:p>
          <a:p>
            <a:pPr>
              <a:buFont typeface="Arial" panose="020B0604020202020204" pitchFamily="34" charset="0"/>
              <a:buChar char="•"/>
            </a:pPr>
            <a:r>
              <a:rPr lang="en-US" altLang="en-US" dirty="0"/>
              <a:t>Enable tasks that are challenging or impossible manually.</a:t>
            </a:r>
          </a:p>
          <a:p>
            <a:r>
              <a:rPr lang="en-US" altLang="en-US" b="1" dirty="0"/>
              <a:t>Characteristics of an Algorithm</a:t>
            </a:r>
          </a:p>
          <a:p>
            <a:pPr>
              <a:buFont typeface="Arial" panose="020B0604020202020204" pitchFamily="34" charset="0"/>
              <a:buChar char="•"/>
            </a:pPr>
            <a:r>
              <a:rPr lang="en-US" altLang="en-US" dirty="0"/>
              <a:t>Clear and Unambiguous: Each step must be precise and meaningful.</a:t>
            </a:r>
          </a:p>
          <a:p>
            <a:pPr>
              <a:buFont typeface="Arial" panose="020B0604020202020204" pitchFamily="34" charset="0"/>
              <a:buChar char="•"/>
            </a:pPr>
            <a:r>
              <a:rPr lang="en-US" altLang="en-US" dirty="0"/>
              <a:t>Well-Defined Inputs &amp; Outputs: Inputs and results should be clearly specified.</a:t>
            </a:r>
          </a:p>
          <a:p>
            <a:pPr>
              <a:buFont typeface="Arial" panose="020B0604020202020204" pitchFamily="34" charset="0"/>
              <a:buChar char="•"/>
            </a:pPr>
            <a:r>
              <a:rPr lang="en-US" altLang="en-US" dirty="0"/>
              <a:t>Finiteness: Must terminate after a finite number of steps.</a:t>
            </a:r>
          </a:p>
          <a:p>
            <a:pPr>
              <a:buFont typeface="Arial" panose="020B0604020202020204" pitchFamily="34" charset="0"/>
              <a:buChar char="•"/>
            </a:pPr>
            <a:r>
              <a:rPr lang="en-US" altLang="en-US" dirty="0"/>
              <a:t>Feasibility: Practical and executable with available resources.</a:t>
            </a:r>
          </a:p>
          <a:p>
            <a:pPr>
              <a:buFont typeface="Arial" panose="020B0604020202020204" pitchFamily="34" charset="0"/>
              <a:buChar char="•"/>
            </a:pPr>
            <a:r>
              <a:rPr lang="en-US" altLang="en-US" dirty="0"/>
              <a:t>Language Independence: Instructions work regardless of programming language.</a:t>
            </a:r>
          </a:p>
          <a:p>
            <a:r>
              <a:rPr lang="en-US" altLang="en-US" b="1" dirty="0"/>
              <a:t>Properties of an Algorithm</a:t>
            </a:r>
          </a:p>
          <a:p>
            <a:pPr>
              <a:buFont typeface="Arial" panose="020B0604020202020204" pitchFamily="34" charset="0"/>
              <a:buChar char="•"/>
            </a:pPr>
            <a:r>
              <a:rPr lang="en-US" altLang="en-US" dirty="0"/>
              <a:t>Finite termination.</a:t>
            </a:r>
          </a:p>
          <a:p>
            <a:pPr>
              <a:buFont typeface="Arial" panose="020B0604020202020204" pitchFamily="34" charset="0"/>
              <a:buChar char="•"/>
            </a:pPr>
            <a:r>
              <a:rPr lang="en-US" altLang="en-US" dirty="0"/>
              <a:t>At least one output.</a:t>
            </a:r>
          </a:p>
          <a:p>
            <a:pPr>
              <a:buFont typeface="Arial" panose="020B0604020202020204" pitchFamily="34" charset="0"/>
              <a:buChar char="•"/>
            </a:pPr>
            <a:r>
              <a:rPr lang="en-US" altLang="en-US" dirty="0"/>
              <a:t>Deterministic (consistent output for the same input).</a:t>
            </a:r>
          </a:p>
          <a:p>
            <a:pPr>
              <a:buFont typeface="Arial" panose="020B0604020202020204" pitchFamily="34" charset="0"/>
              <a:buChar char="•"/>
            </a:pPr>
            <a:r>
              <a:rPr lang="en-US" altLang="en-US" dirty="0"/>
              <a:t>Effective (each step performs meaningful work).</a:t>
            </a:r>
          </a:p>
          <a:p>
            <a:r>
              <a:rPr lang="en-US" altLang="en-US" b="1" dirty="0"/>
              <a:t>Types of Algorithms</a:t>
            </a:r>
          </a:p>
          <a:p>
            <a:pPr>
              <a:buFont typeface="Arial" panose="020B0604020202020204" pitchFamily="34" charset="0"/>
              <a:buChar char="•"/>
            </a:pPr>
            <a:r>
              <a:rPr lang="en-US" altLang="en-US" dirty="0"/>
              <a:t>Brute Force: Simplest and exhaustive approach.</a:t>
            </a:r>
          </a:p>
          <a:p>
            <a:pPr>
              <a:buFont typeface="Arial" panose="020B0604020202020204" pitchFamily="34" charset="0"/>
              <a:buChar char="•"/>
            </a:pPr>
            <a:r>
              <a:rPr lang="en-US" altLang="en-US" dirty="0"/>
              <a:t>Recursive: Problem-solving via repeated subproblem solutions.</a:t>
            </a:r>
          </a:p>
          <a:p>
            <a:pPr>
              <a:buFont typeface="Arial" panose="020B0604020202020204" pitchFamily="34" charset="0"/>
              <a:buChar char="•"/>
            </a:pPr>
            <a:r>
              <a:rPr lang="en-US" altLang="en-US" dirty="0"/>
              <a:t>Backtracking: Tracing back upon failure to find solutions.</a:t>
            </a:r>
          </a:p>
          <a:p>
            <a:pPr>
              <a:buFont typeface="Arial" panose="020B0604020202020204" pitchFamily="34" charset="0"/>
              <a:buChar char="•"/>
            </a:pPr>
            <a:r>
              <a:rPr lang="en-US" altLang="en-US" dirty="0"/>
              <a:t>Searching &amp; Sorting: Locating or arranging data efficiently.</a:t>
            </a:r>
          </a:p>
          <a:p>
            <a:pPr>
              <a:buFont typeface="Arial" panose="020B0604020202020204" pitchFamily="34" charset="0"/>
              <a:buChar char="•"/>
            </a:pPr>
            <a:r>
              <a:rPr lang="en-US" altLang="en-US" dirty="0"/>
              <a:t>Hashing: Indexing data for faster retrieval.</a:t>
            </a:r>
          </a:p>
          <a:p>
            <a:pPr>
              <a:buFont typeface="Arial" panose="020B0604020202020204" pitchFamily="34" charset="0"/>
              <a:buChar char="•"/>
            </a:pPr>
            <a:r>
              <a:rPr lang="en-US" altLang="en-US" dirty="0"/>
              <a:t>Divide and Conquer: Splitting problems into smaller subproblems.</a:t>
            </a:r>
          </a:p>
          <a:p>
            <a:pPr>
              <a:buFont typeface="Arial" panose="020B0604020202020204" pitchFamily="34" charset="0"/>
              <a:buChar char="•"/>
            </a:pPr>
            <a:r>
              <a:rPr lang="en-US" altLang="en-US" dirty="0"/>
              <a:t>Greedy: Choosing the immediate optimal solution.</a:t>
            </a:r>
          </a:p>
          <a:p>
            <a:pPr>
              <a:buFont typeface="Arial" panose="020B0604020202020204" pitchFamily="34" charset="0"/>
              <a:buChar char="•"/>
            </a:pPr>
            <a:r>
              <a:rPr lang="en-US" altLang="en-US" dirty="0"/>
              <a:t>Dynamic Programming: Avoids recalculation by storing results of overlapping subproblems.</a:t>
            </a:r>
          </a:p>
          <a:p>
            <a:pPr>
              <a:buFont typeface="Arial" panose="020B0604020202020204" pitchFamily="34" charset="0"/>
              <a:buChar char="•"/>
            </a:pPr>
            <a:r>
              <a:rPr lang="en-US" altLang="en-US" dirty="0"/>
              <a:t>Randomized: Uses random numbers for unpredictable yet beneficial outcomes.</a:t>
            </a:r>
          </a:p>
          <a:p>
            <a:r>
              <a:rPr lang="en-US" altLang="en-US" b="1" dirty="0"/>
              <a:t>Advantages of Algorithms</a:t>
            </a:r>
          </a:p>
          <a:p>
            <a:pPr>
              <a:buFont typeface="Arial" panose="020B0604020202020204" pitchFamily="34" charset="0"/>
              <a:buChar char="•"/>
            </a:pPr>
            <a:r>
              <a:rPr lang="en-US" altLang="en-US" dirty="0"/>
              <a:t>Clear problem-solving steps.</a:t>
            </a:r>
          </a:p>
          <a:p>
            <a:pPr>
              <a:buFont typeface="Arial" panose="020B0604020202020204" pitchFamily="34" charset="0"/>
              <a:buChar char="•"/>
            </a:pPr>
            <a:r>
              <a:rPr lang="en-US" altLang="en-US" dirty="0"/>
              <a:t>Easier translation into code.</a:t>
            </a:r>
          </a:p>
          <a:p>
            <a:pPr>
              <a:buFont typeface="Arial" panose="020B0604020202020204" pitchFamily="34" charset="0"/>
              <a:buChar char="•"/>
            </a:pPr>
            <a:r>
              <a:rPr lang="en-US" altLang="en-US" dirty="0"/>
              <a:t>Breaks down problems into smaller, manageable parts.</a:t>
            </a:r>
          </a:p>
          <a:p>
            <a:r>
              <a:rPr lang="en-US" altLang="en-US" b="1" dirty="0"/>
              <a:t>Disadvantages of Algorithms</a:t>
            </a:r>
          </a:p>
          <a:p>
            <a:pPr>
              <a:buFont typeface="Arial" panose="020B0604020202020204" pitchFamily="34" charset="0"/>
              <a:buChar char="•"/>
            </a:pPr>
            <a:r>
              <a:rPr lang="en-US" altLang="en-US" dirty="0"/>
              <a:t>Time-consuming to write.</a:t>
            </a:r>
          </a:p>
          <a:p>
            <a:pPr>
              <a:buFont typeface="Arial" panose="020B0604020202020204" pitchFamily="34" charset="0"/>
              <a:buChar char="•"/>
            </a:pPr>
            <a:r>
              <a:rPr lang="en-US" altLang="en-US" dirty="0"/>
              <a:t>Challenging to represent complex logic.</a:t>
            </a:r>
          </a:p>
          <a:p>
            <a:pPr>
              <a:buFont typeface="Arial" panose="020B0604020202020204" pitchFamily="34" charset="0"/>
              <a:buChar char="•"/>
            </a:pPr>
            <a:r>
              <a:rPr lang="en-US" altLang="en-US" dirty="0"/>
              <a:t>Hard to show branching/loops effectively.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3</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32AFE-76E0-7F8C-D63E-452F517B5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3CDF09-31BF-867B-697F-318BAB21AA3B}"/>
              </a:ext>
            </a:extLst>
          </p:cNvPr>
          <p:cNvSpPr>
            <a:spLocks noGrp="1" noRot="1" noChangeAspect="1"/>
          </p:cNvSpPr>
          <p:nvPr>
            <p:ph type="sldImg" idx="3"/>
          </p:nvPr>
        </p:nvSpPr>
        <p:spPr/>
      </p:sp>
      <p:sp>
        <p:nvSpPr>
          <p:cNvPr id="3" name="Text Placeholder 2">
            <a:extLst>
              <a:ext uri="{FF2B5EF4-FFF2-40B4-BE49-F238E27FC236}">
                <a16:creationId xmlns:a16="http://schemas.microsoft.com/office/drawing/2014/main" id="{B08DEFEE-8EAA-3493-5B38-B2F07BBEC01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955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9</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410206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IN" dirty="0"/>
              <a:t>// Java Program to solve the n-queens problem</a:t>
            </a:r>
          </a:p>
          <a:p>
            <a:r>
              <a:rPr lang="en-IN" dirty="0"/>
              <a:t>import </a:t>
            </a:r>
            <a:r>
              <a:rPr lang="en-IN" dirty="0" err="1"/>
              <a:t>java.util</a:t>
            </a:r>
            <a:r>
              <a:rPr lang="en-IN" dirty="0"/>
              <a:t>.*;</a:t>
            </a:r>
          </a:p>
          <a:p>
            <a:endParaRPr lang="en-IN" dirty="0"/>
          </a:p>
          <a:p>
            <a:r>
              <a:rPr lang="en-IN" dirty="0"/>
              <a:t>class </a:t>
            </a:r>
            <a:r>
              <a:rPr lang="en-IN" dirty="0" err="1"/>
              <a:t>GfG</a:t>
            </a:r>
            <a:r>
              <a:rPr lang="en-IN" dirty="0"/>
              <a:t> {</a:t>
            </a:r>
          </a:p>
          <a:p>
            <a:endParaRPr lang="en-IN" dirty="0"/>
          </a:p>
          <a:p>
            <a:r>
              <a:rPr lang="en-IN" dirty="0"/>
              <a:t>    // Function to check if it is safe to place</a:t>
            </a:r>
          </a:p>
          <a:p>
            <a:r>
              <a:rPr lang="en-IN" dirty="0"/>
              <a:t>    // the queen at board[row][col]</a:t>
            </a:r>
          </a:p>
          <a:p>
            <a:r>
              <a:rPr lang="en-IN" dirty="0"/>
              <a:t>    static </a:t>
            </a:r>
            <a:r>
              <a:rPr lang="en-IN" dirty="0" err="1"/>
              <a:t>boolean</a:t>
            </a:r>
            <a:r>
              <a:rPr lang="en-IN" dirty="0"/>
              <a:t> </a:t>
            </a:r>
            <a:r>
              <a:rPr lang="en-IN" dirty="0" err="1"/>
              <a:t>isSafe</a:t>
            </a:r>
            <a:r>
              <a:rPr lang="en-IN" dirty="0"/>
              <a:t>(int[][] mat, </a:t>
            </a:r>
          </a:p>
          <a:p>
            <a:r>
              <a:rPr lang="en-IN" dirty="0"/>
              <a:t>                              int row, int col) {</a:t>
            </a:r>
          </a:p>
          <a:p>
            <a:r>
              <a:rPr lang="en-IN" dirty="0"/>
              <a:t>        int n = </a:t>
            </a:r>
            <a:r>
              <a:rPr lang="en-IN" dirty="0" err="1"/>
              <a:t>mat.length</a:t>
            </a:r>
            <a:r>
              <a:rPr lang="en-IN" dirty="0"/>
              <a:t>;</a:t>
            </a:r>
          </a:p>
          <a:p>
            <a:endParaRPr lang="en-IN" dirty="0"/>
          </a:p>
          <a:p>
            <a:r>
              <a:rPr lang="en-IN" dirty="0"/>
              <a:t>        // Check this col on upper side</a:t>
            </a:r>
          </a:p>
          <a:p>
            <a:r>
              <a:rPr lang="en-IN" dirty="0"/>
              <a:t>        for (int </a:t>
            </a:r>
            <a:r>
              <a:rPr lang="en-IN" dirty="0" err="1"/>
              <a:t>i</a:t>
            </a:r>
            <a:r>
              <a:rPr lang="en-IN" dirty="0"/>
              <a:t> = 0; </a:t>
            </a:r>
            <a:r>
              <a:rPr lang="en-IN" dirty="0" err="1"/>
              <a:t>i</a:t>
            </a:r>
            <a:r>
              <a:rPr lang="en-IN" dirty="0"/>
              <a:t> &lt; row; </a:t>
            </a:r>
            <a:r>
              <a:rPr lang="en-IN" dirty="0" err="1"/>
              <a:t>i</a:t>
            </a:r>
            <a:r>
              <a:rPr lang="en-IN" dirty="0"/>
              <a:t>++)</a:t>
            </a:r>
          </a:p>
          <a:p>
            <a:r>
              <a:rPr lang="en-IN" dirty="0"/>
              <a:t>            if (mat[</a:t>
            </a:r>
            <a:r>
              <a:rPr lang="en-IN" dirty="0" err="1"/>
              <a:t>i</a:t>
            </a:r>
            <a:r>
              <a:rPr lang="en-IN" dirty="0"/>
              <a:t>][col] == 1)</a:t>
            </a:r>
          </a:p>
          <a:p>
            <a:r>
              <a:rPr lang="en-IN" dirty="0"/>
              <a:t>                return false;</a:t>
            </a:r>
          </a:p>
          <a:p>
            <a:endParaRPr lang="en-IN" dirty="0"/>
          </a:p>
          <a:p>
            <a:r>
              <a:rPr lang="en-IN" dirty="0"/>
              <a:t>        // Check upper diagonal on left side</a:t>
            </a:r>
          </a:p>
          <a:p>
            <a:r>
              <a:rPr lang="en-IN" dirty="0"/>
              <a:t>        for (int </a:t>
            </a:r>
            <a:r>
              <a:rPr lang="en-IN" dirty="0" err="1"/>
              <a:t>i</a:t>
            </a:r>
            <a:r>
              <a:rPr lang="en-IN" dirty="0"/>
              <a:t> = row - 1, j = col - 1; </a:t>
            </a:r>
          </a:p>
          <a:p>
            <a:r>
              <a:rPr lang="en-IN" dirty="0"/>
              <a:t>                     </a:t>
            </a:r>
            <a:r>
              <a:rPr lang="en-IN" dirty="0" err="1"/>
              <a:t>i</a:t>
            </a:r>
            <a:r>
              <a:rPr lang="en-IN" dirty="0"/>
              <a:t> &gt;= 0 &amp;&amp; j &gt;= 0; </a:t>
            </a:r>
            <a:r>
              <a:rPr lang="en-IN" dirty="0" err="1"/>
              <a:t>i</a:t>
            </a:r>
            <a:r>
              <a:rPr lang="en-IN" dirty="0"/>
              <a:t>--, j--)</a:t>
            </a:r>
          </a:p>
          <a:p>
            <a:r>
              <a:rPr lang="en-IN" dirty="0"/>
              <a:t>            if (mat[</a:t>
            </a:r>
            <a:r>
              <a:rPr lang="en-IN" dirty="0" err="1"/>
              <a:t>i</a:t>
            </a:r>
            <a:r>
              <a:rPr lang="en-IN" dirty="0"/>
              <a:t>][j] == 1)</a:t>
            </a:r>
          </a:p>
          <a:p>
            <a:r>
              <a:rPr lang="en-IN" dirty="0"/>
              <a:t>                return false;</a:t>
            </a:r>
          </a:p>
          <a:p>
            <a:endParaRPr lang="en-IN" dirty="0"/>
          </a:p>
          <a:p>
            <a:r>
              <a:rPr lang="en-IN" dirty="0"/>
              <a:t>        // Check lower diagonal on left side</a:t>
            </a:r>
          </a:p>
          <a:p>
            <a:r>
              <a:rPr lang="en-IN" dirty="0"/>
              <a:t>        for (int </a:t>
            </a:r>
            <a:r>
              <a:rPr lang="en-IN" dirty="0" err="1"/>
              <a:t>i</a:t>
            </a:r>
            <a:r>
              <a:rPr lang="en-IN" dirty="0"/>
              <a:t> = row - 1, j = col + 1;</a:t>
            </a:r>
          </a:p>
          <a:p>
            <a:r>
              <a:rPr lang="en-IN" dirty="0"/>
              <a:t>                     j &lt; n &amp;&amp; </a:t>
            </a:r>
            <a:r>
              <a:rPr lang="en-IN" dirty="0" err="1"/>
              <a:t>i</a:t>
            </a:r>
            <a:r>
              <a:rPr lang="en-IN" dirty="0"/>
              <a:t> &gt;= 0; </a:t>
            </a:r>
            <a:r>
              <a:rPr lang="en-IN" dirty="0" err="1"/>
              <a:t>i</a:t>
            </a:r>
            <a:r>
              <a:rPr lang="en-IN" dirty="0"/>
              <a:t>--, </a:t>
            </a:r>
            <a:r>
              <a:rPr lang="en-IN" dirty="0" err="1"/>
              <a:t>j++</a:t>
            </a:r>
            <a:r>
              <a:rPr lang="en-IN" dirty="0"/>
              <a:t>)</a:t>
            </a:r>
          </a:p>
          <a:p>
            <a:r>
              <a:rPr lang="en-IN" dirty="0"/>
              <a:t>            if (mat[</a:t>
            </a:r>
            <a:r>
              <a:rPr lang="en-IN" dirty="0" err="1"/>
              <a:t>i</a:t>
            </a:r>
            <a:r>
              <a:rPr lang="en-IN" dirty="0"/>
              <a:t>][j] == 1)</a:t>
            </a:r>
          </a:p>
          <a:p>
            <a:r>
              <a:rPr lang="en-IN" dirty="0"/>
              <a:t>                return false;</a:t>
            </a:r>
          </a:p>
          <a:p>
            <a:endParaRPr lang="en-IN" dirty="0"/>
          </a:p>
          <a:p>
            <a:r>
              <a:rPr lang="en-IN" dirty="0"/>
              <a:t>        return true;</a:t>
            </a:r>
          </a:p>
          <a:p>
            <a:r>
              <a:rPr lang="en-IN" dirty="0"/>
              <a:t>    }</a:t>
            </a:r>
          </a:p>
          <a:p>
            <a:endParaRPr lang="en-IN" dirty="0"/>
          </a:p>
          <a:p>
            <a:r>
              <a:rPr lang="en-IN" dirty="0"/>
              <a:t>    static </a:t>
            </a:r>
            <a:r>
              <a:rPr lang="en-IN" dirty="0" err="1"/>
              <a:t>boolean</a:t>
            </a:r>
            <a:r>
              <a:rPr lang="en-IN" dirty="0"/>
              <a:t> </a:t>
            </a:r>
            <a:r>
              <a:rPr lang="en-IN" dirty="0" err="1"/>
              <a:t>placeQueens</a:t>
            </a:r>
            <a:r>
              <a:rPr lang="en-IN" dirty="0"/>
              <a:t>(int row, int[][] mat) {</a:t>
            </a:r>
          </a:p>
          <a:p>
            <a:r>
              <a:rPr lang="en-IN" dirty="0"/>
              <a:t>        int n = </a:t>
            </a:r>
            <a:r>
              <a:rPr lang="en-IN" dirty="0" err="1"/>
              <a:t>mat.length</a:t>
            </a:r>
            <a:r>
              <a:rPr lang="en-IN" dirty="0"/>
              <a:t>;</a:t>
            </a:r>
          </a:p>
          <a:p>
            <a:endParaRPr lang="en-IN" dirty="0"/>
          </a:p>
          <a:p>
            <a:r>
              <a:rPr lang="en-IN" dirty="0"/>
              <a:t>        // base case: If all queens are placed</a:t>
            </a:r>
          </a:p>
          <a:p>
            <a:r>
              <a:rPr lang="en-IN" dirty="0"/>
              <a:t>        // then return true</a:t>
            </a:r>
          </a:p>
          <a:p>
            <a:r>
              <a:rPr lang="en-IN" dirty="0"/>
              <a:t>        if (row == n)</a:t>
            </a:r>
          </a:p>
          <a:p>
            <a:r>
              <a:rPr lang="en-IN" dirty="0"/>
              <a:t>            return true;</a:t>
            </a:r>
          </a:p>
          <a:p>
            <a:endParaRPr lang="en-IN" dirty="0"/>
          </a:p>
          <a:p>
            <a:r>
              <a:rPr lang="en-IN" dirty="0"/>
              <a:t>        // Consider the row and try placing</a:t>
            </a:r>
          </a:p>
          <a:p>
            <a:r>
              <a:rPr lang="en-IN" dirty="0"/>
              <a:t>        // queen in all columns one by one</a:t>
            </a:r>
          </a:p>
          <a:p>
            <a:r>
              <a:rPr lang="en-IN" dirty="0"/>
              <a:t>        for (int </a:t>
            </a:r>
            <a:r>
              <a:rPr lang="en-IN" dirty="0" err="1"/>
              <a:t>i</a:t>
            </a:r>
            <a:r>
              <a:rPr lang="en-IN" dirty="0"/>
              <a:t> = 0; </a:t>
            </a:r>
            <a:r>
              <a:rPr lang="en-IN" dirty="0" err="1"/>
              <a:t>i</a:t>
            </a:r>
            <a:r>
              <a:rPr lang="en-IN" dirty="0"/>
              <a:t> &lt; n; </a:t>
            </a:r>
            <a:r>
              <a:rPr lang="en-IN" dirty="0" err="1"/>
              <a:t>i</a:t>
            </a:r>
            <a:r>
              <a:rPr lang="en-IN" dirty="0"/>
              <a:t>++) {</a:t>
            </a:r>
          </a:p>
          <a:p>
            <a:endParaRPr lang="en-IN" dirty="0"/>
          </a:p>
          <a:p>
            <a:r>
              <a:rPr lang="en-IN" dirty="0"/>
              <a:t>            // Check if the queen can be placed</a:t>
            </a:r>
          </a:p>
          <a:p>
            <a:r>
              <a:rPr lang="en-IN" dirty="0"/>
              <a:t>            if (</a:t>
            </a:r>
            <a:r>
              <a:rPr lang="en-IN" dirty="0" err="1"/>
              <a:t>isSafe</a:t>
            </a:r>
            <a:r>
              <a:rPr lang="en-IN" dirty="0"/>
              <a:t>(mat, row, </a:t>
            </a:r>
            <a:r>
              <a:rPr lang="en-IN" dirty="0" err="1"/>
              <a:t>i</a:t>
            </a:r>
            <a:r>
              <a:rPr lang="en-IN" dirty="0"/>
              <a:t>)) {</a:t>
            </a:r>
          </a:p>
          <a:p>
            <a:r>
              <a:rPr lang="en-IN" dirty="0"/>
              <a:t>                mat[row][</a:t>
            </a:r>
            <a:r>
              <a:rPr lang="en-IN" dirty="0" err="1"/>
              <a:t>i</a:t>
            </a:r>
            <a:r>
              <a:rPr lang="en-IN" dirty="0"/>
              <a:t>] = 1;</a:t>
            </a:r>
          </a:p>
          <a:p>
            <a:r>
              <a:rPr lang="en-IN" dirty="0"/>
              <a:t>                if (</a:t>
            </a:r>
            <a:r>
              <a:rPr lang="en-IN" dirty="0" err="1"/>
              <a:t>placeQueens</a:t>
            </a:r>
            <a:r>
              <a:rPr lang="en-IN" dirty="0"/>
              <a:t>(row + 1, mat))</a:t>
            </a:r>
          </a:p>
          <a:p>
            <a:r>
              <a:rPr lang="en-IN" dirty="0"/>
              <a:t>                    return true;</a:t>
            </a:r>
          </a:p>
          <a:p>
            <a:r>
              <a:rPr lang="en-IN" dirty="0"/>
              <a:t>                mat[row][</a:t>
            </a:r>
            <a:r>
              <a:rPr lang="en-IN" dirty="0" err="1"/>
              <a:t>i</a:t>
            </a:r>
            <a:r>
              <a:rPr lang="en-IN" dirty="0"/>
              <a:t>] = 0;</a:t>
            </a:r>
          </a:p>
          <a:p>
            <a:r>
              <a:rPr lang="en-IN" dirty="0"/>
              <a:t>            }</a:t>
            </a:r>
          </a:p>
          <a:p>
            <a:r>
              <a:rPr lang="en-IN" dirty="0"/>
              <a:t>        }</a:t>
            </a:r>
          </a:p>
          <a:p>
            <a:r>
              <a:rPr lang="en-IN" dirty="0"/>
              <a:t>        return false;</a:t>
            </a:r>
          </a:p>
          <a:p>
            <a:r>
              <a:rPr lang="en-IN" dirty="0"/>
              <a:t>    }</a:t>
            </a:r>
          </a:p>
          <a:p>
            <a:endParaRPr lang="en-IN" dirty="0"/>
          </a:p>
          <a:p>
            <a:r>
              <a:rPr lang="en-IN" dirty="0"/>
              <a:t>    // Function to find the solution</a:t>
            </a:r>
          </a:p>
          <a:p>
            <a:r>
              <a:rPr lang="en-IN" dirty="0"/>
              <a:t>    // to the N-Queens problem</a:t>
            </a:r>
          </a:p>
          <a:p>
            <a:r>
              <a:rPr lang="en-IN" dirty="0"/>
              <a:t>    static List&lt;Integer&gt; </a:t>
            </a:r>
            <a:r>
              <a:rPr lang="en-IN" dirty="0" err="1"/>
              <a:t>nQueen</a:t>
            </a:r>
            <a:r>
              <a:rPr lang="en-IN" dirty="0"/>
              <a:t>(int n) {</a:t>
            </a:r>
          </a:p>
          <a:p>
            <a:endParaRPr lang="en-IN" dirty="0"/>
          </a:p>
          <a:p>
            <a:r>
              <a:rPr lang="en-IN" dirty="0"/>
              <a:t>        // Initialize the board</a:t>
            </a:r>
          </a:p>
          <a:p>
            <a:r>
              <a:rPr lang="en-IN" dirty="0"/>
              <a:t>        int[][] mat = new int[n][n];</a:t>
            </a:r>
          </a:p>
          <a:p>
            <a:endParaRPr lang="en-IN" dirty="0"/>
          </a:p>
          <a:p>
            <a:r>
              <a:rPr lang="en-IN" dirty="0"/>
              <a:t>        // If the solution exists</a:t>
            </a:r>
          </a:p>
          <a:p>
            <a:r>
              <a:rPr lang="en-IN" dirty="0"/>
              <a:t>        if (</a:t>
            </a:r>
            <a:r>
              <a:rPr lang="en-IN" dirty="0" err="1"/>
              <a:t>placeQueens</a:t>
            </a:r>
            <a:r>
              <a:rPr lang="en-IN" dirty="0"/>
              <a:t>(0, mat)) {</a:t>
            </a:r>
          </a:p>
          <a:p>
            <a:endParaRPr lang="en-IN" dirty="0"/>
          </a:p>
          <a:p>
            <a:r>
              <a:rPr lang="en-IN" dirty="0"/>
              <a:t>            // to store the columns of the queens</a:t>
            </a:r>
          </a:p>
          <a:p>
            <a:r>
              <a:rPr lang="en-IN" dirty="0"/>
              <a:t>            List&lt;Integer&gt; </a:t>
            </a:r>
            <a:r>
              <a:rPr lang="en-IN" dirty="0" err="1"/>
              <a:t>ans</a:t>
            </a:r>
            <a:r>
              <a:rPr lang="en-IN" dirty="0"/>
              <a:t> = new </a:t>
            </a:r>
            <a:r>
              <a:rPr lang="en-IN" dirty="0" err="1"/>
              <a:t>ArrayList</a:t>
            </a:r>
            <a:r>
              <a:rPr lang="en-IN" dirty="0"/>
              <a:t>&lt;&gt;();</a:t>
            </a:r>
          </a:p>
          <a:p>
            <a:r>
              <a:rPr lang="en-IN" dirty="0"/>
              <a:t>            for (int </a:t>
            </a:r>
            <a:r>
              <a:rPr lang="en-IN" dirty="0" err="1"/>
              <a:t>i</a:t>
            </a:r>
            <a:r>
              <a:rPr lang="en-IN" dirty="0"/>
              <a:t> = 0; </a:t>
            </a:r>
            <a:r>
              <a:rPr lang="en-IN" dirty="0" err="1"/>
              <a:t>i</a:t>
            </a:r>
            <a:r>
              <a:rPr lang="en-IN" dirty="0"/>
              <a:t> &lt; n; </a:t>
            </a:r>
            <a:r>
              <a:rPr lang="en-IN" dirty="0" err="1"/>
              <a:t>i</a:t>
            </a:r>
            <a:r>
              <a:rPr lang="en-IN" dirty="0"/>
              <a:t>++) {</a:t>
            </a:r>
          </a:p>
          <a:p>
            <a:r>
              <a:rPr lang="en-IN" dirty="0"/>
              <a:t>                for (int j = 0; j &lt; n; </a:t>
            </a:r>
            <a:r>
              <a:rPr lang="en-IN" dirty="0" err="1"/>
              <a:t>j++</a:t>
            </a:r>
            <a:r>
              <a:rPr lang="en-IN" dirty="0"/>
              <a:t>) {</a:t>
            </a:r>
          </a:p>
          <a:p>
            <a:r>
              <a:rPr lang="en-IN" dirty="0"/>
              <a:t>                    if (mat[</a:t>
            </a:r>
            <a:r>
              <a:rPr lang="en-IN" dirty="0" err="1"/>
              <a:t>i</a:t>
            </a:r>
            <a:r>
              <a:rPr lang="en-IN" dirty="0"/>
              <a:t>][j] == 1) {</a:t>
            </a:r>
          </a:p>
          <a:p>
            <a:r>
              <a:rPr lang="en-IN" dirty="0"/>
              <a:t>                        </a:t>
            </a:r>
            <a:r>
              <a:rPr lang="en-IN" dirty="0" err="1"/>
              <a:t>ans.add</a:t>
            </a:r>
            <a:r>
              <a:rPr lang="en-IN" dirty="0"/>
              <a:t>(j + 1);</a:t>
            </a:r>
          </a:p>
          <a:p>
            <a:r>
              <a:rPr lang="en-IN" dirty="0"/>
              <a:t>                    }</a:t>
            </a:r>
          </a:p>
          <a:p>
            <a:r>
              <a:rPr lang="en-IN" dirty="0"/>
              <a:t>                }</a:t>
            </a:r>
          </a:p>
          <a:p>
            <a:r>
              <a:rPr lang="en-IN" dirty="0"/>
              <a:t>            }</a:t>
            </a:r>
          </a:p>
          <a:p>
            <a:r>
              <a:rPr lang="en-IN" dirty="0"/>
              <a:t>          </a:t>
            </a:r>
          </a:p>
          <a:p>
            <a:r>
              <a:rPr lang="en-IN" dirty="0"/>
              <a:t>            return </a:t>
            </a:r>
            <a:r>
              <a:rPr lang="en-IN" dirty="0" err="1"/>
              <a:t>ans</a:t>
            </a:r>
            <a:r>
              <a:rPr lang="en-IN" dirty="0"/>
              <a:t>;</a:t>
            </a:r>
          </a:p>
          <a:p>
            <a:r>
              <a:rPr lang="en-IN" dirty="0"/>
              <a:t>        } </a:t>
            </a:r>
          </a:p>
          <a:p>
            <a:r>
              <a:rPr lang="en-IN" dirty="0"/>
              <a:t>          else</a:t>
            </a:r>
          </a:p>
          <a:p>
            <a:r>
              <a:rPr lang="en-IN" dirty="0"/>
              <a:t>            return </a:t>
            </a:r>
            <a:r>
              <a:rPr lang="en-IN" dirty="0" err="1"/>
              <a:t>Collections.singletonList</a:t>
            </a:r>
            <a:r>
              <a:rPr lang="en-IN" dirty="0"/>
              <a:t>(-1);</a:t>
            </a:r>
          </a:p>
          <a:p>
            <a:r>
              <a:rPr lang="en-IN" dirty="0"/>
              <a:t>    }</a:t>
            </a:r>
          </a:p>
          <a:p>
            <a:endParaRPr lang="en-IN" dirty="0"/>
          </a:p>
          <a:p>
            <a:r>
              <a:rPr lang="en-IN" dirty="0"/>
              <a:t>    public static void main(String[] </a:t>
            </a:r>
            <a:r>
              <a:rPr lang="en-IN" dirty="0" err="1"/>
              <a:t>args</a:t>
            </a:r>
            <a:r>
              <a:rPr lang="en-IN" dirty="0"/>
              <a:t>) {</a:t>
            </a:r>
          </a:p>
          <a:p>
            <a:r>
              <a:rPr lang="en-IN" dirty="0"/>
              <a:t>        int n = 4;</a:t>
            </a:r>
          </a:p>
          <a:p>
            <a:r>
              <a:rPr lang="en-IN" dirty="0"/>
              <a:t>        List&lt;Integer&gt; </a:t>
            </a:r>
            <a:r>
              <a:rPr lang="en-IN" dirty="0" err="1"/>
              <a:t>ans</a:t>
            </a:r>
            <a:r>
              <a:rPr lang="en-IN" dirty="0"/>
              <a:t> = </a:t>
            </a:r>
            <a:r>
              <a:rPr lang="en-IN" dirty="0" err="1"/>
              <a:t>nQueen</a:t>
            </a:r>
            <a:r>
              <a:rPr lang="en-IN" dirty="0"/>
              <a:t>(n);</a:t>
            </a:r>
          </a:p>
          <a:p>
            <a:r>
              <a:rPr lang="en-IN" dirty="0"/>
              <a:t>        for (int </a:t>
            </a:r>
            <a:r>
              <a:rPr lang="en-IN" dirty="0" err="1"/>
              <a:t>i</a:t>
            </a:r>
            <a:r>
              <a:rPr lang="en-IN" dirty="0"/>
              <a:t> : </a:t>
            </a:r>
            <a:r>
              <a:rPr lang="en-IN" dirty="0" err="1"/>
              <a:t>ans</a:t>
            </a:r>
            <a:r>
              <a:rPr lang="en-IN" dirty="0"/>
              <a:t>) {</a:t>
            </a:r>
          </a:p>
          <a:p>
            <a:r>
              <a:rPr lang="en-IN" dirty="0"/>
              <a:t>            </a:t>
            </a:r>
            <a:r>
              <a:rPr lang="en-IN" dirty="0" err="1"/>
              <a:t>System.out.print</a:t>
            </a:r>
            <a:r>
              <a:rPr lang="en-IN" dirty="0"/>
              <a:t>(</a:t>
            </a:r>
            <a:r>
              <a:rPr lang="en-IN" dirty="0" err="1"/>
              <a:t>i</a:t>
            </a:r>
            <a:r>
              <a:rPr lang="en-IN" dirty="0"/>
              <a:t> + " ");</a:t>
            </a:r>
          </a:p>
          <a:p>
            <a:r>
              <a:rPr lang="en-IN" dirty="0"/>
              <a:t>        }</a:t>
            </a:r>
          </a:p>
          <a:p>
            <a:r>
              <a:rPr lang="en-IN" dirty="0"/>
              <a:t>    }</a:t>
            </a:r>
          </a:p>
          <a:p>
            <a:r>
              <a:rPr lang="en-IN"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11</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465337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6680" indent="0" algn="l" rtl="0">
              <a:buNone/>
            </a:pPr>
            <a:r>
              <a:rPr lang="en-US" sz="1200" b="1" i="0" dirty="0">
                <a:solidFill>
                  <a:srgbClr val="282829"/>
                </a:solidFill>
                <a:effectLst/>
                <a:latin typeface="Times New Roman" panose="02020603050405020304" pitchFamily="18" charset="0"/>
                <a:cs typeface="Times New Roman" panose="02020603050405020304" pitchFamily="18" charset="0"/>
              </a:rPr>
              <a:t>Key Characteristics:</a:t>
            </a:r>
            <a:endParaRPr lang="en-US" sz="1200" b="0" i="0" dirty="0">
              <a:solidFill>
                <a:srgbClr val="282829"/>
              </a:solidFill>
              <a:effectLst/>
              <a:latin typeface="Times New Roman" panose="02020603050405020304" pitchFamily="18" charset="0"/>
              <a:cs typeface="Times New Roman" panose="02020603050405020304" pitchFamily="18" charset="0"/>
            </a:endParaRPr>
          </a:p>
          <a:p>
            <a:pPr algn="l" rtl="0">
              <a:buFont typeface="+mj-lt"/>
              <a:buAutoNum type="arabicPeriod"/>
            </a:pPr>
            <a:r>
              <a:rPr lang="en-US" sz="1200" b="1" i="0" dirty="0">
                <a:solidFill>
                  <a:srgbClr val="282829"/>
                </a:solidFill>
                <a:effectLst/>
                <a:latin typeface="Times New Roman" panose="02020603050405020304" pitchFamily="18" charset="0"/>
                <a:cs typeface="Times New Roman" panose="02020603050405020304" pitchFamily="18" charset="0"/>
              </a:rPr>
              <a:t>Root Node</a:t>
            </a:r>
            <a:r>
              <a:rPr lang="en-US" sz="1200" b="0" i="0" dirty="0">
                <a:solidFill>
                  <a:srgbClr val="282829"/>
                </a:solidFill>
                <a:effectLst/>
                <a:latin typeface="Times New Roman" panose="02020603050405020304" pitchFamily="18" charset="0"/>
                <a:cs typeface="Times New Roman" panose="02020603050405020304" pitchFamily="18" charset="0"/>
              </a:rPr>
              <a:t>: The root of the tree represents the initial state of the problem.</a:t>
            </a:r>
          </a:p>
          <a:p>
            <a:pPr algn="l" rtl="0">
              <a:buFont typeface="+mj-lt"/>
              <a:buAutoNum type="arabicPeriod"/>
            </a:pPr>
            <a:r>
              <a:rPr lang="en-US" sz="1200" b="1" i="0" dirty="0">
                <a:solidFill>
                  <a:srgbClr val="282829"/>
                </a:solidFill>
                <a:effectLst/>
                <a:latin typeface="Times New Roman" panose="02020603050405020304" pitchFamily="18" charset="0"/>
                <a:cs typeface="Times New Roman" panose="02020603050405020304" pitchFamily="18" charset="0"/>
              </a:rPr>
              <a:t>Child Nodes</a:t>
            </a:r>
            <a:r>
              <a:rPr lang="en-US" sz="1200" b="0" i="0" dirty="0">
                <a:solidFill>
                  <a:srgbClr val="282829"/>
                </a:solidFill>
                <a:effectLst/>
                <a:latin typeface="Times New Roman" panose="02020603050405020304" pitchFamily="18" charset="0"/>
                <a:cs typeface="Times New Roman" panose="02020603050405020304" pitchFamily="18" charset="0"/>
              </a:rPr>
              <a:t>: Each child node represents a state that can be reached from its parent node by applying a specific action or decision.</a:t>
            </a:r>
          </a:p>
          <a:p>
            <a:pPr algn="l" rtl="0">
              <a:buFont typeface="+mj-lt"/>
              <a:buAutoNum type="arabicPeriod"/>
            </a:pPr>
            <a:r>
              <a:rPr lang="en-US" sz="1200" b="1" i="0" dirty="0">
                <a:solidFill>
                  <a:srgbClr val="282829"/>
                </a:solidFill>
                <a:effectLst/>
                <a:latin typeface="Times New Roman" panose="02020603050405020304" pitchFamily="18" charset="0"/>
                <a:cs typeface="Times New Roman" panose="02020603050405020304" pitchFamily="18" charset="0"/>
              </a:rPr>
              <a:t>Depth</a:t>
            </a:r>
            <a:r>
              <a:rPr lang="en-US" sz="1200" b="0" i="0" dirty="0">
                <a:solidFill>
                  <a:srgbClr val="282829"/>
                </a:solidFill>
                <a:effectLst/>
                <a:latin typeface="Times New Roman" panose="02020603050405020304" pitchFamily="18" charset="0"/>
                <a:cs typeface="Times New Roman" panose="02020603050405020304" pitchFamily="18" charset="0"/>
              </a:rPr>
              <a:t>: The depth of the tree corresponds to the number of actions taken to reach a particular state from the root.</a:t>
            </a:r>
          </a:p>
          <a:p>
            <a:pPr algn="l" rtl="0">
              <a:buFont typeface="+mj-lt"/>
              <a:buAutoNum type="arabicPeriod"/>
            </a:pPr>
            <a:r>
              <a:rPr lang="en-US" sz="1200" b="1" i="0" dirty="0">
                <a:solidFill>
                  <a:srgbClr val="282829"/>
                </a:solidFill>
                <a:effectLst/>
                <a:latin typeface="Times New Roman" panose="02020603050405020304" pitchFamily="18" charset="0"/>
                <a:cs typeface="Times New Roman" panose="02020603050405020304" pitchFamily="18" charset="0"/>
              </a:rPr>
              <a:t>Leaves</a:t>
            </a:r>
            <a:r>
              <a:rPr lang="en-US" sz="1200" b="0" i="0" dirty="0">
                <a:solidFill>
                  <a:srgbClr val="282829"/>
                </a:solidFill>
                <a:effectLst/>
                <a:latin typeface="Times New Roman" panose="02020603050405020304" pitchFamily="18" charset="0"/>
                <a:cs typeface="Times New Roman" panose="02020603050405020304" pitchFamily="18" charset="0"/>
              </a:rPr>
              <a:t>: Leaf nodes represent terminal states, which could be solutions to the problem or states where no further actions are possible.</a:t>
            </a:r>
          </a:p>
          <a:p>
            <a:pPr algn="l" rtl="0">
              <a:buFont typeface="+mj-lt"/>
              <a:buAutoNum type="arabicPeriod"/>
            </a:pPr>
            <a:r>
              <a:rPr lang="en-US" sz="1200" b="1" i="0" dirty="0">
                <a:solidFill>
                  <a:srgbClr val="282829"/>
                </a:solidFill>
                <a:effectLst/>
                <a:latin typeface="Times New Roman" panose="02020603050405020304" pitchFamily="18" charset="0"/>
                <a:cs typeface="Times New Roman" panose="02020603050405020304" pitchFamily="18" charset="0"/>
              </a:rPr>
              <a:t>Branching Factor</a:t>
            </a:r>
            <a:r>
              <a:rPr lang="en-US" sz="1200" b="0" i="0" dirty="0">
                <a:solidFill>
                  <a:srgbClr val="282829"/>
                </a:solidFill>
                <a:effectLst/>
                <a:latin typeface="Times New Roman" panose="02020603050405020304" pitchFamily="18" charset="0"/>
                <a:cs typeface="Times New Roman" panose="02020603050405020304" pitchFamily="18" charset="0"/>
              </a:rPr>
              <a:t>: This is the average number of child nodes for each node, which affects the size and complexity of the tree.</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12</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83355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IN" dirty="0"/>
              <a:t>import </a:t>
            </a:r>
            <a:r>
              <a:rPr lang="en-IN" dirty="0" err="1"/>
              <a:t>java.util</a:t>
            </a:r>
            <a:r>
              <a:rPr lang="en-IN" dirty="0"/>
              <a:t>.*;</a:t>
            </a:r>
          </a:p>
          <a:p>
            <a:endParaRPr lang="en-IN" dirty="0"/>
          </a:p>
          <a:p>
            <a:r>
              <a:rPr lang="en-IN" dirty="0"/>
              <a:t>// A class to represent a job</a:t>
            </a:r>
          </a:p>
          <a:p>
            <a:r>
              <a:rPr lang="en-IN" dirty="0"/>
              <a:t>class Job {</a:t>
            </a:r>
          </a:p>
          <a:p>
            <a:r>
              <a:rPr lang="en-IN" dirty="0"/>
              <a:t>    char id; // Job Id</a:t>
            </a:r>
          </a:p>
          <a:p>
            <a:r>
              <a:rPr lang="en-IN" dirty="0"/>
              <a:t>    int dead; // Deadline of job</a:t>
            </a:r>
          </a:p>
          <a:p>
            <a:r>
              <a:rPr lang="en-IN" dirty="0"/>
              <a:t>    int profit; // Profit earned if job is completed before</a:t>
            </a:r>
          </a:p>
          <a:p>
            <a:r>
              <a:rPr lang="en-IN" dirty="0"/>
              <a:t>                // deadline</a:t>
            </a:r>
          </a:p>
          <a:p>
            <a:endParaRPr lang="en-IN" dirty="0"/>
          </a:p>
          <a:p>
            <a:r>
              <a:rPr lang="en-IN" dirty="0"/>
              <a:t>    public Job(char id, int dead, int profit)</a:t>
            </a:r>
          </a:p>
          <a:p>
            <a:r>
              <a:rPr lang="en-IN" dirty="0"/>
              <a:t>    {</a:t>
            </a:r>
          </a:p>
          <a:p>
            <a:r>
              <a:rPr lang="en-IN" dirty="0"/>
              <a:t>        this.id = id;</a:t>
            </a:r>
          </a:p>
          <a:p>
            <a:r>
              <a:rPr lang="en-IN" dirty="0"/>
              <a:t>        </a:t>
            </a:r>
            <a:r>
              <a:rPr lang="en-IN" dirty="0" err="1"/>
              <a:t>this.dead</a:t>
            </a:r>
            <a:r>
              <a:rPr lang="en-IN" dirty="0"/>
              <a:t> = dead;</a:t>
            </a:r>
          </a:p>
          <a:p>
            <a:r>
              <a:rPr lang="en-IN" dirty="0"/>
              <a:t>        </a:t>
            </a:r>
            <a:r>
              <a:rPr lang="en-IN" dirty="0" err="1"/>
              <a:t>this.profit</a:t>
            </a:r>
            <a:r>
              <a:rPr lang="en-IN" dirty="0"/>
              <a:t> = profit;</a:t>
            </a:r>
          </a:p>
          <a:p>
            <a:r>
              <a:rPr lang="en-IN" dirty="0"/>
              <a:t>    }</a:t>
            </a:r>
          </a:p>
          <a:p>
            <a:r>
              <a:rPr lang="en-IN" dirty="0"/>
              <a:t>}</a:t>
            </a:r>
          </a:p>
          <a:p>
            <a:endParaRPr lang="en-IN" dirty="0"/>
          </a:p>
          <a:p>
            <a:r>
              <a:rPr lang="en-IN" dirty="0"/>
              <a:t>class </a:t>
            </a:r>
            <a:r>
              <a:rPr lang="en-IN" dirty="0" err="1"/>
              <a:t>JobProfit</a:t>
            </a:r>
            <a:r>
              <a:rPr lang="en-IN" dirty="0"/>
              <a:t> implements Comparator&lt;Job&gt; {</a:t>
            </a:r>
          </a:p>
          <a:p>
            <a:r>
              <a:rPr lang="en-IN" dirty="0"/>
              <a:t>    // Custom comparator to sort jobs by profit in</a:t>
            </a:r>
          </a:p>
          <a:p>
            <a:r>
              <a:rPr lang="en-IN" dirty="0"/>
              <a:t>    // descending order</a:t>
            </a:r>
          </a:p>
          <a:p>
            <a:r>
              <a:rPr lang="en-IN" dirty="0"/>
              <a:t>    public int compare(Job a, Job b)</a:t>
            </a:r>
          </a:p>
          <a:p>
            <a:r>
              <a:rPr lang="en-IN" dirty="0"/>
              <a:t>    {</a:t>
            </a:r>
          </a:p>
          <a:p>
            <a:r>
              <a:rPr lang="en-IN" dirty="0"/>
              <a:t>        return </a:t>
            </a:r>
            <a:r>
              <a:rPr lang="en-IN" dirty="0" err="1"/>
              <a:t>b.profit</a:t>
            </a:r>
            <a:r>
              <a:rPr lang="en-IN" dirty="0"/>
              <a:t> - </a:t>
            </a:r>
            <a:r>
              <a:rPr lang="en-IN" dirty="0" err="1"/>
              <a:t>a.profit</a:t>
            </a:r>
            <a:r>
              <a:rPr lang="en-IN" dirty="0"/>
              <a:t>;</a:t>
            </a:r>
          </a:p>
          <a:p>
            <a:r>
              <a:rPr lang="en-IN" dirty="0"/>
              <a:t>    }</a:t>
            </a:r>
          </a:p>
          <a:p>
            <a:r>
              <a:rPr lang="en-IN" dirty="0"/>
              <a:t>}</a:t>
            </a:r>
          </a:p>
          <a:p>
            <a:endParaRPr lang="en-IN" dirty="0"/>
          </a:p>
          <a:p>
            <a:r>
              <a:rPr lang="en-IN" dirty="0"/>
              <a:t>public class </a:t>
            </a:r>
            <a:r>
              <a:rPr lang="en-IN" dirty="0" err="1"/>
              <a:t>JobScheduling</a:t>
            </a:r>
            <a:r>
              <a:rPr lang="en-IN" dirty="0"/>
              <a:t> {</a:t>
            </a:r>
          </a:p>
          <a:p>
            <a:endParaRPr lang="en-IN" dirty="0"/>
          </a:p>
          <a:p>
            <a:r>
              <a:rPr lang="en-IN" dirty="0"/>
              <a:t>    public static void </a:t>
            </a:r>
            <a:r>
              <a:rPr lang="en-IN" dirty="0" err="1"/>
              <a:t>printJobScheduling</a:t>
            </a:r>
            <a:r>
              <a:rPr lang="en-IN" dirty="0"/>
              <a:t>(Job[] </a:t>
            </a:r>
            <a:r>
              <a:rPr lang="en-IN" dirty="0" err="1"/>
              <a:t>arr</a:t>
            </a:r>
            <a:r>
              <a:rPr lang="en-IN" dirty="0"/>
              <a:t>, int n)</a:t>
            </a:r>
          </a:p>
          <a:p>
            <a:r>
              <a:rPr lang="en-IN" dirty="0"/>
              <a:t>    {</a:t>
            </a:r>
          </a:p>
          <a:p>
            <a:r>
              <a:rPr lang="en-IN" dirty="0"/>
              <a:t>        // Result array to store selected jobs</a:t>
            </a:r>
          </a:p>
          <a:p>
            <a:r>
              <a:rPr lang="en-IN" dirty="0"/>
              <a:t>        List&lt;Job&gt; result = new </a:t>
            </a:r>
            <a:r>
              <a:rPr lang="en-IN" dirty="0" err="1"/>
              <a:t>ArrayList</a:t>
            </a:r>
            <a:r>
              <a:rPr lang="en-IN" dirty="0"/>
              <a:t>&lt;&gt;();</a:t>
            </a:r>
          </a:p>
          <a:p>
            <a:endParaRPr lang="en-IN" dirty="0"/>
          </a:p>
          <a:p>
            <a:r>
              <a:rPr lang="en-IN" dirty="0"/>
              <a:t>        // Sort jobs by deadline in ascending order</a:t>
            </a:r>
          </a:p>
          <a:p>
            <a:r>
              <a:rPr lang="en-IN" dirty="0"/>
              <a:t>        </a:t>
            </a:r>
            <a:r>
              <a:rPr lang="en-IN" dirty="0" err="1"/>
              <a:t>Arrays.sort</a:t>
            </a:r>
            <a:r>
              <a:rPr lang="en-IN" dirty="0"/>
              <a:t>(</a:t>
            </a:r>
            <a:r>
              <a:rPr lang="en-IN" dirty="0" err="1"/>
              <a:t>arr</a:t>
            </a:r>
            <a:r>
              <a:rPr lang="en-IN" dirty="0"/>
              <a:t>, (a, b) -&gt; </a:t>
            </a:r>
            <a:r>
              <a:rPr lang="en-IN" dirty="0" err="1"/>
              <a:t>a.dead</a:t>
            </a:r>
            <a:r>
              <a:rPr lang="en-IN" dirty="0"/>
              <a:t> - </a:t>
            </a:r>
            <a:r>
              <a:rPr lang="en-IN" dirty="0" err="1"/>
              <a:t>b.dead</a:t>
            </a:r>
            <a:r>
              <a:rPr lang="en-IN" dirty="0"/>
              <a:t>);</a:t>
            </a:r>
          </a:p>
          <a:p>
            <a:endParaRPr lang="en-IN" dirty="0"/>
          </a:p>
          <a:p>
            <a:r>
              <a:rPr lang="en-IN" dirty="0"/>
              <a:t>        // Priority queue to select jobs with maximum profit</a:t>
            </a:r>
          </a:p>
          <a:p>
            <a:r>
              <a:rPr lang="en-IN" dirty="0"/>
              <a:t>        </a:t>
            </a:r>
            <a:r>
              <a:rPr lang="en-IN" dirty="0" err="1"/>
              <a:t>PriorityQueue</a:t>
            </a:r>
            <a:r>
              <a:rPr lang="en-IN" dirty="0"/>
              <a:t>&lt;Job&gt; </a:t>
            </a:r>
            <a:r>
              <a:rPr lang="en-IN" dirty="0" err="1"/>
              <a:t>pq</a:t>
            </a:r>
            <a:endParaRPr lang="en-IN" dirty="0"/>
          </a:p>
          <a:p>
            <a:r>
              <a:rPr lang="en-IN" dirty="0"/>
              <a:t>            = new </a:t>
            </a:r>
            <a:r>
              <a:rPr lang="en-IN" dirty="0" err="1"/>
              <a:t>PriorityQueue</a:t>
            </a:r>
            <a:r>
              <a:rPr lang="en-IN" dirty="0"/>
              <a:t>&lt;&gt;(new </a:t>
            </a:r>
            <a:r>
              <a:rPr lang="en-IN" dirty="0" err="1"/>
              <a:t>JobProfit</a:t>
            </a:r>
            <a:r>
              <a:rPr lang="en-IN" dirty="0"/>
              <a:t>());</a:t>
            </a:r>
          </a:p>
          <a:p>
            <a:endParaRPr lang="en-IN" dirty="0"/>
          </a:p>
          <a:p>
            <a:r>
              <a:rPr lang="en-IN" dirty="0"/>
              <a:t>        for (int </a:t>
            </a:r>
            <a:r>
              <a:rPr lang="en-IN" dirty="0" err="1"/>
              <a:t>i</a:t>
            </a:r>
            <a:r>
              <a:rPr lang="en-IN" dirty="0"/>
              <a:t> = n - 1; </a:t>
            </a:r>
            <a:r>
              <a:rPr lang="en-IN" dirty="0" err="1"/>
              <a:t>i</a:t>
            </a:r>
            <a:r>
              <a:rPr lang="en-IN" dirty="0"/>
              <a:t> &gt;= 0; </a:t>
            </a:r>
            <a:r>
              <a:rPr lang="en-IN" dirty="0" err="1"/>
              <a:t>i</a:t>
            </a:r>
            <a:r>
              <a:rPr lang="en-IN" dirty="0"/>
              <a:t>--) {</a:t>
            </a:r>
          </a:p>
          <a:p>
            <a:r>
              <a:rPr lang="en-IN" dirty="0"/>
              <a:t>            int </a:t>
            </a:r>
            <a:r>
              <a:rPr lang="en-IN" dirty="0" err="1"/>
              <a:t>slot_available</a:t>
            </a:r>
            <a:r>
              <a:rPr lang="en-IN" dirty="0"/>
              <a:t>;</a:t>
            </a:r>
          </a:p>
          <a:p>
            <a:endParaRPr lang="en-IN" dirty="0"/>
          </a:p>
          <a:p>
            <a:r>
              <a:rPr lang="en-IN" dirty="0"/>
              <a:t>            // Count available slots between two jobs</a:t>
            </a:r>
          </a:p>
          <a:p>
            <a:r>
              <a:rPr lang="en-IN" dirty="0"/>
              <a:t>            if (</a:t>
            </a:r>
            <a:r>
              <a:rPr lang="en-IN" dirty="0" err="1"/>
              <a:t>i</a:t>
            </a:r>
            <a:r>
              <a:rPr lang="en-IN" dirty="0"/>
              <a:t> == 0) {</a:t>
            </a:r>
          </a:p>
          <a:p>
            <a:r>
              <a:rPr lang="en-IN" dirty="0"/>
              <a:t>                </a:t>
            </a:r>
            <a:r>
              <a:rPr lang="en-IN" dirty="0" err="1"/>
              <a:t>slot_available</a:t>
            </a:r>
            <a:r>
              <a:rPr lang="en-IN" dirty="0"/>
              <a:t> = </a:t>
            </a:r>
            <a:r>
              <a:rPr lang="en-IN" dirty="0" err="1"/>
              <a:t>arr</a:t>
            </a:r>
            <a:r>
              <a:rPr lang="en-IN" dirty="0"/>
              <a:t>[</a:t>
            </a:r>
            <a:r>
              <a:rPr lang="en-IN" dirty="0" err="1"/>
              <a:t>i</a:t>
            </a:r>
            <a:r>
              <a:rPr lang="en-IN" dirty="0"/>
              <a:t>].dead;</a:t>
            </a:r>
          </a:p>
          <a:p>
            <a:r>
              <a:rPr lang="en-IN" dirty="0"/>
              <a:t>            }</a:t>
            </a:r>
          </a:p>
          <a:p>
            <a:r>
              <a:rPr lang="en-IN" dirty="0"/>
              <a:t>            else {</a:t>
            </a:r>
          </a:p>
          <a:p>
            <a:r>
              <a:rPr lang="en-IN" dirty="0"/>
              <a:t>                </a:t>
            </a:r>
            <a:r>
              <a:rPr lang="en-IN" dirty="0" err="1"/>
              <a:t>slot_available</a:t>
            </a:r>
            <a:endParaRPr lang="en-IN" dirty="0"/>
          </a:p>
          <a:p>
            <a:r>
              <a:rPr lang="en-IN" dirty="0"/>
              <a:t>                    = </a:t>
            </a:r>
            <a:r>
              <a:rPr lang="en-IN" dirty="0" err="1"/>
              <a:t>arr</a:t>
            </a:r>
            <a:r>
              <a:rPr lang="en-IN" dirty="0"/>
              <a:t>[</a:t>
            </a:r>
            <a:r>
              <a:rPr lang="en-IN" dirty="0" err="1"/>
              <a:t>i</a:t>
            </a:r>
            <a:r>
              <a:rPr lang="en-IN" dirty="0"/>
              <a:t>].dead - </a:t>
            </a:r>
            <a:r>
              <a:rPr lang="en-IN" dirty="0" err="1"/>
              <a:t>arr</a:t>
            </a:r>
            <a:r>
              <a:rPr lang="en-IN" dirty="0"/>
              <a:t>[</a:t>
            </a:r>
            <a:r>
              <a:rPr lang="en-IN" dirty="0" err="1"/>
              <a:t>i</a:t>
            </a:r>
            <a:r>
              <a:rPr lang="en-IN" dirty="0"/>
              <a:t> - 1].dead;</a:t>
            </a:r>
          </a:p>
          <a:p>
            <a:r>
              <a:rPr lang="en-IN" dirty="0"/>
              <a:t>            }</a:t>
            </a:r>
          </a:p>
          <a:p>
            <a:endParaRPr lang="en-IN" dirty="0"/>
          </a:p>
          <a:p>
            <a:r>
              <a:rPr lang="en-IN" dirty="0"/>
              <a:t>            // Push job with the higher profit if two jobs</a:t>
            </a:r>
          </a:p>
          <a:p>
            <a:r>
              <a:rPr lang="en-IN" dirty="0"/>
              <a:t>            // have the same deadline</a:t>
            </a:r>
          </a:p>
          <a:p>
            <a:r>
              <a:rPr lang="en-IN" dirty="0"/>
              <a:t>            if (</a:t>
            </a:r>
            <a:r>
              <a:rPr lang="en-IN" dirty="0" err="1"/>
              <a:t>i</a:t>
            </a:r>
            <a:r>
              <a:rPr lang="en-IN" dirty="0"/>
              <a:t> &gt; 0 &amp;&amp; </a:t>
            </a:r>
            <a:r>
              <a:rPr lang="en-IN" dirty="0" err="1"/>
              <a:t>arr</a:t>
            </a:r>
            <a:r>
              <a:rPr lang="en-IN" dirty="0"/>
              <a:t>[</a:t>
            </a:r>
            <a:r>
              <a:rPr lang="en-IN" dirty="0" err="1"/>
              <a:t>i</a:t>
            </a:r>
            <a:r>
              <a:rPr lang="en-IN" dirty="0"/>
              <a:t>].dead == </a:t>
            </a:r>
            <a:r>
              <a:rPr lang="en-IN" dirty="0" err="1"/>
              <a:t>arr</a:t>
            </a:r>
            <a:r>
              <a:rPr lang="en-IN" dirty="0"/>
              <a:t>[</a:t>
            </a:r>
            <a:r>
              <a:rPr lang="en-IN" dirty="0" err="1"/>
              <a:t>i</a:t>
            </a:r>
            <a:r>
              <a:rPr lang="en-IN" dirty="0"/>
              <a:t> - 1].dead) {</a:t>
            </a:r>
          </a:p>
          <a:p>
            <a:r>
              <a:rPr lang="en-IN" dirty="0"/>
              <a:t>                if (</a:t>
            </a:r>
            <a:r>
              <a:rPr lang="en-IN" dirty="0" err="1"/>
              <a:t>arr</a:t>
            </a:r>
            <a:r>
              <a:rPr lang="en-IN" dirty="0"/>
              <a:t>[</a:t>
            </a:r>
            <a:r>
              <a:rPr lang="en-IN" dirty="0" err="1"/>
              <a:t>i</a:t>
            </a:r>
            <a:r>
              <a:rPr lang="en-IN" dirty="0"/>
              <a:t>].profit &gt; </a:t>
            </a:r>
            <a:r>
              <a:rPr lang="en-IN" dirty="0" err="1"/>
              <a:t>arr</a:t>
            </a:r>
            <a:r>
              <a:rPr lang="en-IN" dirty="0"/>
              <a:t>[</a:t>
            </a:r>
            <a:r>
              <a:rPr lang="en-IN" dirty="0" err="1"/>
              <a:t>i</a:t>
            </a:r>
            <a:r>
              <a:rPr lang="en-IN" dirty="0"/>
              <a:t> - 1].profit) {</a:t>
            </a:r>
          </a:p>
          <a:p>
            <a:r>
              <a:rPr lang="en-IN" dirty="0"/>
              <a:t>                    </a:t>
            </a:r>
            <a:r>
              <a:rPr lang="en-IN" dirty="0" err="1"/>
              <a:t>pq.add</a:t>
            </a:r>
            <a:r>
              <a:rPr lang="en-IN" dirty="0"/>
              <a:t>(</a:t>
            </a:r>
            <a:r>
              <a:rPr lang="en-IN" dirty="0" err="1"/>
              <a:t>arr</a:t>
            </a:r>
            <a:r>
              <a:rPr lang="en-IN" dirty="0"/>
              <a:t>[</a:t>
            </a:r>
            <a:r>
              <a:rPr lang="en-IN" dirty="0" err="1"/>
              <a:t>i</a:t>
            </a:r>
            <a:r>
              <a:rPr lang="en-IN" dirty="0"/>
              <a:t>]);</a:t>
            </a:r>
          </a:p>
          <a:p>
            <a:r>
              <a:rPr lang="en-IN" dirty="0"/>
              <a:t>                }</a:t>
            </a:r>
          </a:p>
          <a:p>
            <a:r>
              <a:rPr lang="en-IN" dirty="0"/>
              <a:t>            }</a:t>
            </a:r>
          </a:p>
          <a:p>
            <a:r>
              <a:rPr lang="en-IN" dirty="0"/>
              <a:t>            else {</a:t>
            </a:r>
          </a:p>
          <a:p>
            <a:r>
              <a:rPr lang="en-IN" dirty="0"/>
              <a:t>                </a:t>
            </a:r>
            <a:r>
              <a:rPr lang="en-IN" dirty="0" err="1"/>
              <a:t>pq.add</a:t>
            </a:r>
            <a:r>
              <a:rPr lang="en-IN" dirty="0"/>
              <a:t>(</a:t>
            </a:r>
            <a:r>
              <a:rPr lang="en-IN" dirty="0" err="1"/>
              <a:t>arr</a:t>
            </a:r>
            <a:r>
              <a:rPr lang="en-IN" dirty="0"/>
              <a:t>[</a:t>
            </a:r>
            <a:r>
              <a:rPr lang="en-IN" dirty="0" err="1"/>
              <a:t>i</a:t>
            </a:r>
            <a:r>
              <a:rPr lang="en-IN" dirty="0"/>
              <a:t>]);</a:t>
            </a:r>
          </a:p>
          <a:p>
            <a:r>
              <a:rPr lang="en-IN" dirty="0"/>
              <a:t>            }</a:t>
            </a:r>
          </a:p>
          <a:p>
            <a:endParaRPr lang="en-IN" dirty="0"/>
          </a:p>
          <a:p>
            <a:r>
              <a:rPr lang="en-IN" dirty="0"/>
              <a:t>            // Select jobs as long as there are available</a:t>
            </a:r>
          </a:p>
          <a:p>
            <a:r>
              <a:rPr lang="en-IN" dirty="0"/>
              <a:t>            // slots</a:t>
            </a:r>
          </a:p>
          <a:p>
            <a:r>
              <a:rPr lang="en-IN" dirty="0"/>
              <a:t>            while (</a:t>
            </a:r>
            <a:r>
              <a:rPr lang="en-IN" dirty="0" err="1"/>
              <a:t>slot_available</a:t>
            </a:r>
            <a:r>
              <a:rPr lang="en-IN" dirty="0"/>
              <a:t> &gt; 0 &amp;&amp; !</a:t>
            </a:r>
            <a:r>
              <a:rPr lang="en-IN" dirty="0" err="1"/>
              <a:t>pq.isEmpty</a:t>
            </a:r>
            <a:r>
              <a:rPr lang="en-IN" dirty="0"/>
              <a:t>()) {</a:t>
            </a:r>
          </a:p>
          <a:p>
            <a:r>
              <a:rPr lang="en-IN" dirty="0"/>
              <a:t>                Job </a:t>
            </a:r>
            <a:r>
              <a:rPr lang="en-IN" dirty="0" err="1"/>
              <a:t>job</a:t>
            </a:r>
            <a:r>
              <a:rPr lang="en-IN" dirty="0"/>
              <a:t> = </a:t>
            </a:r>
            <a:r>
              <a:rPr lang="en-IN" dirty="0" err="1"/>
              <a:t>pq.poll</a:t>
            </a:r>
            <a:r>
              <a:rPr lang="en-IN" dirty="0"/>
              <a:t>();</a:t>
            </a:r>
          </a:p>
          <a:p>
            <a:r>
              <a:rPr lang="en-IN" dirty="0"/>
              <a:t>                </a:t>
            </a:r>
            <a:r>
              <a:rPr lang="en-IN" dirty="0" err="1"/>
              <a:t>slot_available</a:t>
            </a:r>
            <a:r>
              <a:rPr lang="en-IN" dirty="0"/>
              <a:t>--;</a:t>
            </a:r>
          </a:p>
          <a:p>
            <a:r>
              <a:rPr lang="en-IN" dirty="0"/>
              <a:t>                </a:t>
            </a:r>
            <a:r>
              <a:rPr lang="en-IN" dirty="0" err="1"/>
              <a:t>result.add</a:t>
            </a:r>
            <a:r>
              <a:rPr lang="en-IN" dirty="0"/>
              <a:t>(job);</a:t>
            </a:r>
          </a:p>
          <a:p>
            <a:r>
              <a:rPr lang="en-IN" dirty="0"/>
              <a:t>            }</a:t>
            </a:r>
          </a:p>
          <a:p>
            <a:r>
              <a:rPr lang="en-IN" dirty="0"/>
              <a:t>        }</a:t>
            </a:r>
          </a:p>
          <a:p>
            <a:endParaRPr lang="en-IN" dirty="0"/>
          </a:p>
          <a:p>
            <a:r>
              <a:rPr lang="en-IN" dirty="0"/>
              <a:t>        // Sort selected jobs by deadline for output</a:t>
            </a:r>
          </a:p>
          <a:p>
            <a:r>
              <a:rPr lang="en-IN" dirty="0"/>
              <a:t>        </a:t>
            </a:r>
            <a:r>
              <a:rPr lang="en-IN" dirty="0" err="1"/>
              <a:t>result.sort</a:t>
            </a:r>
            <a:r>
              <a:rPr lang="en-IN" dirty="0"/>
              <a:t>((a, b) -&gt; </a:t>
            </a:r>
            <a:r>
              <a:rPr lang="en-IN" dirty="0" err="1"/>
              <a:t>a.dead</a:t>
            </a:r>
            <a:r>
              <a:rPr lang="en-IN" dirty="0"/>
              <a:t> - </a:t>
            </a:r>
            <a:r>
              <a:rPr lang="en-IN" dirty="0" err="1"/>
              <a:t>b.dead</a:t>
            </a:r>
            <a:r>
              <a:rPr lang="en-IN" dirty="0"/>
              <a:t>);</a:t>
            </a:r>
          </a:p>
          <a:p>
            <a:endParaRPr lang="en-IN" dirty="0"/>
          </a:p>
          <a:p>
            <a:r>
              <a:rPr lang="en-IN" dirty="0"/>
              <a:t>        // Print selected job sequence</a:t>
            </a:r>
          </a:p>
          <a:p>
            <a:r>
              <a:rPr lang="en-IN" dirty="0"/>
              <a:t>        for (Job </a:t>
            </a:r>
            <a:r>
              <a:rPr lang="en-IN" dirty="0" err="1"/>
              <a:t>job</a:t>
            </a:r>
            <a:r>
              <a:rPr lang="en-IN" dirty="0"/>
              <a:t> : result) {</a:t>
            </a:r>
          </a:p>
          <a:p>
            <a:r>
              <a:rPr lang="en-IN" dirty="0"/>
              <a:t>            </a:t>
            </a:r>
            <a:r>
              <a:rPr lang="en-IN" dirty="0" err="1"/>
              <a:t>System.out.print</a:t>
            </a:r>
            <a:r>
              <a:rPr lang="en-IN" dirty="0"/>
              <a:t>(job.id + " ");</a:t>
            </a:r>
          </a:p>
          <a:p>
            <a:r>
              <a:rPr lang="en-IN" dirty="0"/>
              <a:t>        }</a:t>
            </a:r>
          </a:p>
          <a:p>
            <a:r>
              <a:rPr lang="en-IN" dirty="0"/>
              <a:t>        </a:t>
            </a:r>
            <a:r>
              <a:rPr lang="en-IN" dirty="0" err="1"/>
              <a:t>System.out.println</a:t>
            </a:r>
            <a:r>
              <a:rPr lang="en-IN" dirty="0"/>
              <a:t>();</a:t>
            </a:r>
          </a:p>
          <a:p>
            <a:r>
              <a:rPr lang="en-IN" dirty="0"/>
              <a:t>    }</a:t>
            </a:r>
          </a:p>
          <a:p>
            <a:endParaRPr lang="en-IN" dirty="0"/>
          </a:p>
          <a:p>
            <a:r>
              <a:rPr lang="en-IN" dirty="0"/>
              <a:t>    public static void main(String[] </a:t>
            </a:r>
            <a:r>
              <a:rPr lang="en-IN" dirty="0" err="1"/>
              <a:t>args</a:t>
            </a:r>
            <a:r>
              <a:rPr lang="en-IN" dirty="0"/>
              <a:t>)</a:t>
            </a:r>
          </a:p>
          <a:p>
            <a:r>
              <a:rPr lang="en-IN" dirty="0"/>
              <a:t>    {</a:t>
            </a:r>
          </a:p>
          <a:p>
            <a:r>
              <a:rPr lang="en-IN" dirty="0"/>
              <a:t>        Job[] </a:t>
            </a:r>
            <a:r>
              <a:rPr lang="en-IN" dirty="0" err="1"/>
              <a:t>arr</a:t>
            </a:r>
            <a:endParaRPr lang="en-IN" dirty="0"/>
          </a:p>
          <a:p>
            <a:r>
              <a:rPr lang="en-IN" dirty="0"/>
              <a:t>            = { new Job('a', 2, 100), new Job('b', 1, 19),</a:t>
            </a:r>
          </a:p>
          <a:p>
            <a:r>
              <a:rPr lang="en-IN" dirty="0"/>
              <a:t>                new Job('c', 2, 27), new Job('d', 1, 25),</a:t>
            </a:r>
          </a:p>
          <a:p>
            <a:r>
              <a:rPr lang="en-IN" dirty="0"/>
              <a:t>                new Job('e', 3, 15) };</a:t>
            </a:r>
          </a:p>
          <a:p>
            <a:endParaRPr lang="en-IN" dirty="0"/>
          </a:p>
          <a:p>
            <a:r>
              <a:rPr lang="en-IN" dirty="0"/>
              <a:t>        </a:t>
            </a:r>
            <a:r>
              <a:rPr lang="en-IN" dirty="0" err="1"/>
              <a:t>System.out.println</a:t>
            </a:r>
            <a:r>
              <a:rPr lang="en-IN" dirty="0"/>
              <a:t>(</a:t>
            </a:r>
          </a:p>
          <a:p>
            <a:r>
              <a:rPr lang="en-IN" dirty="0"/>
              <a:t>            "Following is maximum profit sequence of jobs: ");</a:t>
            </a:r>
          </a:p>
          <a:p>
            <a:r>
              <a:rPr lang="en-IN" dirty="0"/>
              <a:t>        </a:t>
            </a:r>
            <a:r>
              <a:rPr lang="en-IN" dirty="0" err="1"/>
              <a:t>printJobScheduling</a:t>
            </a:r>
            <a:r>
              <a:rPr lang="en-IN" dirty="0"/>
              <a:t>(</a:t>
            </a:r>
            <a:r>
              <a:rPr lang="en-IN" dirty="0" err="1"/>
              <a:t>arr</a:t>
            </a:r>
            <a:r>
              <a:rPr lang="en-IN" dirty="0"/>
              <a:t>, </a:t>
            </a:r>
            <a:r>
              <a:rPr lang="en-IN" dirty="0" err="1"/>
              <a:t>arr.length</a:t>
            </a:r>
            <a:r>
              <a:rPr lang="en-IN" dirty="0"/>
              <a:t>);</a:t>
            </a:r>
          </a:p>
          <a:p>
            <a:r>
              <a:rPr lang="en-IN" dirty="0"/>
              <a:t>    }</a:t>
            </a:r>
          </a:p>
          <a:p>
            <a:r>
              <a:rPr lang="en-IN"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16</a:t>
            </a:fld>
            <a:endPar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95549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73"/>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73"/>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 name="Google Shape;18;p73"/>
          <p:cNvSpPr/>
          <p:nvPr/>
        </p:nvSpPr>
        <p:spPr>
          <a:xfrm>
            <a:off x="381000" y="1295400"/>
            <a:ext cx="8229600" cy="2057400"/>
          </a:xfrm>
          <a:prstGeom prst="roundRect">
            <a:avLst>
              <a:gd name="adj" fmla="val 16667"/>
            </a:avLst>
          </a:prstGeom>
          <a:solidFill>
            <a:srgbClr val="3333B2"/>
          </a:solidFill>
          <a:ln w="25400" cap="flat" cmpd="sng">
            <a:solidFill>
              <a:srgbClr val="3333B2"/>
            </a:solidFill>
            <a:prstDash val="solid"/>
            <a:round/>
            <a:headEnd type="none" w="sm" len="sm"/>
            <a:tailEnd type="none" w="sm" len="sm"/>
          </a:ln>
          <a:effectLst>
            <a:outerShdw blurRad="114300" dist="1524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73"/>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73"/>
          <p:cNvSpPr txBox="1">
            <a:spLocks noGrp="1"/>
          </p:cNvSpPr>
          <p:nvPr>
            <p:ph type="ctrTitle"/>
          </p:nvPr>
        </p:nvSpPr>
        <p:spPr>
          <a:xfrm>
            <a:off x="609600" y="14478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73"/>
          <p:cNvSpPr txBox="1">
            <a:spLocks noGrp="1"/>
          </p:cNvSpPr>
          <p:nvPr>
            <p:ph type="subTitle" idx="1"/>
          </p:nvPr>
        </p:nvSpPr>
        <p:spPr>
          <a:xfrm>
            <a:off x="1219200" y="2667000"/>
            <a:ext cx="6400800" cy="533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73"/>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06ED716-FA90-45B3-96F5-DE644C3DAB72}" type="datetime1">
              <a:rPr lang="en-US" smtClean="0"/>
              <a:t>2/18/2025</a:t>
            </a:fld>
            <a:endParaRPr lang="en-US"/>
          </a:p>
        </p:txBody>
      </p:sp>
      <p:sp>
        <p:nvSpPr>
          <p:cNvPr id="23" name="Google Shape;23;p73"/>
          <p:cNvSpPr txBox="1">
            <a:spLocks noGrp="1"/>
          </p:cNvSpPr>
          <p:nvPr>
            <p:ph type="ftr" idx="11"/>
          </p:nvPr>
        </p:nvSpPr>
        <p:spPr>
          <a:xfrm>
            <a:off x="4572000" y="6492875"/>
            <a:ext cx="3429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24" name="Google Shape;24;p73"/>
          <p:cNvSpPr txBox="1">
            <a:spLocks noGrp="1"/>
          </p:cNvSpPr>
          <p:nvPr>
            <p:ph type="sldNum" idx="12"/>
          </p:nvPr>
        </p:nvSpPr>
        <p:spPr>
          <a:xfrm>
            <a:off x="8001000" y="6492875"/>
            <a:ext cx="11430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8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9DFCE12-46F4-4E99-A53B-1E50CE82218A}" type="datetime1">
              <a:rPr lang="en-US" smtClean="0"/>
              <a:t>2/18/2025</a:t>
            </a:fld>
            <a:endParaRPr lang="en-US"/>
          </a:p>
        </p:txBody>
      </p:sp>
      <p:sp>
        <p:nvSpPr>
          <p:cNvPr id="119" name="Google Shape;119;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20" name="Google Shape;120;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8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3" name="Google Shape;123;p8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43ECF00-39E1-4E55-8289-15FA8B6C553F}" type="datetime1">
              <a:rPr lang="en-US" smtClean="0"/>
              <a:t>2/18/2025</a:t>
            </a:fld>
            <a:endParaRPr lang="en-US"/>
          </a:p>
        </p:txBody>
      </p:sp>
      <p:sp>
        <p:nvSpPr>
          <p:cNvPr id="125" name="Google Shape;125;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26" name="Google Shape;126;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74"/>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 name="Google Shape;27;p74"/>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 name="Google Shape;28;p74"/>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74"/>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30;p74"/>
          <p:cNvSpPr txBox="1">
            <a:spLocks noGrp="1"/>
          </p:cNvSpPr>
          <p:nvPr>
            <p:ph type="body" idx="1"/>
          </p:nvPr>
        </p:nvSpPr>
        <p:spPr>
          <a:xfrm>
            <a:off x="304800" y="1066800"/>
            <a:ext cx="8382000" cy="505936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Clr>
                <a:schemeClr val="dk1"/>
              </a:buClr>
              <a:buSzPts val="1920"/>
              <a:buFont typeface="Calibri" panose="020F0502020204030204"/>
              <a:buChar char="•"/>
              <a:defRPr/>
            </a:lvl1pPr>
            <a:lvl2pPr marL="914400" lvl="1" indent="-335280" algn="l">
              <a:spcBef>
                <a:spcPts val="560"/>
              </a:spcBef>
              <a:spcAft>
                <a:spcPts val="0"/>
              </a:spcAft>
              <a:buClr>
                <a:schemeClr val="dk1"/>
              </a:buClr>
              <a:buSzPts val="1680"/>
              <a:buFont typeface="Calibri" panose="020F0502020204030204"/>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74"/>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4"/>
          <p:cNvSpPr txBox="1">
            <a:spLocks noGrp="1"/>
          </p:cNvSpPr>
          <p:nvPr>
            <p:ph type="dt" idx="10"/>
          </p:nvPr>
        </p:nvSpPr>
        <p:spPr>
          <a:xfrm>
            <a:off x="0" y="6492875"/>
            <a:ext cx="10715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5664A83-F226-4A41-B2BB-F757F82F3997}" type="datetime1">
              <a:rPr lang="en-US" smtClean="0"/>
              <a:t>2/18/2025</a:t>
            </a:fld>
            <a:endParaRPr lang="en-US"/>
          </a:p>
        </p:txBody>
      </p:sp>
      <p:sp>
        <p:nvSpPr>
          <p:cNvPr id="33" name="Google Shape;33;p74"/>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34" name="Google Shape;34;p74"/>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7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7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8" name="Google Shape;58;p7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9FA0E20-21BA-4C24-B978-BCDAAAB5185B}" type="datetime1">
              <a:rPr lang="en-US" smtClean="0"/>
              <a:t>2/18/2025</a:t>
            </a:fld>
            <a:endParaRPr lang="en-US"/>
          </a:p>
        </p:txBody>
      </p:sp>
      <p:sp>
        <p:nvSpPr>
          <p:cNvPr id="59" name="Google Shape;59;p7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60" name="Google Shape;60;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79"/>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p79"/>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4" name="Google Shape;64;p79"/>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79"/>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Google Shape;66;p79"/>
          <p:cNvSpPr txBox="1">
            <a:spLocks noGrp="1"/>
          </p:cNvSpPr>
          <p:nvPr>
            <p:ph type="body" idx="1"/>
          </p:nvPr>
        </p:nvSpPr>
        <p:spPr>
          <a:xfrm>
            <a:off x="2286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panose="020F0502020204030204"/>
              <a:buChar char="•"/>
              <a:defRPr sz="2800"/>
            </a:lvl1pPr>
            <a:lvl2pPr marL="914400" lvl="1" indent="-320040" algn="l">
              <a:spcBef>
                <a:spcPts val="480"/>
              </a:spcBef>
              <a:spcAft>
                <a:spcPts val="0"/>
              </a:spcAft>
              <a:buClr>
                <a:schemeClr val="dk1"/>
              </a:buClr>
              <a:buSzPts val="1440"/>
              <a:buFont typeface="Calibri" panose="020F0502020204030204"/>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79"/>
          <p:cNvSpPr txBox="1">
            <a:spLocks noGrp="1"/>
          </p:cNvSpPr>
          <p:nvPr>
            <p:ph type="body" idx="2"/>
          </p:nvPr>
        </p:nvSpPr>
        <p:spPr>
          <a:xfrm>
            <a:off x="4648200" y="1066800"/>
            <a:ext cx="4267200" cy="5059363"/>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Clr>
                <a:schemeClr val="dk1"/>
              </a:buClr>
              <a:buSzPts val="1680"/>
              <a:buFont typeface="Calibri" panose="020F0502020204030204"/>
              <a:buChar char="•"/>
              <a:defRPr sz="2800"/>
            </a:lvl1pPr>
            <a:lvl2pPr marL="914400" lvl="1" indent="-320040" algn="l">
              <a:spcBef>
                <a:spcPts val="480"/>
              </a:spcBef>
              <a:spcAft>
                <a:spcPts val="0"/>
              </a:spcAft>
              <a:buClr>
                <a:schemeClr val="dk1"/>
              </a:buClr>
              <a:buSzPts val="1440"/>
              <a:buFont typeface="Calibri" panose="020F0502020204030204"/>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79"/>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79"/>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876F047-71C9-4C7E-BD77-F6D12681FDCF}" type="datetime1">
              <a:rPr lang="en-US" smtClean="0"/>
              <a:t>2/18/2025</a:t>
            </a:fld>
            <a:endParaRPr lang="en-US"/>
          </a:p>
        </p:txBody>
      </p:sp>
      <p:sp>
        <p:nvSpPr>
          <p:cNvPr id="70" name="Google Shape;70;p79"/>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71" name="Google Shape;71;p79"/>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2"/>
        <p:cNvGrpSpPr/>
        <p:nvPr/>
      </p:nvGrpSpPr>
      <p:grpSpPr>
        <a:xfrm>
          <a:off x="0" y="0"/>
          <a:ext cx="0" cy="0"/>
          <a:chOff x="0" y="0"/>
          <a:chExt cx="0" cy="0"/>
        </a:xfrm>
      </p:grpSpPr>
      <p:sp>
        <p:nvSpPr>
          <p:cNvPr id="73" name="Google Shape;73;p80"/>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4" name="Google Shape;74;p80"/>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80"/>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6" name="Google Shape;76;p80"/>
          <p:cNvSpPr txBox="1"/>
          <p:nvPr/>
        </p:nvSpPr>
        <p:spPr>
          <a:xfrm>
            <a:off x="1071563" y="6488113"/>
            <a:ext cx="3500437" cy="36988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200">
                <a:solidFill>
                  <a:schemeClr val="lt1"/>
                </a:solidFill>
                <a:latin typeface="Calibri" panose="020F0502020204030204"/>
                <a:ea typeface="Calibri" panose="020F0502020204030204"/>
                <a:cs typeface="Calibri" panose="020F0502020204030204"/>
                <a:sym typeface="Calibri" panose="020F0502020204030204"/>
              </a:rPr>
              <a:t>Vu Pham</a:t>
            </a:r>
          </a:p>
        </p:txBody>
      </p:sp>
      <p:sp>
        <p:nvSpPr>
          <p:cNvPr id="77" name="Google Shape;77;p80"/>
          <p:cNvSpPr txBox="1">
            <a:spLocks noGrp="1"/>
          </p:cNvSpPr>
          <p:nvPr>
            <p:ph type="body" idx="1"/>
          </p:nvPr>
        </p:nvSpPr>
        <p:spPr>
          <a:xfrm>
            <a:off x="457200" y="990600"/>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8" name="Google Shape;78;p80"/>
          <p:cNvSpPr txBox="1">
            <a:spLocks noGrp="1"/>
          </p:cNvSpPr>
          <p:nvPr>
            <p:ph type="body" idx="2"/>
          </p:nvPr>
        </p:nvSpPr>
        <p:spPr>
          <a:xfrm>
            <a:off x="457200" y="1676400"/>
            <a:ext cx="4040188"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panose="020F0502020204030204"/>
              <a:buChar char="•"/>
              <a:defRPr sz="2400"/>
            </a:lvl1pPr>
            <a:lvl2pPr marL="914400" lvl="1" indent="-304800" algn="l">
              <a:spcBef>
                <a:spcPts val="400"/>
              </a:spcBef>
              <a:spcAft>
                <a:spcPts val="0"/>
              </a:spcAft>
              <a:buClr>
                <a:schemeClr val="dk1"/>
              </a:buClr>
              <a:buSzPts val="1200"/>
              <a:buFont typeface="Calibri" panose="020F0502020204030204"/>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9" name="Google Shape;79;p80"/>
          <p:cNvSpPr txBox="1">
            <a:spLocks noGrp="1"/>
          </p:cNvSpPr>
          <p:nvPr>
            <p:ph type="body" idx="3"/>
          </p:nvPr>
        </p:nvSpPr>
        <p:spPr>
          <a:xfrm>
            <a:off x="4645025" y="990600"/>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0" name="Google Shape;80;p80"/>
          <p:cNvSpPr txBox="1">
            <a:spLocks noGrp="1"/>
          </p:cNvSpPr>
          <p:nvPr>
            <p:ph type="body" idx="4"/>
          </p:nvPr>
        </p:nvSpPr>
        <p:spPr>
          <a:xfrm>
            <a:off x="4645025" y="1676400"/>
            <a:ext cx="4041775" cy="4449763"/>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Clr>
                <a:schemeClr val="dk1"/>
              </a:buClr>
              <a:buSzPts val="1440"/>
              <a:buFont typeface="Calibri" panose="020F0502020204030204"/>
              <a:buChar char="•"/>
              <a:defRPr sz="2400"/>
            </a:lvl1pPr>
            <a:lvl2pPr marL="914400" lvl="1" indent="-304800" algn="l">
              <a:spcBef>
                <a:spcPts val="400"/>
              </a:spcBef>
              <a:spcAft>
                <a:spcPts val="0"/>
              </a:spcAft>
              <a:buClr>
                <a:schemeClr val="dk1"/>
              </a:buClr>
              <a:buSzPts val="1200"/>
              <a:buFont typeface="Calibri" panose="020F0502020204030204"/>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1" name="Google Shape;81;p80"/>
          <p:cNvSpPr txBox="1">
            <a:spLocks noGrp="1"/>
          </p:cNvSpPr>
          <p:nvPr>
            <p:ph type="title"/>
          </p:nvPr>
        </p:nvSpPr>
        <p:spPr>
          <a:xfrm>
            <a:off x="0" y="0"/>
            <a:ext cx="88392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80"/>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28901CB-8881-44A9-9F4B-387C59106293}" type="datetime1">
              <a:rPr lang="en-US" smtClean="0"/>
              <a:t>2/18/2025</a:t>
            </a:fld>
            <a:endParaRPr lang="en-US"/>
          </a:p>
        </p:txBody>
      </p:sp>
      <p:sp>
        <p:nvSpPr>
          <p:cNvPr id="83" name="Google Shape;83;p80"/>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84" name="Google Shape;84;p80"/>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81"/>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800" dist="889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81"/>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81"/>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89;p81"/>
          <p:cNvSpPr txBox="1">
            <a:spLocks noGrp="1"/>
          </p:cNvSpPr>
          <p:nvPr>
            <p:ph type="title"/>
          </p:nvPr>
        </p:nvSpPr>
        <p:spPr>
          <a:xfrm>
            <a:off x="0" y="0"/>
            <a:ext cx="8915400" cy="762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81"/>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81"/>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8DA2AAF-F05C-48E1-91D4-94772BBEC593}" type="datetime1">
              <a:rPr lang="en-US" smtClean="0"/>
              <a:t>2/18/2025</a:t>
            </a:fld>
            <a:endParaRPr lang="en-US"/>
          </a:p>
        </p:txBody>
      </p:sp>
      <p:sp>
        <p:nvSpPr>
          <p:cNvPr id="92" name="Google Shape;92;p81"/>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93" name="Google Shape;93;p81"/>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4"/>
        <p:cNvGrpSpPr/>
        <p:nvPr/>
      </p:nvGrpSpPr>
      <p:grpSpPr>
        <a:xfrm>
          <a:off x="0" y="0"/>
          <a:ext cx="0" cy="0"/>
          <a:chOff x="0" y="0"/>
          <a:chExt cx="0" cy="0"/>
        </a:xfrm>
      </p:grpSpPr>
      <p:sp>
        <p:nvSpPr>
          <p:cNvPr id="95" name="Google Shape;95;p82"/>
          <p:cNvSpPr/>
          <p:nvPr/>
        </p:nvSpPr>
        <p:spPr>
          <a:xfrm>
            <a:off x="4572000" y="6477000"/>
            <a:ext cx="4572000" cy="381000"/>
          </a:xfrm>
          <a:prstGeom prst="rect">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6" name="Google Shape;96;p82"/>
          <p:cNvSpPr/>
          <p:nvPr/>
        </p:nvSpPr>
        <p:spPr>
          <a:xfrm>
            <a:off x="0" y="6477000"/>
            <a:ext cx="4572000" cy="381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97;p82"/>
          <p:cNvSpPr txBox="1">
            <a:spLocks noGrp="1"/>
          </p:cNvSpPr>
          <p:nvPr>
            <p:ph type="body" idx="1"/>
          </p:nvPr>
        </p:nvSpPr>
        <p:spPr>
          <a:xfrm>
            <a:off x="1066800" y="6477000"/>
            <a:ext cx="3505200" cy="381000"/>
          </a:xfrm>
          <a:prstGeom prst="rect">
            <a:avLst/>
          </a:prstGeom>
          <a:noFill/>
          <a:ln>
            <a:noFill/>
          </a:ln>
        </p:spPr>
        <p:txBody>
          <a:bodyPr spcFirstLastPara="1" wrap="square" lIns="91425" tIns="45700" rIns="91425" bIns="45700" anchor="ctr" anchorCtr="0">
            <a:normAutofit/>
          </a:bodyPr>
          <a:lstStyle>
            <a:lvl1pPr marL="457200" lvl="0" indent="-228600" algn="r">
              <a:spcBef>
                <a:spcPts val="240"/>
              </a:spcBef>
              <a:spcAft>
                <a:spcPts val="0"/>
              </a:spcAft>
              <a:buClr>
                <a:schemeClr val="lt1"/>
              </a:buClr>
              <a:buSzPts val="1200"/>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82"/>
          <p:cNvSpPr txBox="1">
            <a:spLocks noGrp="1"/>
          </p:cNvSpPr>
          <p:nvPr>
            <p:ph type="dt" idx="10"/>
          </p:nvPr>
        </p:nvSpPr>
        <p:spPr>
          <a:xfrm>
            <a:off x="0" y="6492875"/>
            <a:ext cx="1066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4AFEB1A-8BFD-4FAF-BA2F-3D26660AB55D}" type="datetime1">
              <a:rPr lang="en-US" smtClean="0"/>
              <a:t>2/18/2025</a:t>
            </a:fld>
            <a:endParaRPr lang="en-US"/>
          </a:p>
        </p:txBody>
      </p:sp>
      <p:sp>
        <p:nvSpPr>
          <p:cNvPr id="99" name="Google Shape;99;p82"/>
          <p:cNvSpPr txBox="1">
            <a:spLocks noGrp="1"/>
          </p:cNvSpPr>
          <p:nvPr>
            <p:ph type="ftr" idx="11"/>
          </p:nvPr>
        </p:nvSpPr>
        <p:spPr>
          <a:xfrm>
            <a:off x="4572000" y="6492875"/>
            <a:ext cx="3505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00" name="Google Shape;100;p82"/>
          <p:cNvSpPr txBox="1">
            <a:spLocks noGrp="1"/>
          </p:cNvSpPr>
          <p:nvPr>
            <p:ph type="sldNum" idx="12"/>
          </p:nvPr>
        </p:nvSpPr>
        <p:spPr>
          <a:xfrm>
            <a:off x="8077200" y="6492875"/>
            <a:ext cx="10668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8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8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4" name="Google Shape;104;p8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4DC557-E223-4016-B216-50068BD8E809}" type="datetime1">
              <a:rPr lang="en-US" smtClean="0"/>
              <a:t>2/18/2025</a:t>
            </a:fld>
            <a:endParaRPr lang="en-US"/>
          </a:p>
        </p:txBody>
      </p:sp>
      <p:sp>
        <p:nvSpPr>
          <p:cNvPr id="106" name="Google Shape;106;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07" name="Google Shape;107;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8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84"/>
          <p:cNvSpPr>
            <a:spLocks noGrp="1"/>
          </p:cNvSpPr>
          <p:nvPr>
            <p:ph type="pic" idx="2"/>
          </p:nvPr>
        </p:nvSpPr>
        <p:spPr>
          <a:xfrm>
            <a:off x="1792288" y="612775"/>
            <a:ext cx="5486400" cy="4114800"/>
          </a:xfrm>
          <a:prstGeom prst="rect">
            <a:avLst/>
          </a:prstGeom>
          <a:noFill/>
          <a:ln>
            <a:noFill/>
          </a:ln>
        </p:spPr>
      </p:sp>
      <p:sp>
        <p:nvSpPr>
          <p:cNvPr id="111" name="Google Shape;111;p8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2" name="Google Shape;112;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F8A0DD4-1D6F-48E1-B7EC-2E0426DE6136}" type="datetime1">
              <a:rPr lang="en-US" smtClean="0"/>
              <a:t>2/18/2025</a:t>
            </a:fld>
            <a:endParaRPr lang="en-US"/>
          </a:p>
        </p:txBody>
      </p:sp>
      <p:sp>
        <p:nvSpPr>
          <p:cNvPr id="113" name="Google Shape;113;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Network (24UCSPC206) by Dr. Ajit Muzumdar</a:t>
            </a:r>
          </a:p>
        </p:txBody>
      </p:sp>
      <p:sp>
        <p:nvSpPr>
          <p:cNvPr id="114" name="Google Shape;114;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spcAft>
                <a:spcPts val="0"/>
              </a:spcAft>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fld id="{D28DD9CB-1DED-433E-994E-A0233FDDCA1A}" type="datetime1">
              <a:rPr lang="en-US" smtClean="0"/>
              <a:t>2/18/2025</a:t>
            </a:fld>
            <a:endParaRPr lang="en-US"/>
          </a:p>
        </p:txBody>
      </p:sp>
      <p:sp>
        <p:nvSpPr>
          <p:cNvPr id="13" name="Google Shape;1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a:t>Computer Network (24UCSPC206) by Dr. Ajit Muzumdar</a:t>
            </a:r>
          </a:p>
        </p:txBody>
      </p:sp>
      <p:sp>
        <p:nvSpPr>
          <p:cNvPr id="14" name="Google Shape;1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kruskals-minimum-spanning-tree-algorithm-greedy-algo-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
          <p:cNvSpPr txBox="1">
            <a:spLocks noGrp="1"/>
          </p:cNvSpPr>
          <p:nvPr>
            <p:ph type="ctrTitle"/>
          </p:nvPr>
        </p:nvSpPr>
        <p:spPr>
          <a:xfrm>
            <a:off x="548081" y="1542452"/>
            <a:ext cx="8077200" cy="1200329"/>
          </a:xfrm>
          <a:prstGeom prst="rect">
            <a:avLst/>
          </a:prstGeom>
          <a:noFill/>
          <a:ln>
            <a:noFill/>
          </a:ln>
        </p:spPr>
        <p:txBody>
          <a:bodyPr spcFirstLastPara="1" wrap="square" lIns="91425" tIns="45700" rIns="91425" bIns="45700" anchor="ctr" anchorCtr="0">
            <a:noAutofit/>
          </a:bodyPr>
          <a:lstStyle/>
          <a:p>
            <a:pPr lvl="0"/>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br>
              <a:rPr lang="en-US" altLang="en-US" sz="2400"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DESIGN AND ANALYSIS OF ALGORITHMS(</a:t>
            </a:r>
            <a:r>
              <a:rPr lang="en-US" sz="2800" b="1" dirty="0">
                <a:latin typeface="Times New Roman" panose="02020603050405020304" pitchFamily="18" charset="0"/>
                <a:cs typeface="Times New Roman" panose="02020603050405020304" pitchFamily="18" charset="0"/>
              </a:rPr>
              <a:t>24UAMPC204</a:t>
            </a:r>
            <a:r>
              <a:rPr lang="en-US" altLang="en-US" sz="2800" b="1" dirty="0">
                <a:latin typeface="Times New Roman" panose="02020603050405020304" pitchFamily="18" charset="0"/>
                <a:cs typeface="Times New Roman" panose="02020603050405020304" pitchFamily="18" charset="0"/>
              </a:rPr>
              <a:t>)</a:t>
            </a:r>
            <a:br>
              <a:rPr lang="en-US" altLang="en-US" sz="28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 B</a:t>
            </a:r>
            <a:r>
              <a:rPr lang="en-IN" sz="2800" b="1" dirty="0" err="1">
                <a:latin typeface="Times New Roman" panose="02020603050405020304" pitchFamily="18" charset="0"/>
                <a:cs typeface="Times New Roman" panose="02020603050405020304" pitchFamily="18" charset="0"/>
              </a:rPr>
              <a:t>acktracking</a:t>
            </a:r>
            <a:r>
              <a:rPr lang="en-IN" sz="2800" b="1" dirty="0">
                <a:latin typeface="Times New Roman" panose="02020603050405020304" pitchFamily="18" charset="0"/>
                <a:cs typeface="Times New Roman" panose="02020603050405020304" pitchFamily="18" charset="0"/>
              </a:rPr>
              <a:t> and Greedy approach </a:t>
            </a:r>
            <a:r>
              <a:rPr lang="en-US" altLang="en-US" sz="2800" b="1" dirty="0">
                <a:latin typeface="Times New Roman" panose="02020603050405020304" pitchFamily="18" charset="0"/>
                <a:cs typeface="Times New Roman" panose="02020603050405020304" pitchFamily="18" charset="0"/>
              </a:rPr>
              <a:t>           </a:t>
            </a:r>
            <a:br>
              <a:rPr lang="en-US" alt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Unit -II</a:t>
            </a:r>
            <a:br>
              <a:rPr lang="en-US" sz="28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sz="3600" dirty="0"/>
          </a:p>
        </p:txBody>
      </p:sp>
      <p:pic>
        <p:nvPicPr>
          <p:cNvPr id="5" name="Picture 4"/>
          <p:cNvPicPr>
            <a:picLocks noChangeAspect="1"/>
          </p:cNvPicPr>
          <p:nvPr/>
        </p:nvPicPr>
        <p:blipFill>
          <a:blip r:embed="rId3"/>
          <a:stretch>
            <a:fillRect/>
          </a:stretch>
        </p:blipFill>
        <p:spPr>
          <a:xfrm>
            <a:off x="304799" y="3630305"/>
            <a:ext cx="2615821" cy="2156346"/>
          </a:xfrm>
          <a:prstGeom prst="rect">
            <a:avLst/>
          </a:prstGeom>
        </p:spPr>
      </p:pic>
      <p:sp>
        <p:nvSpPr>
          <p:cNvPr id="3" name="Rectangle 2"/>
          <p:cNvSpPr/>
          <p:nvPr/>
        </p:nvSpPr>
        <p:spPr>
          <a:xfrm>
            <a:off x="928048" y="111751"/>
            <a:ext cx="6851176" cy="1200329"/>
          </a:xfrm>
          <a:prstGeom prst="rect">
            <a:avLst/>
          </a:prstGeom>
        </p:spPr>
        <p:txBody>
          <a:bodyPr wrap="square">
            <a:spAutoFit/>
          </a:bodyPr>
          <a:lstStyle/>
          <a:p>
            <a:pPr algn="ctr"/>
            <a:r>
              <a:rPr lang="en-US" sz="2400" b="1" dirty="0" err="1">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Sanjivani</a:t>
            </a: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 University</a:t>
            </a:r>
          </a:p>
          <a:p>
            <a:pPr algn="ct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School of Engineering and Technology</a:t>
            </a:r>
          </a:p>
          <a:p>
            <a:pPr algn="ctr"/>
            <a:r>
              <a:rPr lang="en-US" sz="2400" b="1" dirty="0">
                <a:solidFill>
                  <a:schemeClr val="accent2">
                    <a:lumMod val="75000"/>
                  </a:schemeClr>
                </a:solidFill>
                <a:latin typeface="Times New Roman" panose="02020603050405020304" pitchFamily="18" charset="0"/>
                <a:ea typeface="Calibri" panose="020F0502020204030204"/>
                <a:cs typeface="Times New Roman" panose="02020603050405020304" pitchFamily="18" charset="0"/>
              </a:rPr>
              <a:t>Department of AIML </a:t>
            </a:r>
          </a:p>
        </p:txBody>
      </p:sp>
      <p:sp>
        <p:nvSpPr>
          <p:cNvPr id="4" name="TextBox 3"/>
          <p:cNvSpPr txBox="1"/>
          <p:nvPr/>
        </p:nvSpPr>
        <p:spPr>
          <a:xfrm>
            <a:off x="3556541" y="4586785"/>
            <a:ext cx="386231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By,</a:t>
            </a:r>
          </a:p>
          <a:p>
            <a:r>
              <a:rPr lang="en-US" sz="2400" dirty="0">
                <a:latin typeface="Times New Roman" panose="02020603050405020304" pitchFamily="18" charset="0"/>
                <a:cs typeface="Times New Roman" panose="02020603050405020304" pitchFamily="18" charset="0"/>
              </a:rPr>
              <a:t>Prof. Chanda Pathak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8382000" cy="5214257"/>
          </a:xfrm>
        </p:spPr>
        <p:txBody>
          <a:bodyPr/>
          <a:lstStyle/>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The </a:t>
            </a:r>
            <a:r>
              <a:rPr lang="en-US" sz="2000" b="1" i="0" dirty="0">
                <a:solidFill>
                  <a:srgbClr val="273239"/>
                </a:solidFill>
                <a:effectLst/>
                <a:latin typeface="Times New Roman" panose="02020603050405020304" pitchFamily="18" charset="0"/>
                <a:cs typeface="Times New Roman" panose="02020603050405020304" pitchFamily="18" charset="0"/>
              </a:rPr>
              <a:t>N</a:t>
            </a:r>
            <a:r>
              <a:rPr lang="en-US" sz="2000" b="0" i="0" dirty="0">
                <a:solidFill>
                  <a:srgbClr val="273239"/>
                </a:solidFill>
                <a:effectLst/>
                <a:latin typeface="Times New Roman" panose="02020603050405020304" pitchFamily="18" charset="0"/>
                <a:cs typeface="Times New Roman" panose="02020603050405020304" pitchFamily="18" charset="0"/>
              </a:rPr>
              <a:t> Queen is the problem of placing </a:t>
            </a:r>
            <a:r>
              <a:rPr lang="en-US" sz="2000" b="1" i="0" dirty="0">
                <a:solidFill>
                  <a:srgbClr val="273239"/>
                </a:solidFill>
                <a:effectLst/>
                <a:latin typeface="Times New Roman" panose="02020603050405020304" pitchFamily="18" charset="0"/>
                <a:cs typeface="Times New Roman" panose="02020603050405020304" pitchFamily="18" charset="0"/>
              </a:rPr>
              <a:t>N</a:t>
            </a:r>
            <a:r>
              <a:rPr lang="en-US" sz="2000" b="0" i="0" dirty="0">
                <a:solidFill>
                  <a:srgbClr val="273239"/>
                </a:solidFill>
                <a:effectLst/>
                <a:latin typeface="Times New Roman" panose="02020603050405020304" pitchFamily="18" charset="0"/>
                <a:cs typeface="Times New Roman" panose="02020603050405020304" pitchFamily="18" charset="0"/>
              </a:rPr>
              <a:t> chess queens on an </a:t>
            </a:r>
            <a:r>
              <a:rPr lang="en-US" sz="2000" b="1" i="0" dirty="0">
                <a:solidFill>
                  <a:srgbClr val="273239"/>
                </a:solidFill>
                <a:effectLst/>
                <a:latin typeface="Times New Roman" panose="02020603050405020304" pitchFamily="18" charset="0"/>
                <a:cs typeface="Times New Roman" panose="02020603050405020304" pitchFamily="18" charset="0"/>
              </a:rPr>
              <a:t>N×N</a:t>
            </a:r>
            <a:r>
              <a:rPr lang="en-US" sz="2000" b="0" i="0" dirty="0">
                <a:solidFill>
                  <a:srgbClr val="273239"/>
                </a:solidFill>
                <a:effectLst/>
                <a:latin typeface="Times New Roman" panose="02020603050405020304" pitchFamily="18" charset="0"/>
                <a:cs typeface="Times New Roman" panose="02020603050405020304" pitchFamily="18" charset="0"/>
              </a:rPr>
              <a:t> chessboard so that no two queens attack each other </a:t>
            </a:r>
            <a:r>
              <a:rPr lang="en-US" sz="2000" b="0" i="0" dirty="0">
                <a:solidFill>
                  <a:srgbClr val="333333"/>
                </a:solidFill>
                <a:effectLst/>
                <a:latin typeface="Times New Roman" panose="02020603050405020304" pitchFamily="18" charset="0"/>
                <a:cs typeface="Times New Roman" panose="02020603050405020304" pitchFamily="18" charset="0"/>
              </a:rPr>
              <a:t> by being in the same row, column or diagonal.</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For example, the following is a solution for the 4 Queen problem.</a:t>
            </a: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n-queen’s Problem</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8" name="Picture 7">
            <a:extLst>
              <a:ext uri="{FF2B5EF4-FFF2-40B4-BE49-F238E27FC236}">
                <a16:creationId xmlns:a16="http://schemas.microsoft.com/office/drawing/2014/main" id="{F481C0EE-93C2-40EB-2375-9ADB1631C732}"/>
              </a:ext>
            </a:extLst>
          </p:cNvPr>
          <p:cNvPicPr>
            <a:picLocks noChangeAspect="1"/>
          </p:cNvPicPr>
          <p:nvPr/>
        </p:nvPicPr>
        <p:blipFill>
          <a:blip r:embed="rId2"/>
          <a:stretch>
            <a:fillRect/>
          </a:stretch>
        </p:blipFill>
        <p:spPr>
          <a:xfrm>
            <a:off x="185057" y="2294835"/>
            <a:ext cx="4410121" cy="2669051"/>
          </a:xfrm>
          <a:prstGeom prst="rect">
            <a:avLst/>
          </a:prstGeom>
        </p:spPr>
      </p:pic>
      <p:pic>
        <p:nvPicPr>
          <p:cNvPr id="10" name="Picture 9">
            <a:extLst>
              <a:ext uri="{FF2B5EF4-FFF2-40B4-BE49-F238E27FC236}">
                <a16:creationId xmlns:a16="http://schemas.microsoft.com/office/drawing/2014/main" id="{CBD28C07-6F27-D9BB-1CD7-EB3AB2CA6ADA}"/>
              </a:ext>
            </a:extLst>
          </p:cNvPr>
          <p:cNvPicPr>
            <a:picLocks noChangeAspect="1"/>
          </p:cNvPicPr>
          <p:nvPr/>
        </p:nvPicPr>
        <p:blipFill>
          <a:blip r:embed="rId3"/>
          <a:stretch>
            <a:fillRect/>
          </a:stretch>
        </p:blipFill>
        <p:spPr>
          <a:xfrm>
            <a:off x="4733320" y="2240318"/>
            <a:ext cx="3343880" cy="27780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buNone/>
            </a:pPr>
            <a:r>
              <a:rPr lang="en-US" altLang="en-US" sz="2000" b="1" dirty="0">
                <a:latin typeface="Times New Roman" panose="02020603050405020304" pitchFamily="18" charset="0"/>
                <a:cs typeface="Times New Roman" panose="02020603050405020304" pitchFamily="18" charset="0"/>
              </a:rPr>
              <a:t>Step 1: Initialize the Board</a:t>
            </a:r>
          </a:p>
          <a:p>
            <a:pPr marL="106680" indent="0">
              <a:buNone/>
            </a:pPr>
            <a:r>
              <a:rPr lang="en-US" altLang="en-US" sz="2000" dirty="0">
                <a:latin typeface="Times New Roman" panose="02020603050405020304" pitchFamily="18" charset="0"/>
                <a:cs typeface="Times New Roman" panose="02020603050405020304" pitchFamily="18" charset="0"/>
              </a:rPr>
              <a:t>Create an </a:t>
            </a:r>
            <a:r>
              <a:rPr lang="en-US" altLang="en-US" sz="2000" dirty="0" err="1">
                <a:latin typeface="Times New Roman" panose="02020603050405020304" pitchFamily="18" charset="0"/>
                <a:cs typeface="Times New Roman" panose="02020603050405020304" pitchFamily="18" charset="0"/>
              </a:rPr>
              <a:t>NxN</a:t>
            </a:r>
            <a:r>
              <a:rPr lang="en-US" altLang="en-US" sz="2000" dirty="0">
                <a:latin typeface="Times New Roman" panose="02020603050405020304" pitchFamily="18" charset="0"/>
                <a:cs typeface="Times New Roman" panose="02020603050405020304" pitchFamily="18" charset="0"/>
              </a:rPr>
              <a:t> matrix filled with zeros, representing the empty chessboard.</a:t>
            </a:r>
          </a:p>
          <a:p>
            <a:pPr marL="106680" indent="0">
              <a:buNone/>
            </a:pPr>
            <a:r>
              <a:rPr lang="en-US" altLang="en-US" sz="2000" b="1" dirty="0">
                <a:latin typeface="Times New Roman" panose="02020603050405020304" pitchFamily="18" charset="0"/>
                <a:cs typeface="Times New Roman" panose="02020603050405020304" pitchFamily="18" charset="0"/>
              </a:rPr>
              <a:t>Step 2: Place Queens</a:t>
            </a:r>
          </a:p>
          <a:p>
            <a:pPr marL="106680" indent="0">
              <a:buNone/>
            </a:pPr>
            <a:r>
              <a:rPr lang="en-US" altLang="en-US" sz="2000" dirty="0">
                <a:latin typeface="Times New Roman" panose="02020603050405020304" pitchFamily="18" charset="0"/>
                <a:cs typeface="Times New Roman" panose="02020603050405020304" pitchFamily="18" charset="0"/>
              </a:rPr>
              <a:t>Start from the first row and try to place a queen in each column.</a:t>
            </a:r>
          </a:p>
          <a:p>
            <a:pPr marL="106680" indent="0">
              <a:buNone/>
            </a:pPr>
            <a:r>
              <a:rPr lang="en-US" altLang="en-US" sz="2000" dirty="0">
                <a:latin typeface="Times New Roman" panose="02020603050405020304" pitchFamily="18" charset="0"/>
                <a:cs typeface="Times New Roman" panose="02020603050405020304" pitchFamily="18" charset="0"/>
              </a:rPr>
              <a:t>For each column, check if the queen can be placed safely (i.e., no other queen attacks it).</a:t>
            </a:r>
          </a:p>
          <a:p>
            <a:pPr marL="106680" indent="0">
              <a:buNone/>
            </a:pPr>
            <a:r>
              <a:rPr lang="en-US" altLang="en-US" sz="2000" dirty="0">
                <a:latin typeface="Times New Roman" panose="02020603050405020304" pitchFamily="18" charset="0"/>
                <a:cs typeface="Times New Roman" panose="02020603050405020304" pitchFamily="18" charset="0"/>
              </a:rPr>
              <a:t>If a safe position is found, place the queen and move to the next row.</a:t>
            </a:r>
          </a:p>
          <a:p>
            <a:pPr marL="106680" indent="0">
              <a:buNone/>
            </a:pPr>
            <a:r>
              <a:rPr lang="en-US" altLang="en-US" sz="2000" dirty="0">
                <a:latin typeface="Times New Roman" panose="02020603050405020304" pitchFamily="18" charset="0"/>
                <a:cs typeface="Times New Roman" panose="02020603050405020304" pitchFamily="18" charset="0"/>
              </a:rPr>
              <a:t>If no safe position is found, backtrack to the previous row and try a different column.</a:t>
            </a:r>
          </a:p>
          <a:p>
            <a:pPr marL="106680" indent="0">
              <a:buNone/>
            </a:pPr>
            <a:r>
              <a:rPr lang="en-US" altLang="en-US" sz="2000" b="1" dirty="0">
                <a:latin typeface="Times New Roman" panose="02020603050405020304" pitchFamily="18" charset="0"/>
                <a:cs typeface="Times New Roman" panose="02020603050405020304" pitchFamily="18" charset="0"/>
              </a:rPr>
              <a:t>Step 3: Check Safety</a:t>
            </a:r>
          </a:p>
          <a:p>
            <a:pPr marL="106680" indent="0">
              <a:buNone/>
            </a:pPr>
            <a:r>
              <a:rPr lang="en-US" altLang="en-US" sz="2000" b="1" dirty="0">
                <a:latin typeface="Times New Roman" panose="02020603050405020304" pitchFamily="18" charset="0"/>
                <a:cs typeface="Times New Roman" panose="02020603050405020304" pitchFamily="18" charset="0"/>
              </a:rPr>
              <a:t>To check if a queen can be placed safely, verify that:</a:t>
            </a:r>
          </a:p>
          <a:p>
            <a:pPr marL="106680" indent="0">
              <a:buNone/>
            </a:pPr>
            <a:r>
              <a:rPr lang="en-US" altLang="en-US" sz="2000" dirty="0">
                <a:latin typeface="Times New Roman" panose="02020603050405020304" pitchFamily="18" charset="0"/>
                <a:cs typeface="Times New Roman" panose="02020603050405020304" pitchFamily="18" charset="0"/>
              </a:rPr>
              <a:t>No other queen is in the same column.</a:t>
            </a:r>
          </a:p>
          <a:p>
            <a:pPr marL="106680" indent="0">
              <a:buNone/>
            </a:pPr>
            <a:r>
              <a:rPr lang="en-US" altLang="en-US" sz="2000" dirty="0">
                <a:latin typeface="Times New Roman" panose="02020603050405020304" pitchFamily="18" charset="0"/>
                <a:cs typeface="Times New Roman" panose="02020603050405020304" pitchFamily="18" charset="0"/>
              </a:rPr>
              <a:t>No other queen is in the same diagonal (either upper-left to lower-right or upper-right to lower-left).</a:t>
            </a: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n-queen’s Problem</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buNone/>
            </a:pPr>
            <a:r>
              <a:rPr lang="en-US" altLang="en-US" sz="2000" b="1" dirty="0">
                <a:latin typeface="Times New Roman" panose="02020603050405020304" pitchFamily="18" charset="0"/>
                <a:cs typeface="Times New Roman" panose="02020603050405020304" pitchFamily="18" charset="0"/>
              </a:rPr>
              <a:t>Step 4: Backtrack</a:t>
            </a:r>
          </a:p>
          <a:p>
            <a:pPr marL="106680" indent="0">
              <a:buNone/>
            </a:pPr>
            <a:r>
              <a:rPr lang="en-US" altLang="en-US" sz="2000" dirty="0">
                <a:latin typeface="Times New Roman" panose="02020603050405020304" pitchFamily="18" charset="0"/>
                <a:cs typeface="Times New Roman" panose="02020603050405020304" pitchFamily="18" charset="0"/>
              </a:rPr>
              <a:t>If a queen cannot be placed safely in any column, backtrack to the previous row and try a different column.</a:t>
            </a:r>
          </a:p>
          <a:p>
            <a:pPr marL="106680" indent="0">
              <a:buNone/>
            </a:pPr>
            <a:r>
              <a:rPr lang="en-US" altLang="en-US" sz="2000" dirty="0">
                <a:latin typeface="Times New Roman" panose="02020603050405020304" pitchFamily="18" charset="0"/>
                <a:cs typeface="Times New Roman" panose="02020603050405020304" pitchFamily="18" charset="0"/>
              </a:rPr>
              <a:t>If all columns have been tried and no safe position is found, backtrack to the previous row and try a different column.</a:t>
            </a:r>
          </a:p>
          <a:p>
            <a:pPr marL="106680" indent="0">
              <a:buNone/>
            </a:pPr>
            <a:r>
              <a:rPr lang="en-US" altLang="en-US" sz="2000" b="1" dirty="0">
                <a:latin typeface="Times New Roman" panose="02020603050405020304" pitchFamily="18" charset="0"/>
                <a:cs typeface="Times New Roman" panose="02020603050405020304" pitchFamily="18" charset="0"/>
              </a:rPr>
              <a:t>Step 5: Solution Found</a:t>
            </a:r>
          </a:p>
          <a:p>
            <a:pPr marL="106680" indent="0">
              <a:buNone/>
            </a:pPr>
            <a:r>
              <a:rPr lang="en-US" altLang="en-US" sz="2000" dirty="0">
                <a:latin typeface="Times New Roman" panose="02020603050405020304" pitchFamily="18" charset="0"/>
                <a:cs typeface="Times New Roman" panose="02020603050405020304" pitchFamily="18" charset="0"/>
              </a:rPr>
              <a:t>If all queens have been placed safely, a solution has been found.</a:t>
            </a:r>
          </a:p>
          <a:p>
            <a:pPr marL="106680" indent="0">
              <a:buNone/>
            </a:pPr>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sz="2000" dirty="0">
              <a:solidFill>
                <a:srgbClr val="273239"/>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n-queen’s Problem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buNone/>
            </a:pPr>
            <a:r>
              <a:rPr lang="en-US" sz="2200" b="1" dirty="0">
                <a:solidFill>
                  <a:srgbClr val="282829"/>
                </a:solidFill>
                <a:latin typeface="Times New Roman" panose="02020603050405020304" pitchFamily="18" charset="0"/>
                <a:cs typeface="Times New Roman" panose="02020603050405020304" pitchFamily="18" charset="0"/>
              </a:rPr>
              <a:t>S</a:t>
            </a:r>
            <a:r>
              <a:rPr lang="en-US" sz="2200" b="1" i="0" dirty="0">
                <a:solidFill>
                  <a:srgbClr val="282829"/>
                </a:solidFill>
                <a:effectLst/>
                <a:latin typeface="Times New Roman" panose="02020603050405020304" pitchFamily="18" charset="0"/>
                <a:cs typeface="Times New Roman" panose="02020603050405020304" pitchFamily="18" charset="0"/>
              </a:rPr>
              <a:t>tate space tree:</a:t>
            </a:r>
            <a:r>
              <a:rPr lang="en-US" sz="2200" b="0" i="0" dirty="0">
                <a:solidFill>
                  <a:srgbClr val="282829"/>
                </a:solidFill>
                <a:effectLst/>
                <a:latin typeface="Times New Roman" panose="02020603050405020304" pitchFamily="18" charset="0"/>
                <a:cs typeface="Times New Roman" panose="02020603050405020304" pitchFamily="18" charset="0"/>
              </a:rPr>
              <a:t> It </a:t>
            </a:r>
            <a:r>
              <a:rPr lang="en-US" sz="2000" b="0" i="0" dirty="0">
                <a:solidFill>
                  <a:srgbClr val="282829"/>
                </a:solidFill>
                <a:effectLst/>
                <a:latin typeface="Times New Roman" panose="02020603050405020304" pitchFamily="18" charset="0"/>
                <a:cs typeface="Times New Roman" panose="02020603050405020304" pitchFamily="18" charset="0"/>
              </a:rPr>
              <a:t>is a conceptual representation used in various fields such as search algorithms, optimization, and artificial intelligence to explore possible states (or configurations) of a problem. Each node in the tree represents a specific state, and the edges between nodes represent transitions between states.</a:t>
            </a:r>
          </a:p>
          <a:p>
            <a:pPr marL="106680" indent="0">
              <a:buNone/>
            </a:pPr>
            <a:r>
              <a:rPr lang="en-US" sz="2000" b="1" dirty="0">
                <a:solidFill>
                  <a:srgbClr val="282829"/>
                </a:solidFill>
                <a:latin typeface="Times New Roman" panose="02020603050405020304" pitchFamily="18" charset="0"/>
                <a:cs typeface="Times New Roman" panose="02020603050405020304" pitchFamily="18" charset="0"/>
              </a:rPr>
              <a:t>S</a:t>
            </a:r>
            <a:r>
              <a:rPr lang="en-US" sz="2000" b="1" i="0" dirty="0">
                <a:solidFill>
                  <a:srgbClr val="282829"/>
                </a:solidFill>
                <a:effectLst/>
                <a:latin typeface="Times New Roman" panose="02020603050405020304" pitchFamily="18" charset="0"/>
                <a:cs typeface="Times New Roman" panose="02020603050405020304" pitchFamily="18" charset="0"/>
              </a:rPr>
              <a:t>tate space tree for 4-Queen Problem: </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n-queen’s Problem</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10" name="Picture 9">
            <a:extLst>
              <a:ext uri="{FF2B5EF4-FFF2-40B4-BE49-F238E27FC236}">
                <a16:creationId xmlns:a16="http://schemas.microsoft.com/office/drawing/2014/main" id="{1BA3291E-4D02-AC98-948D-3A29171B44A1}"/>
              </a:ext>
            </a:extLst>
          </p:cNvPr>
          <p:cNvPicPr>
            <a:picLocks noChangeAspect="1"/>
          </p:cNvPicPr>
          <p:nvPr/>
        </p:nvPicPr>
        <p:blipFill>
          <a:blip r:embed="rId2"/>
          <a:stretch>
            <a:fillRect/>
          </a:stretch>
        </p:blipFill>
        <p:spPr>
          <a:xfrm>
            <a:off x="528073" y="3090666"/>
            <a:ext cx="8087854" cy="28102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743" y="1097756"/>
            <a:ext cx="8795657" cy="5059363"/>
          </a:xfrm>
        </p:spPr>
        <p:txBody>
          <a:bodyPr/>
          <a:lstStyle/>
          <a:p>
            <a:pPr marL="106680" indent="0">
              <a:lnSpc>
                <a:spcPts val="1800"/>
              </a:lnSpc>
              <a:spcAft>
                <a:spcPts val="1200"/>
              </a:spcAft>
              <a:buNone/>
            </a:pPr>
            <a:r>
              <a:rPr lang="en-US" sz="2000" dirty="0">
                <a:latin typeface="Times New Roman" panose="02020603050405020304" pitchFamily="18" charset="0"/>
                <a:cs typeface="Times New Roman" panose="02020603050405020304" pitchFamily="18" charset="0"/>
              </a:rPr>
              <a:t>Job sequencing with deadlines is a problem that involves scheduling a set of jobs to maximize profit while adhering to their respective deadlines. This approach assumes that each job can be completed in exactly one unit of time. If jobs have different durations, a more advanced scheduling algorithm might be necessary. Also, if the deadlines are represented as relative time (e.g., time units after job release), the algorithm would require adjustments accordingly.</a:t>
            </a:r>
          </a:p>
          <a:p>
            <a:pPr marL="106680" indent="0">
              <a:lnSpc>
                <a:spcPts val="1800"/>
              </a:lnSpc>
              <a:spcAft>
                <a:spcPts val="1200"/>
              </a:spcAft>
              <a:buNone/>
            </a:pPr>
            <a:r>
              <a:rPr lang="en-US" sz="2000" b="1" dirty="0">
                <a:latin typeface="Times New Roman" panose="02020603050405020304" pitchFamily="18" charset="0"/>
                <a:cs typeface="Times New Roman" panose="02020603050405020304" pitchFamily="18" charset="0"/>
              </a:rPr>
              <a:t>Example :</a:t>
            </a:r>
          </a:p>
          <a:p>
            <a:pPr marL="106680" indent="0">
              <a:lnSpc>
                <a:spcPts val="1800"/>
              </a:lnSpc>
              <a:spcAft>
                <a:spcPts val="1200"/>
              </a:spcAft>
              <a:buNone/>
            </a:pPr>
            <a:r>
              <a:rPr lang="en-US" sz="2000" dirty="0">
                <a:latin typeface="Times New Roman" panose="02020603050405020304" pitchFamily="18" charset="0"/>
                <a:cs typeface="Times New Roman" panose="02020603050405020304" pitchFamily="18" charset="0"/>
              </a:rPr>
              <a:t>Given the jobs, their deadlines and associated profits as shown-</a:t>
            </a:r>
          </a:p>
          <a:p>
            <a:pPr marL="106680" indent="0" algn="l">
              <a:lnSpc>
                <a:spcPts val="1800"/>
              </a:lnSpc>
              <a:spcAft>
                <a:spcPts val="1200"/>
              </a:spcAft>
              <a:buNone/>
            </a:pP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Job sequencing with deadlines</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graphicFrame>
        <p:nvGraphicFramePr>
          <p:cNvPr id="7" name="Table 6">
            <a:extLst>
              <a:ext uri="{FF2B5EF4-FFF2-40B4-BE49-F238E27FC236}">
                <a16:creationId xmlns:a16="http://schemas.microsoft.com/office/drawing/2014/main" id="{BC1495B0-6299-C962-5432-95329922CA7C}"/>
              </a:ext>
            </a:extLst>
          </p:cNvPr>
          <p:cNvGraphicFramePr>
            <a:graphicFrameLocks noGrp="1"/>
          </p:cNvGraphicFramePr>
          <p:nvPr>
            <p:extLst>
              <p:ext uri="{D42A27DB-BD31-4B8C-83A1-F6EECF244321}">
                <p14:modId xmlns:p14="http://schemas.microsoft.com/office/powerpoint/2010/main" val="4213058943"/>
              </p:ext>
            </p:extLst>
          </p:nvPr>
        </p:nvGraphicFramePr>
        <p:xfrm>
          <a:off x="1524000" y="3864428"/>
          <a:ext cx="6096000" cy="1895817"/>
        </p:xfrm>
        <a:graphic>
          <a:graphicData uri="http://schemas.openxmlformats.org/drawingml/2006/table">
            <a:tbl>
              <a:tblPr firstRow="1" bandRow="1">
                <a:tableStyleId>{3B4B98B0-60AC-42C2-AFA5-B58CD77FA1E5}</a:tableStyleId>
              </a:tblPr>
              <a:tblGrid>
                <a:gridCol w="1016000">
                  <a:extLst>
                    <a:ext uri="{9D8B030D-6E8A-4147-A177-3AD203B41FA5}">
                      <a16:colId xmlns:a16="http://schemas.microsoft.com/office/drawing/2014/main" val="2427173099"/>
                    </a:ext>
                  </a:extLst>
                </a:gridCol>
                <a:gridCol w="1016000">
                  <a:extLst>
                    <a:ext uri="{9D8B030D-6E8A-4147-A177-3AD203B41FA5}">
                      <a16:colId xmlns:a16="http://schemas.microsoft.com/office/drawing/2014/main" val="2464923243"/>
                    </a:ext>
                  </a:extLst>
                </a:gridCol>
                <a:gridCol w="1016000">
                  <a:extLst>
                    <a:ext uri="{9D8B030D-6E8A-4147-A177-3AD203B41FA5}">
                      <a16:colId xmlns:a16="http://schemas.microsoft.com/office/drawing/2014/main" val="805924666"/>
                    </a:ext>
                  </a:extLst>
                </a:gridCol>
                <a:gridCol w="1016000">
                  <a:extLst>
                    <a:ext uri="{9D8B030D-6E8A-4147-A177-3AD203B41FA5}">
                      <a16:colId xmlns:a16="http://schemas.microsoft.com/office/drawing/2014/main" val="3016797669"/>
                    </a:ext>
                  </a:extLst>
                </a:gridCol>
                <a:gridCol w="1016000">
                  <a:extLst>
                    <a:ext uri="{9D8B030D-6E8A-4147-A177-3AD203B41FA5}">
                      <a16:colId xmlns:a16="http://schemas.microsoft.com/office/drawing/2014/main" val="3265773787"/>
                    </a:ext>
                  </a:extLst>
                </a:gridCol>
                <a:gridCol w="1016000">
                  <a:extLst>
                    <a:ext uri="{9D8B030D-6E8A-4147-A177-3AD203B41FA5}">
                      <a16:colId xmlns:a16="http://schemas.microsoft.com/office/drawing/2014/main" val="1532188755"/>
                    </a:ext>
                  </a:extLst>
                </a:gridCol>
              </a:tblGrid>
              <a:tr h="631939">
                <a:tc>
                  <a:txBody>
                    <a:bodyPr/>
                    <a:lstStyle/>
                    <a:p>
                      <a:pPr algn="ctr"/>
                      <a:r>
                        <a:rPr lang="en-IN" dirty="0"/>
                        <a:t>Jobs</a:t>
                      </a:r>
                    </a:p>
                  </a:txBody>
                  <a:tcPr/>
                </a:tc>
                <a:tc>
                  <a:txBody>
                    <a:bodyPr/>
                    <a:lstStyle/>
                    <a:p>
                      <a:pPr algn="ctr"/>
                      <a:r>
                        <a:rPr lang="en-IN" dirty="0"/>
                        <a:t>J1</a:t>
                      </a:r>
                    </a:p>
                  </a:txBody>
                  <a:tcPr/>
                </a:tc>
                <a:tc>
                  <a:txBody>
                    <a:bodyPr/>
                    <a:lstStyle/>
                    <a:p>
                      <a:pPr algn="ctr"/>
                      <a:r>
                        <a:rPr lang="en-IN" dirty="0"/>
                        <a:t>J2</a:t>
                      </a:r>
                    </a:p>
                  </a:txBody>
                  <a:tcPr/>
                </a:tc>
                <a:tc>
                  <a:txBody>
                    <a:bodyPr/>
                    <a:lstStyle/>
                    <a:p>
                      <a:pPr algn="ctr"/>
                      <a:r>
                        <a:rPr lang="en-IN" dirty="0"/>
                        <a:t>J3</a:t>
                      </a:r>
                    </a:p>
                  </a:txBody>
                  <a:tcPr/>
                </a:tc>
                <a:tc>
                  <a:txBody>
                    <a:bodyPr/>
                    <a:lstStyle/>
                    <a:p>
                      <a:pPr algn="ctr"/>
                      <a:r>
                        <a:rPr lang="en-IN" dirty="0"/>
                        <a:t>J4</a:t>
                      </a:r>
                    </a:p>
                  </a:txBody>
                  <a:tcPr/>
                </a:tc>
                <a:tc>
                  <a:txBody>
                    <a:bodyPr/>
                    <a:lstStyle/>
                    <a:p>
                      <a:pPr algn="ctr"/>
                      <a:r>
                        <a:rPr lang="en-IN" dirty="0"/>
                        <a:t>J5</a:t>
                      </a:r>
                    </a:p>
                  </a:txBody>
                  <a:tcPr/>
                </a:tc>
                <a:extLst>
                  <a:ext uri="{0D108BD9-81ED-4DB2-BD59-A6C34878D82A}">
                    <a16:rowId xmlns:a16="http://schemas.microsoft.com/office/drawing/2014/main" val="3234355161"/>
                  </a:ext>
                </a:extLst>
              </a:tr>
              <a:tr h="631939">
                <a:tc>
                  <a:txBody>
                    <a:bodyPr/>
                    <a:lstStyle/>
                    <a:p>
                      <a:pPr algn="ctr"/>
                      <a:r>
                        <a:rPr lang="en-IN" dirty="0"/>
                        <a:t>Profit</a:t>
                      </a:r>
                    </a:p>
                  </a:txBody>
                  <a:tcPr/>
                </a:tc>
                <a:tc>
                  <a:txBody>
                    <a:bodyPr/>
                    <a:lstStyle/>
                    <a:p>
                      <a:pPr algn="ctr"/>
                      <a:r>
                        <a:rPr lang="en-IN" dirty="0"/>
                        <a:t>20</a:t>
                      </a:r>
                    </a:p>
                  </a:txBody>
                  <a:tcPr/>
                </a:tc>
                <a:tc>
                  <a:txBody>
                    <a:bodyPr/>
                    <a:lstStyle/>
                    <a:p>
                      <a:pPr algn="ctr"/>
                      <a:r>
                        <a:rPr lang="en-IN" dirty="0"/>
                        <a:t>15</a:t>
                      </a:r>
                    </a:p>
                  </a:txBody>
                  <a:tcPr/>
                </a:tc>
                <a:tc>
                  <a:txBody>
                    <a:bodyPr/>
                    <a:lstStyle/>
                    <a:p>
                      <a:pPr algn="ctr"/>
                      <a:r>
                        <a:rPr lang="en-IN" dirty="0"/>
                        <a:t>10</a:t>
                      </a:r>
                    </a:p>
                  </a:txBody>
                  <a:tcPr/>
                </a:tc>
                <a:tc>
                  <a:txBody>
                    <a:bodyPr/>
                    <a:lstStyle/>
                    <a:p>
                      <a:pPr algn="ctr"/>
                      <a:r>
                        <a:rPr lang="en-IN" dirty="0"/>
                        <a:t>5</a:t>
                      </a:r>
                    </a:p>
                  </a:txBody>
                  <a:tcPr/>
                </a:tc>
                <a:tc>
                  <a:txBody>
                    <a:bodyPr/>
                    <a:lstStyle/>
                    <a:p>
                      <a:pPr algn="ctr"/>
                      <a:r>
                        <a:rPr lang="en-IN" dirty="0"/>
                        <a:t>1</a:t>
                      </a:r>
                    </a:p>
                  </a:txBody>
                  <a:tcPr/>
                </a:tc>
                <a:extLst>
                  <a:ext uri="{0D108BD9-81ED-4DB2-BD59-A6C34878D82A}">
                    <a16:rowId xmlns:a16="http://schemas.microsoft.com/office/drawing/2014/main" val="1117779054"/>
                  </a:ext>
                </a:extLst>
              </a:tr>
              <a:tr h="631939">
                <a:tc>
                  <a:txBody>
                    <a:bodyPr/>
                    <a:lstStyle/>
                    <a:p>
                      <a:pPr algn="ctr"/>
                      <a:r>
                        <a:rPr lang="en-IN" dirty="0"/>
                        <a:t>Deadline</a:t>
                      </a:r>
                    </a:p>
                  </a:txBody>
                  <a:tcPr/>
                </a:tc>
                <a:tc>
                  <a:txBody>
                    <a:bodyPr/>
                    <a:lstStyle/>
                    <a:p>
                      <a:pPr algn="ctr"/>
                      <a:r>
                        <a:rPr lang="en-IN" dirty="0"/>
                        <a:t>2</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3</a:t>
                      </a:r>
                    </a:p>
                  </a:txBody>
                  <a:tcPr/>
                </a:tc>
                <a:tc>
                  <a:txBody>
                    <a:bodyPr/>
                    <a:lstStyle/>
                    <a:p>
                      <a:pPr algn="ctr"/>
                      <a:r>
                        <a:rPr lang="en-IN" dirty="0"/>
                        <a:t>3</a:t>
                      </a:r>
                    </a:p>
                  </a:txBody>
                  <a:tcPr/>
                </a:tc>
                <a:extLst>
                  <a:ext uri="{0D108BD9-81ED-4DB2-BD59-A6C34878D82A}">
                    <a16:rowId xmlns:a16="http://schemas.microsoft.com/office/drawing/2014/main" val="9663504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214257"/>
          </a:xfrm>
        </p:spPr>
        <p:txBody>
          <a:bodyPr/>
          <a:lstStyle/>
          <a:p>
            <a:pPr marL="106680" indent="0">
              <a:buNone/>
            </a:pPr>
            <a:r>
              <a:rPr lang="en-US" sz="2000" dirty="0">
                <a:latin typeface="Times New Roman" panose="02020603050405020304" pitchFamily="18" charset="0"/>
                <a:cs typeface="Times New Roman" panose="02020603050405020304" pitchFamily="18" charset="0"/>
              </a:rPr>
              <a:t>Solution:</a:t>
            </a:r>
          </a:p>
          <a:p>
            <a:pPr marL="106680" indent="0">
              <a:buNone/>
            </a:pPr>
            <a:endParaRPr lang="en-US" sz="2000" dirty="0">
              <a:latin typeface="Times New Roman" panose="02020603050405020304" pitchFamily="18" charset="0"/>
              <a:cs typeface="Times New Roman" panose="02020603050405020304" pitchFamily="18" charset="0"/>
            </a:endParaRPr>
          </a:p>
          <a:p>
            <a:pPr marL="106680" indent="0">
              <a:buNone/>
            </a:pPr>
            <a:r>
              <a:rPr lang="en-US" sz="2000" dirty="0">
                <a:latin typeface="Times New Roman" panose="02020603050405020304" pitchFamily="18" charset="0"/>
                <a:cs typeface="Times New Roman" panose="02020603050405020304" pitchFamily="18" charset="0"/>
              </a:rPr>
              <a:t>                0             1                    2                  3  </a:t>
            </a:r>
          </a:p>
          <a:p>
            <a:pPr marL="106680" indent="0">
              <a:buNone/>
            </a:pPr>
            <a:r>
              <a:rPr lang="en-US" sz="2000" dirty="0">
                <a:latin typeface="Times New Roman" panose="02020603050405020304" pitchFamily="18" charset="0"/>
                <a:cs typeface="Times New Roman" panose="02020603050405020304" pitchFamily="18" charset="0"/>
              </a:rPr>
              <a:t>Total Profit = J1+J2+J4     </a:t>
            </a:r>
          </a:p>
          <a:p>
            <a:pPr marL="106680" indent="0">
              <a:buNone/>
            </a:pPr>
            <a:r>
              <a:rPr lang="en-US" sz="2000" dirty="0">
                <a:latin typeface="Times New Roman" panose="02020603050405020304" pitchFamily="18" charset="0"/>
                <a:cs typeface="Times New Roman" panose="02020603050405020304" pitchFamily="18" charset="0"/>
              </a:rPr>
              <a:t>                    = 20+15+5</a:t>
            </a:r>
          </a:p>
          <a:p>
            <a:pPr marL="106680" indent="0">
              <a:buNone/>
            </a:pPr>
            <a:r>
              <a:rPr lang="en-US" sz="2000" dirty="0">
                <a:latin typeface="Times New Roman" panose="02020603050405020304" pitchFamily="18" charset="0"/>
                <a:cs typeface="Times New Roman" panose="02020603050405020304" pitchFamily="18" charset="0"/>
              </a:rPr>
              <a:t>                    = 40</a:t>
            </a: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r>
              <a:rPr lang="en-US" sz="2000"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Job sequencing with deadlines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2765"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graphicFrame>
        <p:nvGraphicFramePr>
          <p:cNvPr id="8" name="Table 7">
            <a:extLst>
              <a:ext uri="{FF2B5EF4-FFF2-40B4-BE49-F238E27FC236}">
                <a16:creationId xmlns:a16="http://schemas.microsoft.com/office/drawing/2014/main" id="{EF4C1E71-70C1-0E73-00DE-CAFF737E9EC3}"/>
              </a:ext>
            </a:extLst>
          </p:cNvPr>
          <p:cNvGraphicFramePr>
            <a:graphicFrameLocks noGrp="1"/>
          </p:cNvGraphicFramePr>
          <p:nvPr>
            <p:extLst>
              <p:ext uri="{D42A27DB-BD31-4B8C-83A1-F6EECF244321}">
                <p14:modId xmlns:p14="http://schemas.microsoft.com/office/powerpoint/2010/main" val="2430015182"/>
              </p:ext>
            </p:extLst>
          </p:nvPr>
        </p:nvGraphicFramePr>
        <p:xfrm>
          <a:off x="1524001" y="1278618"/>
          <a:ext cx="3679370" cy="397782"/>
        </p:xfrm>
        <a:graphic>
          <a:graphicData uri="http://schemas.openxmlformats.org/drawingml/2006/table">
            <a:tbl>
              <a:tblPr firstRow="1" bandRow="1">
                <a:tableStyleId>{ED083AE6-46FA-4A59-8FB0-9F97EB10719F}</a:tableStyleId>
              </a:tblPr>
              <a:tblGrid>
                <a:gridCol w="904875">
                  <a:extLst>
                    <a:ext uri="{9D8B030D-6E8A-4147-A177-3AD203B41FA5}">
                      <a16:colId xmlns:a16="http://schemas.microsoft.com/office/drawing/2014/main" val="4101523740"/>
                    </a:ext>
                  </a:extLst>
                </a:gridCol>
                <a:gridCol w="1475125">
                  <a:extLst>
                    <a:ext uri="{9D8B030D-6E8A-4147-A177-3AD203B41FA5}">
                      <a16:colId xmlns:a16="http://schemas.microsoft.com/office/drawing/2014/main" val="2040185784"/>
                    </a:ext>
                  </a:extLst>
                </a:gridCol>
                <a:gridCol w="1299370">
                  <a:extLst>
                    <a:ext uri="{9D8B030D-6E8A-4147-A177-3AD203B41FA5}">
                      <a16:colId xmlns:a16="http://schemas.microsoft.com/office/drawing/2014/main" val="1244114114"/>
                    </a:ext>
                  </a:extLst>
                </a:gridCol>
              </a:tblGrid>
              <a:tr h="397782">
                <a:tc>
                  <a:txBody>
                    <a:bodyPr/>
                    <a:lstStyle/>
                    <a:p>
                      <a:r>
                        <a:rPr lang="en-IN" sz="2000" dirty="0">
                          <a:latin typeface="Times New Roman" panose="02020603050405020304" pitchFamily="18" charset="0"/>
                          <a:cs typeface="Times New Roman" panose="02020603050405020304" pitchFamily="18" charset="0"/>
                        </a:rPr>
                        <a:t>     J1</a:t>
                      </a:r>
                    </a:p>
                  </a:txBody>
                  <a:tcPr/>
                </a:tc>
                <a:tc>
                  <a:txBody>
                    <a:bodyPr/>
                    <a:lstStyle/>
                    <a:p>
                      <a:r>
                        <a:rPr lang="en-IN" sz="2000" dirty="0">
                          <a:latin typeface="Times New Roman" panose="02020603050405020304" pitchFamily="18" charset="0"/>
                          <a:cs typeface="Times New Roman" panose="02020603050405020304" pitchFamily="18" charset="0"/>
                        </a:rPr>
                        <a:t>         J2</a:t>
                      </a:r>
                    </a:p>
                  </a:txBody>
                  <a:tcPr/>
                </a:tc>
                <a:tc>
                  <a:txBody>
                    <a:bodyPr/>
                    <a:lstStyle/>
                    <a:p>
                      <a:r>
                        <a:rPr lang="en-IN" sz="2000" dirty="0">
                          <a:latin typeface="Times New Roman" panose="02020603050405020304" pitchFamily="18" charset="0"/>
                          <a:cs typeface="Times New Roman" panose="02020603050405020304" pitchFamily="18" charset="0"/>
                        </a:rPr>
                        <a:t>     J4</a:t>
                      </a:r>
                    </a:p>
                  </a:txBody>
                  <a:tcPr/>
                </a:tc>
                <a:extLst>
                  <a:ext uri="{0D108BD9-81ED-4DB2-BD59-A6C34878D82A}">
                    <a16:rowId xmlns:a16="http://schemas.microsoft.com/office/drawing/2014/main" val="327017027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8382000" cy="5344886"/>
          </a:xfrm>
        </p:spPr>
        <p:txBody>
          <a:bodyPr/>
          <a:lstStyle/>
          <a:p>
            <a:pPr marL="106680" indent="0" algn="l" fontAlgn="base">
              <a:buNone/>
            </a:pPr>
            <a:r>
              <a:rPr lang="en-US" sz="2400" b="1" i="0" dirty="0">
                <a:solidFill>
                  <a:srgbClr val="444444"/>
                </a:solidFill>
                <a:effectLst/>
                <a:latin typeface="Times New Roman" panose="02020603050405020304" pitchFamily="18" charset="0"/>
                <a:cs typeface="Times New Roman" panose="02020603050405020304" pitchFamily="18" charset="0"/>
              </a:rPr>
              <a:t>Algorithm:</a:t>
            </a:r>
          </a:p>
          <a:p>
            <a:pPr marL="106680" indent="0" algn="l" fontAlgn="base">
              <a:buNone/>
            </a:pPr>
            <a:r>
              <a:rPr lang="en-US" sz="2000" b="1" i="0" dirty="0">
                <a:solidFill>
                  <a:srgbClr val="444444"/>
                </a:solidFill>
                <a:effectLst/>
                <a:latin typeface="Times New Roman" panose="02020603050405020304" pitchFamily="18" charset="0"/>
                <a:cs typeface="Times New Roman" panose="02020603050405020304" pitchFamily="18" charset="0"/>
              </a:rPr>
              <a:t>Sort the jobs: </a:t>
            </a:r>
            <a:r>
              <a:rPr lang="en-US" sz="2000" b="0" i="0" dirty="0">
                <a:solidFill>
                  <a:srgbClr val="444444"/>
                </a:solidFill>
                <a:effectLst/>
                <a:latin typeface="Times New Roman" panose="02020603050405020304" pitchFamily="18" charset="0"/>
                <a:cs typeface="Times New Roman" panose="02020603050405020304" pitchFamily="18" charset="0"/>
              </a:rPr>
              <a:t>Sort the jobs based on their deadlines.</a:t>
            </a:r>
          </a:p>
          <a:p>
            <a:pPr marL="106680" indent="0" algn="l" fontAlgn="base">
              <a:buNone/>
            </a:pPr>
            <a:r>
              <a:rPr lang="en-US" sz="2000" b="1" i="0" dirty="0">
                <a:solidFill>
                  <a:srgbClr val="444444"/>
                </a:solidFill>
                <a:effectLst/>
                <a:latin typeface="Times New Roman" panose="02020603050405020304" pitchFamily="18" charset="0"/>
                <a:cs typeface="Times New Roman" panose="02020603050405020304" pitchFamily="18" charset="0"/>
              </a:rPr>
              <a:t>Create a result array: </a:t>
            </a:r>
            <a:r>
              <a:rPr lang="en-US" sz="2000" b="0" i="0" dirty="0">
                <a:solidFill>
                  <a:srgbClr val="444444"/>
                </a:solidFill>
                <a:effectLst/>
                <a:latin typeface="Times New Roman" panose="02020603050405020304" pitchFamily="18" charset="0"/>
                <a:cs typeface="Times New Roman" panose="02020603050405020304" pitchFamily="18" charset="0"/>
              </a:rPr>
              <a:t>Create an array result of size n, where n is the number of jobs. Initialize all elements to -1.</a:t>
            </a:r>
          </a:p>
          <a:p>
            <a:pPr marL="106680" indent="0" algn="l" fontAlgn="base">
              <a:buNone/>
            </a:pPr>
            <a:r>
              <a:rPr lang="en-US" sz="2000" b="1" i="0" dirty="0">
                <a:solidFill>
                  <a:srgbClr val="444444"/>
                </a:solidFill>
                <a:effectLst/>
                <a:latin typeface="Times New Roman" panose="02020603050405020304" pitchFamily="18" charset="0"/>
                <a:cs typeface="Times New Roman" panose="02020603050405020304" pitchFamily="18" charset="0"/>
              </a:rPr>
              <a:t>Create a profit array: </a:t>
            </a:r>
            <a:r>
              <a:rPr lang="en-US" sz="2000" b="0" i="0" dirty="0">
                <a:solidFill>
                  <a:srgbClr val="444444"/>
                </a:solidFill>
                <a:effectLst/>
                <a:latin typeface="Times New Roman" panose="02020603050405020304" pitchFamily="18" charset="0"/>
                <a:cs typeface="Times New Roman" panose="02020603050405020304" pitchFamily="18" charset="0"/>
              </a:rPr>
              <a:t>Create an array profit of size n, where n is the number of jobs. (</a:t>
            </a:r>
            <a:r>
              <a:rPr lang="en-US" sz="2000" b="0" i="0" dirty="0">
                <a:solidFill>
                  <a:srgbClr val="1C2B33"/>
                </a:solidFill>
                <a:effectLst/>
                <a:latin typeface="Times New Roman" panose="02020603050405020304" pitchFamily="18" charset="0"/>
                <a:cs typeface="Times New Roman" panose="02020603050405020304" pitchFamily="18" charset="0"/>
              </a:rPr>
              <a:t>he result array will store the sequence of jobs that maximizes the total profit.)</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106680" indent="0" algn="l" fontAlgn="base">
              <a:buNone/>
            </a:pPr>
            <a:r>
              <a:rPr lang="en-US" sz="2000" b="1" i="0" dirty="0">
                <a:solidFill>
                  <a:srgbClr val="444444"/>
                </a:solidFill>
                <a:effectLst/>
                <a:latin typeface="Times New Roman" panose="02020603050405020304" pitchFamily="18" charset="0"/>
                <a:cs typeface="Times New Roman" panose="02020603050405020304" pitchFamily="18" charset="0"/>
              </a:rPr>
              <a:t>Iterate through the sorted jobs: </a:t>
            </a:r>
            <a:r>
              <a:rPr lang="en-US" sz="2000" b="0" i="0" dirty="0">
                <a:solidFill>
                  <a:srgbClr val="444444"/>
                </a:solidFill>
                <a:effectLst/>
                <a:latin typeface="Times New Roman" panose="02020603050405020304" pitchFamily="18" charset="0"/>
                <a:cs typeface="Times New Roman" panose="02020603050405020304" pitchFamily="18" charset="0"/>
              </a:rPr>
              <a:t>Iterate through the sorted jobs. For each job:</a:t>
            </a:r>
          </a:p>
          <a:p>
            <a:pPr marL="106680" indent="0" algn="l" fontAlgn="base">
              <a:buNone/>
            </a:pPr>
            <a:r>
              <a:rPr lang="en-US" sz="2000" b="0" i="0" dirty="0">
                <a:solidFill>
                  <a:srgbClr val="444444"/>
                </a:solidFill>
                <a:effectLst/>
                <a:latin typeface="Times New Roman" panose="02020603050405020304" pitchFamily="18" charset="0"/>
                <a:cs typeface="Times New Roman" panose="02020603050405020304" pitchFamily="18" charset="0"/>
              </a:rPr>
              <a:t>Find the latest possible time slot in the result array where the job can be placed.</a:t>
            </a:r>
          </a:p>
          <a:p>
            <a:pPr marL="106680" indent="0" algn="l" fontAlgn="base">
              <a:buNone/>
            </a:pPr>
            <a:r>
              <a:rPr lang="en-US" sz="2000" b="0" i="0" dirty="0">
                <a:solidFill>
                  <a:srgbClr val="444444"/>
                </a:solidFill>
                <a:effectLst/>
                <a:latin typeface="Times New Roman" panose="02020603050405020304" pitchFamily="18" charset="0"/>
                <a:cs typeface="Times New Roman" panose="02020603050405020304" pitchFamily="18" charset="0"/>
              </a:rPr>
              <a:t>If such a time slot is found, place the job in that time slot and update the profit array.</a:t>
            </a:r>
          </a:p>
          <a:p>
            <a:pPr marL="106680" indent="0" algn="l" fontAlgn="base">
              <a:buNone/>
            </a:pPr>
            <a:r>
              <a:rPr lang="en-US" sz="2000" b="1" i="0" dirty="0">
                <a:solidFill>
                  <a:srgbClr val="444444"/>
                </a:solidFill>
                <a:effectLst/>
                <a:latin typeface="Times New Roman" panose="02020603050405020304" pitchFamily="18" charset="0"/>
                <a:cs typeface="Times New Roman" panose="02020603050405020304" pitchFamily="18" charset="0"/>
              </a:rPr>
              <a:t>Return the result: </a:t>
            </a:r>
            <a:r>
              <a:rPr lang="en-US" sz="2000" b="0" i="0" dirty="0">
                <a:solidFill>
                  <a:srgbClr val="444444"/>
                </a:solidFill>
                <a:effectLst/>
                <a:latin typeface="Times New Roman" panose="02020603050405020304" pitchFamily="18" charset="0"/>
                <a:cs typeface="Times New Roman" panose="02020603050405020304" pitchFamily="18" charset="0"/>
              </a:rPr>
              <a:t>Return the result array, which contains the sequence of jobs that maximizes the total profit while meeting the deadlines.</a:t>
            </a:r>
          </a:p>
          <a:p>
            <a:pPr marL="106680" indent="0" algn="l" fontAlgn="base">
              <a:buNone/>
            </a:pPr>
            <a:r>
              <a:rPr lang="pt-BR" sz="2000" b="1" i="0" dirty="0">
                <a:solidFill>
                  <a:srgbClr val="273239"/>
                </a:solidFill>
                <a:effectLst/>
                <a:latin typeface="Times New Roman" panose="02020603050405020304" pitchFamily="18" charset="0"/>
                <a:cs typeface="Times New Roman" panose="02020603050405020304" pitchFamily="18" charset="0"/>
              </a:rPr>
              <a:t>Time Complexity:</a:t>
            </a:r>
            <a:r>
              <a:rPr lang="pt-BR" sz="2000" b="0" i="0" dirty="0">
                <a:solidFill>
                  <a:srgbClr val="273239"/>
                </a:solidFill>
                <a:effectLst/>
                <a:latin typeface="Times New Roman" panose="02020603050405020304" pitchFamily="18" charset="0"/>
                <a:cs typeface="Times New Roman" panose="02020603050405020304" pitchFamily="18" charset="0"/>
              </a:rPr>
              <a:t> O(N log N)</a:t>
            </a:r>
            <a:endParaRPr lang="en-US" sz="2000" b="0" i="0" dirty="0">
              <a:solidFill>
                <a:srgbClr val="444444"/>
              </a:solidFill>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Job sequencing with deadlines</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A </a:t>
            </a:r>
            <a:r>
              <a:rPr lang="en-US" sz="2000" b="1" i="0" dirty="0">
                <a:solidFill>
                  <a:srgbClr val="273239"/>
                </a:solidFill>
                <a:effectLst/>
                <a:latin typeface="Times New Roman" panose="02020603050405020304" pitchFamily="18" charset="0"/>
                <a:cs typeface="Times New Roman" panose="02020603050405020304" pitchFamily="18" charset="0"/>
              </a:rPr>
              <a:t>spanning tree</a:t>
            </a:r>
            <a:r>
              <a:rPr lang="en-US" sz="2000" b="0" i="0" dirty="0">
                <a:solidFill>
                  <a:srgbClr val="273239"/>
                </a:solidFill>
                <a:effectLst/>
                <a:latin typeface="Times New Roman" panose="02020603050405020304" pitchFamily="18" charset="0"/>
                <a:cs typeface="Times New Roman" panose="02020603050405020304" pitchFamily="18" charset="0"/>
              </a:rPr>
              <a:t> is defined as a tree-like subgraph of a connected, undirected graph that includes all the vertices of the graph.</a:t>
            </a:r>
          </a:p>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The minimum spanning tree has all the properties of a spanning tree with an added constraint of having the minimum possible weights among all possible spanning trees. Like a spanning tree, there can also be many possible MSTs for a graph.</a:t>
            </a: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Minimum cost spanning trees</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pic>
        <p:nvPicPr>
          <p:cNvPr id="8" name="Picture 7">
            <a:extLst>
              <a:ext uri="{FF2B5EF4-FFF2-40B4-BE49-F238E27FC236}">
                <a16:creationId xmlns:a16="http://schemas.microsoft.com/office/drawing/2014/main" id="{60F2B32D-3A12-8E8B-9447-DEF126A7ABAC}"/>
              </a:ext>
            </a:extLst>
          </p:cNvPr>
          <p:cNvPicPr>
            <a:picLocks noChangeAspect="1"/>
          </p:cNvPicPr>
          <p:nvPr/>
        </p:nvPicPr>
        <p:blipFill>
          <a:blip r:embed="rId2"/>
          <a:stretch>
            <a:fillRect/>
          </a:stretch>
        </p:blipFill>
        <p:spPr>
          <a:xfrm>
            <a:off x="1524000" y="3117372"/>
            <a:ext cx="5791200" cy="30087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892630"/>
            <a:ext cx="8382000" cy="5233534"/>
          </a:xfrm>
        </p:spPr>
        <p:txBody>
          <a:bodyPr/>
          <a:lstStyle/>
          <a:p>
            <a:pPr marL="106680" indent="0">
              <a:buNone/>
            </a:pPr>
            <a:r>
              <a:rPr lang="en-US" sz="2000" b="1" i="0" dirty="0">
                <a:solidFill>
                  <a:srgbClr val="273239"/>
                </a:solidFill>
                <a:effectLst/>
                <a:latin typeface="Times New Roman" panose="02020603050405020304" pitchFamily="18" charset="0"/>
                <a:cs typeface="Times New Roman" panose="02020603050405020304" pitchFamily="18" charset="0"/>
              </a:rPr>
              <a:t>Properties of a Spanning Tree:</a:t>
            </a:r>
          </a:p>
          <a:p>
            <a:r>
              <a:rPr lang="en-US" sz="2000" b="0" i="0" dirty="0">
                <a:solidFill>
                  <a:srgbClr val="273239"/>
                </a:solidFill>
                <a:effectLst/>
                <a:latin typeface="Times New Roman" panose="02020603050405020304" pitchFamily="18" charset="0"/>
                <a:cs typeface="Times New Roman" panose="02020603050405020304" pitchFamily="18" charset="0"/>
              </a:rPr>
              <a:t>The number of vertices (</a:t>
            </a:r>
            <a:r>
              <a:rPr lang="en-US" sz="2000" b="1" i="0" dirty="0">
                <a:solidFill>
                  <a:srgbClr val="273239"/>
                </a:solidFill>
                <a:effectLst/>
                <a:latin typeface="Times New Roman" panose="02020603050405020304" pitchFamily="18" charset="0"/>
                <a:cs typeface="Times New Roman" panose="02020603050405020304" pitchFamily="18" charset="0"/>
              </a:rPr>
              <a:t>V</a:t>
            </a:r>
            <a:r>
              <a:rPr lang="en-US" sz="2000" b="0" i="0" dirty="0">
                <a:solidFill>
                  <a:srgbClr val="273239"/>
                </a:solidFill>
                <a:effectLst/>
                <a:latin typeface="Times New Roman" panose="02020603050405020304" pitchFamily="18" charset="0"/>
                <a:cs typeface="Times New Roman" panose="02020603050405020304" pitchFamily="18" charset="0"/>
              </a:rPr>
              <a:t>) in the graph and the spanning tree is the same.</a:t>
            </a:r>
          </a:p>
          <a:p>
            <a:r>
              <a:rPr lang="en-US" sz="2000" b="0" i="0" dirty="0">
                <a:solidFill>
                  <a:srgbClr val="273239"/>
                </a:solidFill>
                <a:effectLst/>
                <a:latin typeface="Times New Roman" panose="02020603050405020304" pitchFamily="18" charset="0"/>
                <a:cs typeface="Times New Roman" panose="02020603050405020304" pitchFamily="18" charset="0"/>
              </a:rPr>
              <a:t>There is a fixed number of edges in the spanning tree which is equal to one less than the total number of vertices ( </a:t>
            </a:r>
            <a:r>
              <a:rPr lang="en-US" sz="2000" b="1" i="0" dirty="0">
                <a:solidFill>
                  <a:srgbClr val="273239"/>
                </a:solidFill>
                <a:effectLst/>
                <a:latin typeface="Times New Roman" panose="02020603050405020304" pitchFamily="18" charset="0"/>
                <a:cs typeface="Times New Roman" panose="02020603050405020304" pitchFamily="18" charset="0"/>
              </a:rPr>
              <a:t>E</a:t>
            </a:r>
            <a:r>
              <a:rPr lang="en-US" sz="2000" b="0" i="0" dirty="0">
                <a:solidFill>
                  <a:srgbClr val="273239"/>
                </a:solidFill>
                <a:effectLst/>
                <a:latin typeface="Times New Roman" panose="02020603050405020304" pitchFamily="18" charset="0"/>
                <a:cs typeface="Times New Roman" panose="02020603050405020304" pitchFamily="18" charset="0"/>
              </a:rPr>
              <a:t> = </a:t>
            </a:r>
            <a:r>
              <a:rPr lang="en-US" sz="2000" b="1" i="0" dirty="0">
                <a:solidFill>
                  <a:srgbClr val="273239"/>
                </a:solidFill>
                <a:effectLst/>
                <a:latin typeface="Times New Roman" panose="02020603050405020304" pitchFamily="18" charset="0"/>
                <a:cs typeface="Times New Roman" panose="02020603050405020304" pitchFamily="18" charset="0"/>
              </a:rPr>
              <a:t>V-1</a:t>
            </a:r>
            <a:r>
              <a:rPr lang="en-US" sz="2000" b="0" i="0" dirty="0">
                <a:solidFill>
                  <a:srgbClr val="273239"/>
                </a:solidFill>
                <a:effectLst/>
                <a:latin typeface="Times New Roman" panose="02020603050405020304" pitchFamily="18" charset="0"/>
                <a:cs typeface="Times New Roman" panose="02020603050405020304" pitchFamily="18" charset="0"/>
              </a:rPr>
              <a:t> ).</a:t>
            </a:r>
          </a:p>
          <a:p>
            <a:r>
              <a:rPr lang="en-US" sz="2000" b="0" i="0" dirty="0">
                <a:solidFill>
                  <a:srgbClr val="273239"/>
                </a:solidFill>
                <a:effectLst/>
                <a:latin typeface="Times New Roman" panose="02020603050405020304" pitchFamily="18" charset="0"/>
                <a:cs typeface="Times New Roman" panose="02020603050405020304" pitchFamily="18" charset="0"/>
              </a:rPr>
              <a:t>The spanning tree should not be </a:t>
            </a:r>
            <a:r>
              <a:rPr lang="en-US" sz="2000" b="1" i="0" dirty="0">
                <a:solidFill>
                  <a:srgbClr val="273239"/>
                </a:solidFill>
                <a:effectLst/>
                <a:latin typeface="Times New Roman" panose="02020603050405020304" pitchFamily="18" charset="0"/>
                <a:cs typeface="Times New Roman" panose="02020603050405020304" pitchFamily="18" charset="0"/>
              </a:rPr>
              <a:t>disconnected</a:t>
            </a:r>
            <a:r>
              <a:rPr lang="en-US" sz="2000" b="0" i="0" dirty="0">
                <a:solidFill>
                  <a:srgbClr val="273239"/>
                </a:solidFill>
                <a:effectLst/>
                <a:latin typeface="Times New Roman" panose="02020603050405020304" pitchFamily="18" charset="0"/>
                <a:cs typeface="Times New Roman" panose="02020603050405020304" pitchFamily="18" charset="0"/>
              </a:rPr>
              <a:t>, as in there should only be a single source of component, not more than that.</a:t>
            </a:r>
          </a:p>
          <a:p>
            <a:r>
              <a:rPr lang="en-US" sz="2000" b="0" i="0" dirty="0">
                <a:solidFill>
                  <a:srgbClr val="273239"/>
                </a:solidFill>
                <a:effectLst/>
                <a:latin typeface="Times New Roman" panose="02020603050405020304" pitchFamily="18" charset="0"/>
                <a:cs typeface="Times New Roman" panose="02020603050405020304" pitchFamily="18" charset="0"/>
              </a:rPr>
              <a:t>The spanning tree should be </a:t>
            </a:r>
            <a:r>
              <a:rPr lang="en-US" sz="2000" b="1" i="0" dirty="0">
                <a:solidFill>
                  <a:srgbClr val="273239"/>
                </a:solidFill>
                <a:effectLst/>
                <a:latin typeface="Times New Roman" panose="02020603050405020304" pitchFamily="18" charset="0"/>
                <a:cs typeface="Times New Roman" panose="02020603050405020304" pitchFamily="18" charset="0"/>
              </a:rPr>
              <a:t>acyclic, </a:t>
            </a:r>
            <a:r>
              <a:rPr lang="en-US" sz="2000" b="0" i="0" dirty="0">
                <a:solidFill>
                  <a:srgbClr val="273239"/>
                </a:solidFill>
                <a:effectLst/>
                <a:latin typeface="Times New Roman" panose="02020603050405020304" pitchFamily="18" charset="0"/>
                <a:cs typeface="Times New Roman" panose="02020603050405020304" pitchFamily="18" charset="0"/>
              </a:rPr>
              <a:t>which</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means there would not be any cycle in the tree.</a:t>
            </a:r>
          </a:p>
          <a:p>
            <a:pPr fontAlgn="base">
              <a:spcAft>
                <a:spcPts val="1800"/>
              </a:spcAft>
            </a:pPr>
            <a:r>
              <a:rPr lang="en-US" sz="2000" b="0" i="0" dirty="0">
                <a:solidFill>
                  <a:srgbClr val="273239"/>
                </a:solidFill>
                <a:effectLst/>
                <a:latin typeface="Times New Roman" panose="02020603050405020304" pitchFamily="18" charset="0"/>
                <a:cs typeface="Times New Roman" panose="02020603050405020304" pitchFamily="18" charset="0"/>
              </a:rPr>
              <a:t>The total cost (or weight) of the spanning tree is defined as the sum of the edge weights of all the edges of the spanning tree.</a:t>
            </a:r>
          </a:p>
          <a:p>
            <a:pPr fontAlgn="base">
              <a:spcAft>
                <a:spcPts val="1800"/>
              </a:spcAft>
            </a:pPr>
            <a:r>
              <a:rPr lang="en-US" sz="2000" b="0" i="0" dirty="0">
                <a:solidFill>
                  <a:srgbClr val="273239"/>
                </a:solidFill>
                <a:effectLst/>
                <a:latin typeface="Times New Roman" panose="02020603050405020304" pitchFamily="18" charset="0"/>
                <a:cs typeface="Times New Roman" panose="02020603050405020304" pitchFamily="18" charset="0"/>
              </a:rPr>
              <a:t>There can be many possible spanning trees for a graph. </a:t>
            </a:r>
          </a:p>
          <a:p>
            <a:pPr marL="106680" indent="0">
              <a:buNone/>
            </a:pPr>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Minimum cost spanning trees</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Kruskal's minimal spanning tree algorithm is one of the efficient methods to find the minimum spanning tree of a graph. A minimum spanning tree is a subgraph that connects all the vertices present in the main graph with the least possible edges and minimum cost (sum of the weights assigned to each edge).</a:t>
            </a:r>
          </a:p>
          <a:p>
            <a:pPr marL="106680" indent="0">
              <a:buNone/>
            </a:pPr>
            <a:r>
              <a:rPr lang="en-IN" sz="2000" b="1" i="0" dirty="0">
                <a:solidFill>
                  <a:srgbClr val="000000"/>
                </a:solidFill>
                <a:effectLst/>
                <a:latin typeface="Times New Roman" panose="02020603050405020304" pitchFamily="18" charset="0"/>
                <a:cs typeface="Times New Roman" panose="02020603050405020304" pitchFamily="18" charset="0"/>
              </a:rPr>
              <a:t>Kruskal's Algorithm:</a:t>
            </a:r>
          </a:p>
          <a:p>
            <a:pPr marL="10668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The inputs taken by the </a:t>
            </a:r>
            <a:r>
              <a:rPr lang="en-US" sz="2000" b="0" i="0" dirty="0" err="1">
                <a:solidFill>
                  <a:srgbClr val="000000"/>
                </a:solidFill>
                <a:effectLst/>
                <a:latin typeface="Times New Roman" panose="02020603050405020304" pitchFamily="18" charset="0"/>
                <a:cs typeface="Times New Roman" panose="02020603050405020304" pitchFamily="18" charset="0"/>
              </a:rPr>
              <a:t>kruskal’s</a:t>
            </a:r>
            <a:r>
              <a:rPr lang="en-US" sz="2000" b="0" i="0" dirty="0">
                <a:solidFill>
                  <a:srgbClr val="000000"/>
                </a:solidFill>
                <a:effectLst/>
                <a:latin typeface="Times New Roman" panose="02020603050405020304" pitchFamily="18" charset="0"/>
                <a:cs typeface="Times New Roman" panose="02020603050405020304" pitchFamily="18" charset="0"/>
              </a:rPr>
              <a:t> algorithm are the graph G {V, E}, where V is the set of vertices and E is the set of edges, and the source vertex S and the minimum spanning tree of graph G is obtained as an output.</a:t>
            </a: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lgn="l" fontAlgn="base">
              <a:spcAft>
                <a:spcPts val="1800"/>
              </a:spcAft>
              <a:buNone/>
            </a:pPr>
            <a:r>
              <a:rPr lang="en-US" sz="2000" b="0" i="0" dirty="0">
                <a:solidFill>
                  <a:srgbClr val="273239"/>
                </a:solidFill>
                <a:effectLst/>
                <a:latin typeface="Times New Roman" panose="02020603050405020304" pitchFamily="18" charset="0"/>
                <a:cs typeface="Times New Roman" panose="02020603050405020304" pitchFamily="18" charset="0"/>
              </a:rPr>
              <a:t>Sort all the edges in non-decreasing order of their weight. </a:t>
            </a:r>
          </a:p>
          <a:p>
            <a:pPr marL="106680" indent="0" algn="l" fontAlgn="base">
              <a:spcAft>
                <a:spcPts val="1800"/>
              </a:spcAft>
              <a:buNone/>
            </a:pPr>
            <a:r>
              <a:rPr lang="en-US" sz="2000" b="0" i="0" dirty="0">
                <a:solidFill>
                  <a:srgbClr val="273239"/>
                </a:solidFill>
                <a:effectLst/>
                <a:latin typeface="Times New Roman" panose="02020603050405020304" pitchFamily="18" charset="0"/>
                <a:cs typeface="Times New Roman" panose="02020603050405020304" pitchFamily="18" charset="0"/>
              </a:rPr>
              <a:t>Pick the smallest edge. Check if it forms a cycle with the spanning tree formed so far. If the cycle is not formed, include this edge. Else, discard it. </a:t>
            </a:r>
          </a:p>
          <a:p>
            <a:pPr marL="106680" indent="0" algn="l" fontAlgn="base">
              <a:spcAft>
                <a:spcPts val="1800"/>
              </a:spcAft>
              <a:buNone/>
            </a:pPr>
            <a:r>
              <a:rPr lang="en-US" sz="2000" b="0" i="0" dirty="0">
                <a:solidFill>
                  <a:srgbClr val="273239"/>
                </a:solidFill>
                <a:effectLst/>
                <a:latin typeface="Times New Roman" panose="02020603050405020304" pitchFamily="18" charset="0"/>
                <a:cs typeface="Times New Roman" panose="02020603050405020304" pitchFamily="18" charset="0"/>
              </a:rPr>
              <a:t>Repeat step#2 until there are (V-1) edges in the spanning tree.</a:t>
            </a:r>
          </a:p>
          <a:p>
            <a:pPr marL="10668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base"/>
            <a:r>
              <a:rPr lang="en-IN" sz="3600" b="1" i="0" dirty="0">
                <a:solidFill>
                  <a:schemeClr val="bg1"/>
                </a:solidFill>
                <a:effectLst/>
                <a:latin typeface="Times New Roman" panose="02020603050405020304" pitchFamily="18" charset="0"/>
                <a:cs typeface="Times New Roman" panose="02020603050405020304" pitchFamily="18" charset="0"/>
              </a:rPr>
              <a:t>Kruskal’s Minimum Spanning Tree (MST) </a:t>
            </a: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762000"/>
            <a:ext cx="8686165" cy="5577840"/>
          </a:xfrm>
        </p:spPr>
        <p:txBody>
          <a:bodyPr/>
          <a:lstStyle/>
          <a:p>
            <a:r>
              <a:rPr lang="en-US" sz="2400" b="1" dirty="0">
                <a:latin typeface="Times New Roman" panose="02020603050405020304" pitchFamily="18" charset="0"/>
                <a:cs typeface="Times New Roman" panose="02020603050405020304" pitchFamily="18" charset="0"/>
              </a:rPr>
              <a:t>General method</a:t>
            </a:r>
          </a:p>
          <a:p>
            <a:r>
              <a:rPr lang="en-US" sz="2400" b="1" dirty="0">
                <a:latin typeface="Times New Roman" panose="02020603050405020304" pitchFamily="18" charset="0"/>
                <a:cs typeface="Times New Roman" panose="02020603050405020304" pitchFamily="18" charset="0"/>
              </a:rPr>
              <a:t>Applications</a:t>
            </a:r>
          </a:p>
          <a:p>
            <a:r>
              <a:rPr lang="en-US" sz="2400" b="1" dirty="0">
                <a:latin typeface="Times New Roman" panose="02020603050405020304" pitchFamily="18" charset="0"/>
                <a:cs typeface="Times New Roman" panose="02020603050405020304" pitchFamily="18" charset="0"/>
              </a:rPr>
              <a:t>Knapsack problem</a:t>
            </a:r>
          </a:p>
          <a:p>
            <a:r>
              <a:rPr lang="en-US" sz="2400" b="1" dirty="0">
                <a:latin typeface="Times New Roman" panose="02020603050405020304" pitchFamily="18" charset="0"/>
                <a:cs typeface="Times New Roman" panose="02020603050405020304" pitchFamily="18" charset="0"/>
              </a:rPr>
              <a:t>n-queen’s problem</a:t>
            </a:r>
          </a:p>
          <a:p>
            <a:r>
              <a:rPr lang="en-US" sz="2400" b="1" dirty="0">
                <a:latin typeface="Times New Roman" panose="02020603050405020304" pitchFamily="18" charset="0"/>
                <a:cs typeface="Times New Roman" panose="02020603050405020304" pitchFamily="18" charset="0"/>
              </a:rPr>
              <a:t>Job sequencing with deadlines</a:t>
            </a:r>
          </a:p>
          <a:p>
            <a:r>
              <a:rPr lang="en-US" sz="2400" b="1" dirty="0">
                <a:latin typeface="Times New Roman" panose="02020603050405020304" pitchFamily="18" charset="0"/>
                <a:cs typeface="Times New Roman" panose="02020603050405020304" pitchFamily="18" charset="0"/>
              </a:rPr>
              <a:t>Minimum cost spanning trees</a:t>
            </a:r>
          </a:p>
          <a:p>
            <a:r>
              <a:rPr lang="en-US" sz="2400" b="1" dirty="0">
                <a:latin typeface="Times New Roman" panose="02020603050405020304" pitchFamily="18" charset="0"/>
                <a:cs typeface="Times New Roman" panose="02020603050405020304" pitchFamily="18" charset="0"/>
              </a:rPr>
              <a:t>Single source shortest path problem</a:t>
            </a:r>
            <a:endParaRPr lang="en-US" altLang="en-US" sz="24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 </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849086"/>
            <a:ext cx="8382000" cy="5277077"/>
          </a:xfrm>
        </p:spPr>
        <p:txBody>
          <a:bodyPr/>
          <a:lstStyle/>
          <a:p>
            <a:pPr marL="106680" indent="0">
              <a:buNone/>
            </a:pPr>
            <a:r>
              <a:rPr lang="en-US" sz="2000" b="0" i="0" dirty="0">
                <a:solidFill>
                  <a:srgbClr val="000000"/>
                </a:solidFill>
                <a:effectLst/>
                <a:latin typeface="Times New Roman" panose="02020603050405020304" pitchFamily="18" charset="0"/>
                <a:cs typeface="Times New Roman" panose="02020603050405020304" pitchFamily="18" charset="0"/>
              </a:rPr>
              <a:t>Construct a minimum spanning tree using </a:t>
            </a:r>
            <a:r>
              <a:rPr lang="en-US" sz="2000" b="0" i="0" dirty="0" err="1">
                <a:solidFill>
                  <a:srgbClr val="000000"/>
                </a:solidFill>
                <a:effectLst/>
                <a:latin typeface="Times New Roman" panose="02020603050405020304" pitchFamily="18" charset="0"/>
                <a:cs typeface="Times New Roman" panose="02020603050405020304" pitchFamily="18" charset="0"/>
              </a:rPr>
              <a:t>kruskal’s</a:t>
            </a:r>
            <a:r>
              <a:rPr lang="en-US" sz="2000" b="0" i="0" dirty="0">
                <a:solidFill>
                  <a:srgbClr val="000000"/>
                </a:solidFill>
                <a:effectLst/>
                <a:latin typeface="Times New Roman" panose="02020603050405020304" pitchFamily="18" charset="0"/>
                <a:cs typeface="Times New Roman" panose="02020603050405020304" pitchFamily="18" charset="0"/>
              </a:rPr>
              <a:t> algorithm for the graph given below.</a:t>
            </a: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r>
              <a:rPr lang="en-US" sz="2000" dirty="0">
                <a:solidFill>
                  <a:srgbClr val="000000"/>
                </a:solidFill>
                <a:latin typeface="Times New Roman" panose="02020603050405020304" pitchFamily="18" charset="0"/>
                <a:cs typeface="Times New Roman" panose="02020603050405020304" pitchFamily="18" charset="0"/>
              </a:rPr>
              <a:t>Solution:</a:t>
            </a:r>
          </a:p>
          <a:p>
            <a:pPr marL="106680" indent="0">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400" dirty="0"/>
          </a:p>
        </p:txBody>
      </p:sp>
      <p:sp>
        <p:nvSpPr>
          <p:cNvPr id="3" name="Title 2"/>
          <p:cNvSpPr>
            <a:spLocks noGrp="1"/>
          </p:cNvSpPr>
          <p:nvPr>
            <p:ph type="title"/>
          </p:nvPr>
        </p:nvSpPr>
        <p:spPr/>
        <p:txBody>
          <a:bodyPr/>
          <a:lstStyle/>
          <a:p>
            <a:r>
              <a:rPr lang="en-IN" sz="3600" b="1" i="0" dirty="0">
                <a:solidFill>
                  <a:schemeClr val="bg1"/>
                </a:solidFill>
                <a:effectLst/>
                <a:latin typeface="Times New Roman" panose="02020603050405020304" pitchFamily="18" charset="0"/>
                <a:cs typeface="Times New Roman" panose="02020603050405020304" pitchFamily="18" charset="0"/>
              </a:rPr>
              <a:t>Kruskal’s Minimum Spanning Tree (MST) </a:t>
            </a:r>
            <a:endParaRPr lang="en-US" sz="3600"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pic>
        <p:nvPicPr>
          <p:cNvPr id="8" name="Picture 7">
            <a:extLst>
              <a:ext uri="{FF2B5EF4-FFF2-40B4-BE49-F238E27FC236}">
                <a16:creationId xmlns:a16="http://schemas.microsoft.com/office/drawing/2014/main" id="{4642C206-BE2B-4867-712B-A76CE5917DB9}"/>
              </a:ext>
            </a:extLst>
          </p:cNvPr>
          <p:cNvPicPr>
            <a:picLocks noChangeAspect="1"/>
          </p:cNvPicPr>
          <p:nvPr/>
        </p:nvPicPr>
        <p:blipFill>
          <a:blip r:embed="rId2"/>
          <a:stretch>
            <a:fillRect/>
          </a:stretch>
        </p:blipFill>
        <p:spPr>
          <a:xfrm>
            <a:off x="949742" y="1652928"/>
            <a:ext cx="6000786" cy="2773363"/>
          </a:xfrm>
          <a:prstGeom prst="rect">
            <a:avLst/>
          </a:prstGeom>
        </p:spPr>
      </p:pic>
      <p:graphicFrame>
        <p:nvGraphicFramePr>
          <p:cNvPr id="7" name="Table 6">
            <a:extLst>
              <a:ext uri="{FF2B5EF4-FFF2-40B4-BE49-F238E27FC236}">
                <a16:creationId xmlns:a16="http://schemas.microsoft.com/office/drawing/2014/main" id="{6CDCCFD2-3B67-20CE-7114-119EAAE7EC41}"/>
              </a:ext>
            </a:extLst>
          </p:cNvPr>
          <p:cNvGraphicFramePr>
            <a:graphicFrameLocks noGrp="1"/>
          </p:cNvGraphicFramePr>
          <p:nvPr>
            <p:extLst>
              <p:ext uri="{D42A27DB-BD31-4B8C-83A1-F6EECF244321}">
                <p14:modId xmlns:p14="http://schemas.microsoft.com/office/powerpoint/2010/main" val="1268121722"/>
              </p:ext>
            </p:extLst>
          </p:nvPr>
        </p:nvGraphicFramePr>
        <p:xfrm>
          <a:off x="457201" y="5158127"/>
          <a:ext cx="8382000" cy="968034"/>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939043655"/>
                    </a:ext>
                  </a:extLst>
                </a:gridCol>
                <a:gridCol w="762000">
                  <a:extLst>
                    <a:ext uri="{9D8B030D-6E8A-4147-A177-3AD203B41FA5}">
                      <a16:colId xmlns:a16="http://schemas.microsoft.com/office/drawing/2014/main" val="50172516"/>
                    </a:ext>
                  </a:extLst>
                </a:gridCol>
                <a:gridCol w="762000">
                  <a:extLst>
                    <a:ext uri="{9D8B030D-6E8A-4147-A177-3AD203B41FA5}">
                      <a16:colId xmlns:a16="http://schemas.microsoft.com/office/drawing/2014/main" val="4093924115"/>
                    </a:ext>
                  </a:extLst>
                </a:gridCol>
                <a:gridCol w="762000">
                  <a:extLst>
                    <a:ext uri="{9D8B030D-6E8A-4147-A177-3AD203B41FA5}">
                      <a16:colId xmlns:a16="http://schemas.microsoft.com/office/drawing/2014/main" val="629332390"/>
                    </a:ext>
                  </a:extLst>
                </a:gridCol>
                <a:gridCol w="762000">
                  <a:extLst>
                    <a:ext uri="{9D8B030D-6E8A-4147-A177-3AD203B41FA5}">
                      <a16:colId xmlns:a16="http://schemas.microsoft.com/office/drawing/2014/main" val="2479337257"/>
                    </a:ext>
                  </a:extLst>
                </a:gridCol>
                <a:gridCol w="762000">
                  <a:extLst>
                    <a:ext uri="{9D8B030D-6E8A-4147-A177-3AD203B41FA5}">
                      <a16:colId xmlns:a16="http://schemas.microsoft.com/office/drawing/2014/main" val="3573917225"/>
                    </a:ext>
                  </a:extLst>
                </a:gridCol>
                <a:gridCol w="762000">
                  <a:extLst>
                    <a:ext uri="{9D8B030D-6E8A-4147-A177-3AD203B41FA5}">
                      <a16:colId xmlns:a16="http://schemas.microsoft.com/office/drawing/2014/main" val="732150532"/>
                    </a:ext>
                  </a:extLst>
                </a:gridCol>
                <a:gridCol w="762000">
                  <a:extLst>
                    <a:ext uri="{9D8B030D-6E8A-4147-A177-3AD203B41FA5}">
                      <a16:colId xmlns:a16="http://schemas.microsoft.com/office/drawing/2014/main" val="321332233"/>
                    </a:ext>
                  </a:extLst>
                </a:gridCol>
                <a:gridCol w="762000">
                  <a:extLst>
                    <a:ext uri="{9D8B030D-6E8A-4147-A177-3AD203B41FA5}">
                      <a16:colId xmlns:a16="http://schemas.microsoft.com/office/drawing/2014/main" val="1089982498"/>
                    </a:ext>
                  </a:extLst>
                </a:gridCol>
                <a:gridCol w="762000">
                  <a:extLst>
                    <a:ext uri="{9D8B030D-6E8A-4147-A177-3AD203B41FA5}">
                      <a16:colId xmlns:a16="http://schemas.microsoft.com/office/drawing/2014/main" val="4206295244"/>
                    </a:ext>
                  </a:extLst>
                </a:gridCol>
                <a:gridCol w="762000">
                  <a:extLst>
                    <a:ext uri="{9D8B030D-6E8A-4147-A177-3AD203B41FA5}">
                      <a16:colId xmlns:a16="http://schemas.microsoft.com/office/drawing/2014/main" val="1349198519"/>
                    </a:ext>
                  </a:extLst>
                </a:gridCol>
              </a:tblGrid>
              <a:tr h="484017">
                <a:tc>
                  <a:txBody>
                    <a:bodyPr/>
                    <a:lstStyle/>
                    <a:p>
                      <a:pPr algn="l"/>
                      <a:r>
                        <a:rPr lang="en-IN" b="1" dirty="0">
                          <a:effectLst/>
                          <a:latin typeface="Times New Roman" panose="02020603050405020304" pitchFamily="18" charset="0"/>
                          <a:cs typeface="Times New Roman" panose="02020603050405020304" pitchFamily="18" charset="0"/>
                        </a:rPr>
                        <a:t>Edge</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B→D</a:t>
                      </a:r>
                    </a:p>
                  </a:txBody>
                  <a:tcPr marL="50800" marR="50800" marT="50800" marB="50800" anchor="ctr"/>
                </a:tc>
                <a:tc>
                  <a:txBody>
                    <a:bodyPr/>
                    <a:lstStyle/>
                    <a:p>
                      <a:pPr algn="l"/>
                      <a:r>
                        <a:rPr lang="en-IN" dirty="0">
                          <a:effectLst/>
                          <a:latin typeface="Times New Roman" panose="02020603050405020304" pitchFamily="18" charset="0"/>
                          <a:cs typeface="Times New Roman" panose="02020603050405020304" pitchFamily="18" charset="0"/>
                        </a:rPr>
                        <a:t>A→B</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C→F</a:t>
                      </a:r>
                    </a:p>
                  </a:txBody>
                  <a:tcPr marL="50800" marR="50800" marT="50800" marB="50800" anchor="ctr"/>
                </a:tc>
                <a:tc>
                  <a:txBody>
                    <a:bodyPr/>
                    <a:lstStyle/>
                    <a:p>
                      <a:pPr algn="l"/>
                      <a:r>
                        <a:rPr lang="en-IN" dirty="0">
                          <a:effectLst/>
                          <a:latin typeface="Times New Roman" panose="02020603050405020304" pitchFamily="18" charset="0"/>
                          <a:cs typeface="Times New Roman" panose="02020603050405020304" pitchFamily="18" charset="0"/>
                        </a:rPr>
                        <a:t>F→E</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B→C</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G→F</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A→G</a:t>
                      </a:r>
                    </a:p>
                  </a:txBody>
                  <a:tcPr marL="50800" marR="50800" marT="50800" marB="50800" anchor="ctr"/>
                </a:tc>
                <a:tc>
                  <a:txBody>
                    <a:bodyPr/>
                    <a:lstStyle/>
                    <a:p>
                      <a:pPr algn="l"/>
                      <a:r>
                        <a:rPr lang="en-IN" dirty="0">
                          <a:effectLst/>
                          <a:latin typeface="Times New Roman" panose="02020603050405020304" pitchFamily="18" charset="0"/>
                          <a:cs typeface="Times New Roman" panose="02020603050405020304" pitchFamily="18" charset="0"/>
                        </a:rPr>
                        <a:t>C→D</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D→E</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C→G</a:t>
                      </a:r>
                    </a:p>
                  </a:txBody>
                  <a:tcPr marL="50800" marR="50800" marT="50800" marB="50800" anchor="ctr"/>
                </a:tc>
                <a:extLst>
                  <a:ext uri="{0D108BD9-81ED-4DB2-BD59-A6C34878D82A}">
                    <a16:rowId xmlns:a16="http://schemas.microsoft.com/office/drawing/2014/main" val="2894572266"/>
                  </a:ext>
                </a:extLst>
              </a:tr>
              <a:tr h="484017">
                <a:tc>
                  <a:txBody>
                    <a:bodyPr/>
                    <a:lstStyle/>
                    <a:p>
                      <a:pPr algn="l"/>
                      <a:r>
                        <a:rPr lang="en-IN" b="1">
                          <a:effectLst/>
                          <a:latin typeface="Times New Roman" panose="02020603050405020304" pitchFamily="18" charset="0"/>
                          <a:cs typeface="Times New Roman" panose="02020603050405020304" pitchFamily="18" charset="0"/>
                        </a:rPr>
                        <a:t>Cost</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5</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6</a:t>
                      </a:r>
                    </a:p>
                  </a:txBody>
                  <a:tcPr marL="50800" marR="50800" marT="50800" marB="50800" anchor="ctr"/>
                </a:tc>
                <a:tc>
                  <a:txBody>
                    <a:bodyPr/>
                    <a:lstStyle/>
                    <a:p>
                      <a:pPr algn="l"/>
                      <a:r>
                        <a:rPr lang="en-IN" dirty="0">
                          <a:effectLst/>
                          <a:latin typeface="Times New Roman" panose="02020603050405020304" pitchFamily="18" charset="0"/>
                          <a:cs typeface="Times New Roman" panose="02020603050405020304" pitchFamily="18" charset="0"/>
                        </a:rPr>
                        <a:t>9</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10</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11</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12</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15</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17</a:t>
                      </a:r>
                    </a:p>
                  </a:txBody>
                  <a:tcPr marL="50800" marR="50800" marT="50800" marB="50800" anchor="ctr"/>
                </a:tc>
                <a:tc>
                  <a:txBody>
                    <a:bodyPr/>
                    <a:lstStyle/>
                    <a:p>
                      <a:pPr algn="l"/>
                      <a:r>
                        <a:rPr lang="en-IN">
                          <a:effectLst/>
                          <a:latin typeface="Times New Roman" panose="02020603050405020304" pitchFamily="18" charset="0"/>
                          <a:cs typeface="Times New Roman" panose="02020603050405020304" pitchFamily="18" charset="0"/>
                        </a:rPr>
                        <a:t>22</a:t>
                      </a:r>
                    </a:p>
                  </a:txBody>
                  <a:tcPr marL="50800" marR="50800" marT="50800" marB="50800" anchor="ctr"/>
                </a:tc>
                <a:tc>
                  <a:txBody>
                    <a:bodyPr/>
                    <a:lstStyle/>
                    <a:p>
                      <a:pPr algn="l"/>
                      <a:r>
                        <a:rPr lang="en-IN" dirty="0">
                          <a:effectLst/>
                          <a:latin typeface="Times New Roman" panose="02020603050405020304" pitchFamily="18" charset="0"/>
                          <a:cs typeface="Times New Roman" panose="02020603050405020304" pitchFamily="18" charset="0"/>
                        </a:rPr>
                        <a:t>25</a:t>
                      </a:r>
                    </a:p>
                  </a:txBody>
                  <a:tcPr marL="50800" marR="50800" marT="50800" marB="50800" anchor="ctr"/>
                </a:tc>
                <a:extLst>
                  <a:ext uri="{0D108BD9-81ED-4DB2-BD59-A6C34878D82A}">
                    <a16:rowId xmlns:a16="http://schemas.microsoft.com/office/drawing/2014/main" val="97819353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870856"/>
            <a:ext cx="9046028" cy="5255307"/>
          </a:xfrm>
        </p:spPr>
        <p:txBody>
          <a:bodyPr/>
          <a:lstStyle/>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06680" indent="0">
              <a:buNone/>
            </a:pPr>
            <a:r>
              <a:rPr lang="en-US" sz="2000" b="0" i="0" dirty="0">
                <a:solidFill>
                  <a:schemeClr val="tx1"/>
                </a:solidFill>
                <a:effectLst/>
                <a:latin typeface="Times New Roman" panose="02020603050405020304" pitchFamily="18" charset="0"/>
                <a:cs typeface="Times New Roman" panose="02020603050405020304" pitchFamily="18" charset="0"/>
              </a:rPr>
              <a:t>Minimum cost = 5 + 6 + 9 + 10 + 11 + 12 = 53 </a:t>
            </a:r>
          </a:p>
          <a:p>
            <a:pPr marL="106680" indent="0">
              <a:buNone/>
            </a:pPr>
            <a:r>
              <a:rPr lang="en-US" sz="2000" b="0" i="0" dirty="0">
                <a:solidFill>
                  <a:schemeClr val="tx1"/>
                </a:solidFill>
                <a:effectLst/>
                <a:latin typeface="Times New Roman" panose="02020603050405020304" pitchFamily="18" charset="0"/>
                <a:cs typeface="Times New Roman" panose="02020603050405020304" pitchFamily="18" charset="0"/>
              </a:rPr>
              <a:t>Visited array, v = {B, D, A, C, F, E, G}</a:t>
            </a:r>
          </a:p>
          <a:p>
            <a:pPr marL="106680" indent="0">
              <a:buNone/>
            </a:pPr>
            <a:r>
              <a:rPr lang="en-US" sz="2000" b="0" i="0" dirty="0">
                <a:solidFill>
                  <a:srgbClr val="000000"/>
                </a:solidFill>
                <a:effectLst/>
                <a:latin typeface="Times New Roman" panose="02020603050405020304" pitchFamily="18" charset="0"/>
                <a:cs typeface="Times New Roman" panose="02020603050405020304" pitchFamily="18" charset="0"/>
              </a:rPr>
              <a:t>The obtained result is the minimum spanning tree of the given graph with cost = 53.</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sz="3600" b="1" i="0" dirty="0">
                <a:solidFill>
                  <a:schemeClr val="bg1"/>
                </a:solidFill>
                <a:effectLst/>
                <a:latin typeface="Times New Roman" panose="02020603050405020304" pitchFamily="18" charset="0"/>
                <a:cs typeface="Times New Roman" panose="02020603050405020304" pitchFamily="18" charset="0"/>
              </a:rPr>
              <a:t>Kruskal’s Minimum Spanning Tree (MST) </a:t>
            </a:r>
            <a:endParaRPr lang="en-US" sz="3600"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pic>
        <p:nvPicPr>
          <p:cNvPr id="8" name="Picture 7">
            <a:extLst>
              <a:ext uri="{FF2B5EF4-FFF2-40B4-BE49-F238E27FC236}">
                <a16:creationId xmlns:a16="http://schemas.microsoft.com/office/drawing/2014/main" id="{F1453D08-BF54-8BE8-52EB-1C6F43FD026E}"/>
              </a:ext>
            </a:extLst>
          </p:cNvPr>
          <p:cNvPicPr>
            <a:picLocks noChangeAspect="1"/>
          </p:cNvPicPr>
          <p:nvPr/>
        </p:nvPicPr>
        <p:blipFill>
          <a:blip r:embed="rId2"/>
          <a:stretch>
            <a:fillRect/>
          </a:stretch>
        </p:blipFill>
        <p:spPr>
          <a:xfrm>
            <a:off x="725514" y="1128712"/>
            <a:ext cx="6125430" cy="34294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364163"/>
          </a:xfrm>
        </p:spPr>
        <p:txBody>
          <a:bodyPr/>
          <a:lstStyle/>
          <a:p>
            <a:pPr marL="106680" indent="0" algn="l" rtl="0" fontAlgn="base">
              <a:spcAft>
                <a:spcPts val="750"/>
              </a:spcAft>
              <a:buNone/>
            </a:pPr>
            <a:r>
              <a:rPr lang="en-US" sz="2000" b="1" i="0" dirty="0">
                <a:solidFill>
                  <a:srgbClr val="273239"/>
                </a:solidFill>
                <a:effectLst/>
                <a:latin typeface="Times New Roman" panose="02020603050405020304" pitchFamily="18" charset="0"/>
                <a:cs typeface="Times New Roman" panose="02020603050405020304" pitchFamily="18" charset="0"/>
              </a:rPr>
              <a:t>Time Complexity:</a:t>
            </a:r>
            <a:r>
              <a:rPr lang="en-US" sz="2000" b="0" i="0" dirty="0">
                <a:solidFill>
                  <a:srgbClr val="273239"/>
                </a:solidFill>
                <a:effectLst/>
                <a:latin typeface="Times New Roman" panose="02020603050405020304" pitchFamily="18" charset="0"/>
                <a:cs typeface="Times New Roman" panose="02020603050405020304" pitchFamily="18" charset="0"/>
              </a:rPr>
              <a:t> O(E * </a:t>
            </a:r>
            <a:r>
              <a:rPr lang="en-US" sz="2000" b="0" i="0" dirty="0" err="1">
                <a:solidFill>
                  <a:srgbClr val="273239"/>
                </a:solidFill>
                <a:effectLst/>
                <a:latin typeface="Times New Roman" panose="02020603050405020304" pitchFamily="18" charset="0"/>
                <a:cs typeface="Times New Roman" panose="02020603050405020304" pitchFamily="18" charset="0"/>
              </a:rPr>
              <a:t>logE</a:t>
            </a:r>
            <a:r>
              <a:rPr lang="en-US" sz="2000" b="0" i="0" dirty="0">
                <a:solidFill>
                  <a:srgbClr val="273239"/>
                </a:solidFill>
                <a:effectLst/>
                <a:latin typeface="Times New Roman" panose="02020603050405020304" pitchFamily="18" charset="0"/>
                <a:cs typeface="Times New Roman" panose="02020603050405020304" pitchFamily="18" charset="0"/>
              </a:rPr>
              <a:t>) or O(E * </a:t>
            </a:r>
            <a:r>
              <a:rPr lang="en-US" sz="2000" b="0" i="0" dirty="0" err="1">
                <a:solidFill>
                  <a:srgbClr val="273239"/>
                </a:solidFill>
                <a:effectLst/>
                <a:latin typeface="Times New Roman" panose="02020603050405020304" pitchFamily="18" charset="0"/>
                <a:cs typeface="Times New Roman" panose="02020603050405020304" pitchFamily="18" charset="0"/>
              </a:rPr>
              <a:t>logV</a:t>
            </a:r>
            <a:r>
              <a:rPr lang="en-US" sz="2000" b="0" i="0" dirty="0">
                <a:solidFill>
                  <a:srgbClr val="273239"/>
                </a:solidFill>
                <a:effectLst/>
                <a:latin typeface="Times New Roman" panose="02020603050405020304" pitchFamily="18" charset="0"/>
                <a:cs typeface="Times New Roman" panose="02020603050405020304" pitchFamily="18" charset="0"/>
              </a:rPr>
              <a:t>) </a:t>
            </a:r>
          </a:p>
          <a:p>
            <a:pPr algn="l" fontAlgn="base">
              <a:spcAft>
                <a:spcPts val="1800"/>
              </a:spcAft>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Sorting of edges takes O(E * </a:t>
            </a:r>
            <a:r>
              <a:rPr lang="en-US" sz="2000" b="0" i="0" dirty="0" err="1">
                <a:solidFill>
                  <a:srgbClr val="273239"/>
                </a:solidFill>
                <a:effectLst/>
                <a:latin typeface="Times New Roman" panose="02020603050405020304" pitchFamily="18" charset="0"/>
                <a:cs typeface="Times New Roman" panose="02020603050405020304" pitchFamily="18" charset="0"/>
              </a:rPr>
              <a:t>logE</a:t>
            </a:r>
            <a:r>
              <a:rPr lang="en-US" sz="2000" b="0" i="0" dirty="0">
                <a:solidFill>
                  <a:srgbClr val="273239"/>
                </a:solidFill>
                <a:effectLst/>
                <a:latin typeface="Times New Roman" panose="02020603050405020304" pitchFamily="18" charset="0"/>
                <a:cs typeface="Times New Roman" panose="02020603050405020304" pitchFamily="18" charset="0"/>
              </a:rPr>
              <a:t>) time. </a:t>
            </a:r>
          </a:p>
          <a:p>
            <a:pPr algn="l" fontAlgn="base">
              <a:spcAft>
                <a:spcPts val="1800"/>
              </a:spcAft>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After sorting, we iterate through all edges and apply the find-union algorithm. The find and union operations can take at most O(</a:t>
            </a:r>
            <a:r>
              <a:rPr lang="en-US" sz="2000" b="0" i="0" dirty="0" err="1">
                <a:solidFill>
                  <a:srgbClr val="273239"/>
                </a:solidFill>
                <a:effectLst/>
                <a:latin typeface="Times New Roman" panose="02020603050405020304" pitchFamily="18" charset="0"/>
                <a:cs typeface="Times New Roman" panose="02020603050405020304" pitchFamily="18" charset="0"/>
              </a:rPr>
              <a:t>logV</a:t>
            </a:r>
            <a:r>
              <a:rPr lang="en-US" sz="2000" b="0" i="0" dirty="0">
                <a:solidFill>
                  <a:srgbClr val="273239"/>
                </a:solidFill>
                <a:effectLst/>
                <a:latin typeface="Times New Roman" panose="02020603050405020304" pitchFamily="18" charset="0"/>
                <a:cs typeface="Times New Roman" panose="02020603050405020304" pitchFamily="18" charset="0"/>
              </a:rPr>
              <a:t>) time.</a:t>
            </a:r>
          </a:p>
          <a:p>
            <a:pPr algn="l" fontAlgn="base">
              <a:spcAft>
                <a:spcPts val="1800"/>
              </a:spcAft>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So overall complexity is O(E * </a:t>
            </a:r>
            <a:r>
              <a:rPr lang="en-US" sz="2000" b="0" i="0" dirty="0" err="1">
                <a:solidFill>
                  <a:srgbClr val="273239"/>
                </a:solidFill>
                <a:effectLst/>
                <a:latin typeface="Times New Roman" panose="02020603050405020304" pitchFamily="18" charset="0"/>
                <a:cs typeface="Times New Roman" panose="02020603050405020304" pitchFamily="18" charset="0"/>
              </a:rPr>
              <a:t>logE</a:t>
            </a:r>
            <a:r>
              <a:rPr lang="en-US" sz="2000" b="0" i="0" dirty="0">
                <a:solidFill>
                  <a:srgbClr val="273239"/>
                </a:solidFill>
                <a:effectLst/>
                <a:latin typeface="Times New Roman" panose="02020603050405020304" pitchFamily="18" charset="0"/>
                <a:cs typeface="Times New Roman" panose="02020603050405020304" pitchFamily="18" charset="0"/>
              </a:rPr>
              <a:t> + E * </a:t>
            </a:r>
            <a:r>
              <a:rPr lang="en-US" sz="2000" b="0" i="0" dirty="0" err="1">
                <a:solidFill>
                  <a:srgbClr val="273239"/>
                </a:solidFill>
                <a:effectLst/>
                <a:latin typeface="Times New Roman" panose="02020603050405020304" pitchFamily="18" charset="0"/>
                <a:cs typeface="Times New Roman" panose="02020603050405020304" pitchFamily="18" charset="0"/>
              </a:rPr>
              <a:t>logV</a:t>
            </a:r>
            <a:r>
              <a:rPr lang="en-US" sz="2000" b="0" i="0" dirty="0">
                <a:solidFill>
                  <a:srgbClr val="273239"/>
                </a:solidFill>
                <a:effectLst/>
                <a:latin typeface="Times New Roman" panose="02020603050405020304" pitchFamily="18" charset="0"/>
                <a:cs typeface="Times New Roman" panose="02020603050405020304" pitchFamily="18" charset="0"/>
              </a:rPr>
              <a:t>) time. </a:t>
            </a:r>
          </a:p>
          <a:p>
            <a:pPr algn="l" fontAlgn="base">
              <a:spcAft>
                <a:spcPts val="1800"/>
              </a:spcAft>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The value of E can be at most O(V</a:t>
            </a:r>
            <a:r>
              <a:rPr lang="en-US" sz="2000" b="0" i="0" baseline="30000" dirty="0">
                <a:solidFill>
                  <a:srgbClr val="273239"/>
                </a:solidFill>
                <a:effectLst/>
                <a:latin typeface="Times New Roman" panose="02020603050405020304" pitchFamily="18" charset="0"/>
                <a:cs typeface="Times New Roman" panose="02020603050405020304" pitchFamily="18" charset="0"/>
              </a:rPr>
              <a:t>2</a:t>
            </a:r>
            <a:r>
              <a:rPr lang="en-US" sz="2000" b="0" i="0" dirty="0">
                <a:solidFill>
                  <a:srgbClr val="273239"/>
                </a:solidFill>
                <a:effectLst/>
                <a:latin typeface="Times New Roman" panose="02020603050405020304" pitchFamily="18" charset="0"/>
                <a:cs typeface="Times New Roman" panose="02020603050405020304" pitchFamily="18" charset="0"/>
              </a:rPr>
              <a:t>), so O(</a:t>
            </a:r>
            <a:r>
              <a:rPr lang="en-US" sz="2000" b="0" i="0" dirty="0" err="1">
                <a:solidFill>
                  <a:srgbClr val="273239"/>
                </a:solidFill>
                <a:effectLst/>
                <a:latin typeface="Times New Roman" panose="02020603050405020304" pitchFamily="18" charset="0"/>
                <a:cs typeface="Times New Roman" panose="02020603050405020304" pitchFamily="18" charset="0"/>
              </a:rPr>
              <a:t>logV</a:t>
            </a:r>
            <a:r>
              <a:rPr lang="en-US" sz="2000" b="0" i="0" dirty="0">
                <a:solidFill>
                  <a:srgbClr val="273239"/>
                </a:solidFill>
                <a:effectLst/>
                <a:latin typeface="Times New Roman" panose="02020603050405020304" pitchFamily="18" charset="0"/>
                <a:cs typeface="Times New Roman" panose="02020603050405020304" pitchFamily="18" charset="0"/>
              </a:rPr>
              <a:t>) and O(</a:t>
            </a:r>
            <a:r>
              <a:rPr lang="en-US" sz="2000" b="0" i="0" dirty="0" err="1">
                <a:solidFill>
                  <a:srgbClr val="273239"/>
                </a:solidFill>
                <a:effectLst/>
                <a:latin typeface="Times New Roman" panose="02020603050405020304" pitchFamily="18" charset="0"/>
                <a:cs typeface="Times New Roman" panose="02020603050405020304" pitchFamily="18" charset="0"/>
              </a:rPr>
              <a:t>logE</a:t>
            </a:r>
            <a:r>
              <a:rPr lang="en-US" sz="2000" b="0" i="0" dirty="0">
                <a:solidFill>
                  <a:srgbClr val="273239"/>
                </a:solidFill>
                <a:effectLst/>
                <a:latin typeface="Times New Roman" panose="02020603050405020304" pitchFamily="18" charset="0"/>
                <a:cs typeface="Times New Roman" panose="02020603050405020304" pitchFamily="18" charset="0"/>
              </a:rPr>
              <a:t>) are the same. Therefore, the overall time complexity is O(E * </a:t>
            </a:r>
            <a:r>
              <a:rPr lang="en-US" sz="2000" b="0" i="0" dirty="0" err="1">
                <a:solidFill>
                  <a:srgbClr val="273239"/>
                </a:solidFill>
                <a:effectLst/>
                <a:latin typeface="Times New Roman" panose="02020603050405020304" pitchFamily="18" charset="0"/>
                <a:cs typeface="Times New Roman" panose="02020603050405020304" pitchFamily="18" charset="0"/>
              </a:rPr>
              <a:t>logE</a:t>
            </a:r>
            <a:r>
              <a:rPr lang="en-US" sz="2000" b="0" i="0" dirty="0">
                <a:solidFill>
                  <a:srgbClr val="273239"/>
                </a:solidFill>
                <a:effectLst/>
                <a:latin typeface="Times New Roman" panose="02020603050405020304" pitchFamily="18" charset="0"/>
                <a:cs typeface="Times New Roman" panose="02020603050405020304" pitchFamily="18" charset="0"/>
              </a:rPr>
              <a:t>) or O(E*</a:t>
            </a:r>
            <a:r>
              <a:rPr lang="en-US" sz="2000" b="0" i="0" dirty="0" err="1">
                <a:solidFill>
                  <a:srgbClr val="273239"/>
                </a:solidFill>
                <a:effectLst/>
                <a:latin typeface="Times New Roman" panose="02020603050405020304" pitchFamily="18" charset="0"/>
                <a:cs typeface="Times New Roman" panose="02020603050405020304" pitchFamily="18" charset="0"/>
              </a:rPr>
              <a:t>logV</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106680" indent="0">
              <a:buNone/>
            </a:pPr>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sz="3600" b="1" i="0" dirty="0">
                <a:solidFill>
                  <a:schemeClr val="bg1"/>
                </a:solidFill>
                <a:effectLst/>
                <a:latin typeface="Times New Roman" panose="02020603050405020304" pitchFamily="18" charset="0"/>
                <a:cs typeface="Times New Roman" panose="02020603050405020304" pitchFamily="18" charset="0"/>
              </a:rPr>
              <a:t>Kruskal’s Minimum Spanning Tree (MST) </a:t>
            </a:r>
            <a:endParaRPr lang="en-US" sz="3600"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Prim’s algorithm is a Greedy algorithm like </a:t>
            </a:r>
            <a:r>
              <a:rPr lang="en-US" sz="2000" b="0" i="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Kruskal’s algorithm</a:t>
            </a:r>
            <a:r>
              <a:rPr lang="en-US" sz="2000" b="0" i="0" u="sng"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This algorithm always starts with a single node and moves through several adjacent nodes, in order to explore all of the connected edges along the way.</a:t>
            </a:r>
          </a:p>
          <a:p>
            <a:pPr marL="106680" indent="0">
              <a:buNone/>
            </a:pPr>
            <a:r>
              <a:rPr lang="en-US" sz="2000" dirty="0">
                <a:latin typeface="Times New Roman" panose="02020603050405020304" pitchFamily="18" charset="0"/>
                <a:cs typeface="Times New Roman" panose="02020603050405020304" pitchFamily="18" charset="0"/>
              </a:rPr>
              <a:t>Algorithm:</a:t>
            </a:r>
          </a:p>
          <a:p>
            <a:pPr marL="106680" indent="0">
              <a:buNone/>
            </a:pPr>
            <a:r>
              <a:rPr lang="en-US" sz="2000" b="1" i="0" dirty="0">
                <a:solidFill>
                  <a:srgbClr val="273239"/>
                </a:solidFill>
                <a:effectLst/>
                <a:latin typeface="Times New Roman" panose="02020603050405020304" pitchFamily="18" charset="0"/>
                <a:cs typeface="Times New Roman" panose="02020603050405020304" pitchFamily="18" charset="0"/>
              </a:rPr>
              <a:t>Step 1:</a:t>
            </a:r>
            <a:r>
              <a:rPr lang="en-US" sz="2000" b="0" i="0" dirty="0">
                <a:solidFill>
                  <a:srgbClr val="273239"/>
                </a:solidFill>
                <a:effectLst/>
                <a:latin typeface="Times New Roman" panose="02020603050405020304" pitchFamily="18" charset="0"/>
                <a:cs typeface="Times New Roman" panose="02020603050405020304" pitchFamily="18" charset="0"/>
              </a:rPr>
              <a:t> Determine an arbitrary vertex as the starting vertex of the MST.</a:t>
            </a:r>
            <a:br>
              <a:rPr lang="en-US" sz="2000" dirty="0">
                <a:latin typeface="Times New Roman" panose="02020603050405020304" pitchFamily="18" charset="0"/>
                <a:cs typeface="Times New Roman" panose="02020603050405020304" pitchFamily="18" charset="0"/>
              </a:rPr>
            </a:br>
            <a:r>
              <a:rPr lang="en-US" sz="2000" b="1" i="0" dirty="0">
                <a:solidFill>
                  <a:srgbClr val="273239"/>
                </a:solidFill>
                <a:effectLst/>
                <a:latin typeface="Times New Roman" panose="02020603050405020304" pitchFamily="18" charset="0"/>
                <a:cs typeface="Times New Roman" panose="02020603050405020304" pitchFamily="18" charset="0"/>
              </a:rPr>
              <a:t>Step 2:</a:t>
            </a:r>
            <a:r>
              <a:rPr lang="en-US" sz="2000" b="0" i="0" dirty="0">
                <a:solidFill>
                  <a:srgbClr val="273239"/>
                </a:solidFill>
                <a:effectLst/>
                <a:latin typeface="Times New Roman" panose="02020603050405020304" pitchFamily="18" charset="0"/>
                <a:cs typeface="Times New Roman" panose="02020603050405020304" pitchFamily="18" charset="0"/>
              </a:rPr>
              <a:t> Follow steps 3 to 5 till there are vertices that are not included in the MST (known as fringe vertex).</a:t>
            </a:r>
            <a:br>
              <a:rPr lang="en-US" sz="2000" dirty="0">
                <a:latin typeface="Times New Roman" panose="02020603050405020304" pitchFamily="18" charset="0"/>
                <a:cs typeface="Times New Roman" panose="02020603050405020304" pitchFamily="18" charset="0"/>
              </a:rPr>
            </a:br>
            <a:r>
              <a:rPr lang="en-US" sz="2000" b="1" i="0" dirty="0">
                <a:solidFill>
                  <a:srgbClr val="273239"/>
                </a:solidFill>
                <a:effectLst/>
                <a:latin typeface="Times New Roman" panose="02020603050405020304" pitchFamily="18" charset="0"/>
                <a:cs typeface="Times New Roman" panose="02020603050405020304" pitchFamily="18" charset="0"/>
              </a:rPr>
              <a:t>Step 3:</a:t>
            </a:r>
            <a:r>
              <a:rPr lang="en-US" sz="2000" b="0" i="0" dirty="0">
                <a:solidFill>
                  <a:srgbClr val="273239"/>
                </a:solidFill>
                <a:effectLst/>
                <a:latin typeface="Times New Roman" panose="02020603050405020304" pitchFamily="18" charset="0"/>
                <a:cs typeface="Times New Roman" panose="02020603050405020304" pitchFamily="18" charset="0"/>
              </a:rPr>
              <a:t> Find edges connecting any tree vertex with the fringe vertices.</a:t>
            </a:r>
            <a:br>
              <a:rPr lang="en-US" sz="2000" dirty="0">
                <a:latin typeface="Times New Roman" panose="02020603050405020304" pitchFamily="18" charset="0"/>
                <a:cs typeface="Times New Roman" panose="02020603050405020304" pitchFamily="18" charset="0"/>
              </a:rPr>
            </a:br>
            <a:r>
              <a:rPr lang="en-US" sz="2000" b="1" i="0" dirty="0">
                <a:solidFill>
                  <a:srgbClr val="273239"/>
                </a:solidFill>
                <a:effectLst/>
                <a:latin typeface="Times New Roman" panose="02020603050405020304" pitchFamily="18" charset="0"/>
                <a:cs typeface="Times New Roman" panose="02020603050405020304" pitchFamily="18" charset="0"/>
              </a:rPr>
              <a:t>Step 4:</a:t>
            </a:r>
            <a:r>
              <a:rPr lang="en-US" sz="2000" b="0" i="0" dirty="0">
                <a:solidFill>
                  <a:srgbClr val="273239"/>
                </a:solidFill>
                <a:effectLst/>
                <a:latin typeface="Times New Roman" panose="02020603050405020304" pitchFamily="18" charset="0"/>
                <a:cs typeface="Times New Roman" panose="02020603050405020304" pitchFamily="18" charset="0"/>
              </a:rPr>
              <a:t> Find the minimum among these edges.</a:t>
            </a:r>
            <a:br>
              <a:rPr lang="en-US" sz="2000" dirty="0">
                <a:latin typeface="Times New Roman" panose="02020603050405020304" pitchFamily="18" charset="0"/>
                <a:cs typeface="Times New Roman" panose="02020603050405020304" pitchFamily="18" charset="0"/>
              </a:rPr>
            </a:br>
            <a:r>
              <a:rPr lang="en-US" sz="2000" b="1" i="0" dirty="0">
                <a:solidFill>
                  <a:srgbClr val="273239"/>
                </a:solidFill>
                <a:effectLst/>
                <a:latin typeface="Times New Roman" panose="02020603050405020304" pitchFamily="18" charset="0"/>
                <a:cs typeface="Times New Roman" panose="02020603050405020304" pitchFamily="18" charset="0"/>
              </a:rPr>
              <a:t>Step 5:</a:t>
            </a:r>
            <a:r>
              <a:rPr lang="en-US" sz="2000" b="0" i="0" dirty="0">
                <a:solidFill>
                  <a:srgbClr val="273239"/>
                </a:solidFill>
                <a:effectLst/>
                <a:latin typeface="Times New Roman" panose="02020603050405020304" pitchFamily="18" charset="0"/>
                <a:cs typeface="Times New Roman" panose="02020603050405020304" pitchFamily="18" charset="0"/>
              </a:rPr>
              <a:t> Add the chosen edge to the MST if it does not form any cycle.</a:t>
            </a:r>
            <a:br>
              <a:rPr lang="en-US" sz="2000" dirty="0">
                <a:latin typeface="Times New Roman" panose="02020603050405020304" pitchFamily="18" charset="0"/>
                <a:cs typeface="Times New Roman" panose="02020603050405020304" pitchFamily="18" charset="0"/>
              </a:rPr>
            </a:br>
            <a:r>
              <a:rPr lang="en-US" sz="2000" b="1" i="0" dirty="0">
                <a:solidFill>
                  <a:srgbClr val="273239"/>
                </a:solidFill>
                <a:effectLst/>
                <a:latin typeface="Times New Roman" panose="02020603050405020304" pitchFamily="18" charset="0"/>
                <a:cs typeface="Times New Roman" panose="02020603050405020304" pitchFamily="18" charset="0"/>
              </a:rPr>
              <a:t>Step 6:</a:t>
            </a:r>
            <a:r>
              <a:rPr lang="en-US" sz="2000" b="0" i="0" dirty="0">
                <a:solidFill>
                  <a:srgbClr val="273239"/>
                </a:solidFill>
                <a:effectLst/>
                <a:latin typeface="Times New Roman" panose="02020603050405020304" pitchFamily="18" charset="0"/>
                <a:cs typeface="Times New Roman" panose="02020603050405020304" pitchFamily="18" charset="0"/>
              </a:rPr>
              <a:t> Return the MST and exit</a:t>
            </a:r>
            <a:endParaRPr lang="en-US" sz="2000" dirty="0">
              <a:latin typeface="Times New Roman" panose="02020603050405020304" pitchFamily="18" charset="0"/>
              <a:cs typeface="Times New Roman" panose="02020603050405020304" pitchFamily="18" charset="0"/>
            </a:endParaRPr>
          </a:p>
          <a:p>
            <a:pPr marL="106680" indent="0">
              <a:buNone/>
            </a:pPr>
            <a:br>
              <a:rPr lang="en-US" sz="2000"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0" y="97970"/>
            <a:ext cx="8915400" cy="664029"/>
          </a:xfrm>
        </p:spPr>
        <p:txBody>
          <a:bodyPr/>
          <a:lstStyle/>
          <a:p>
            <a:r>
              <a:rPr lang="en-IN" sz="3800" b="1" i="0" dirty="0">
                <a:solidFill>
                  <a:schemeClr val="bg1"/>
                </a:solidFill>
                <a:effectLst/>
                <a:latin typeface="Times New Roman" panose="02020603050405020304" pitchFamily="18" charset="0"/>
                <a:cs typeface="Times New Roman" panose="02020603050405020304" pitchFamily="18" charset="0"/>
              </a:rPr>
              <a:t>Prim’s Minimum Spanning Tree (MST)</a:t>
            </a:r>
            <a:endParaRPr lang="en-US" sz="3800"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4035"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799" y="892630"/>
            <a:ext cx="8610601" cy="5233534"/>
          </a:xfrm>
        </p:spPr>
        <p:txBody>
          <a:bodyPr/>
          <a:lstStyle/>
          <a:p>
            <a:pPr marL="106680" indent="0">
              <a:buNone/>
            </a:pPr>
            <a:r>
              <a:rPr lang="en-US" sz="2000" b="0" i="0" dirty="0">
                <a:solidFill>
                  <a:srgbClr val="000000"/>
                </a:solidFill>
                <a:effectLst/>
                <a:latin typeface="Times New Roman" panose="02020603050405020304" pitchFamily="18" charset="0"/>
                <a:cs typeface="Times New Roman" panose="02020603050405020304" pitchFamily="18" charset="0"/>
              </a:rPr>
              <a:t>Find the minimum spanning tree using prim’s method (greedy approach) for the graph given below with S as the arbitrary root.</a:t>
            </a: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r>
              <a:rPr lang="pt-BR" sz="2000" b="0" i="0" dirty="0">
                <a:solidFill>
                  <a:schemeClr val="tx1"/>
                </a:solidFill>
                <a:effectLst/>
                <a:latin typeface="Times New Roman" panose="02020603050405020304" pitchFamily="18" charset="0"/>
                <a:cs typeface="Times New Roman" panose="02020603050405020304" pitchFamily="18" charset="0"/>
              </a:rPr>
              <a:t>V = {S, B, A, E, D, C}</a:t>
            </a:r>
          </a:p>
          <a:p>
            <a:pPr marL="106680" indent="0">
              <a:buNone/>
            </a:pPr>
            <a:r>
              <a:rPr lang="en-US" sz="1200" b="0" i="0" dirty="0">
                <a:solidFill>
                  <a:srgbClr val="000000"/>
                </a:solidFill>
                <a:effectLst/>
                <a:latin typeface="Verdana" panose="020B0604030504040204" pitchFamily="34" charset="0"/>
              </a:rPr>
              <a:t>The minimum spanning tree is obtained with the</a:t>
            </a:r>
          </a:p>
          <a:p>
            <a:pPr marL="106680" indent="0">
              <a:buNone/>
            </a:pPr>
            <a:r>
              <a:rPr lang="en-US" sz="1200" b="0" i="0" dirty="0">
                <a:solidFill>
                  <a:srgbClr val="000000"/>
                </a:solidFill>
                <a:effectLst/>
                <a:latin typeface="Verdana" panose="020B0604030504040204" pitchFamily="34" charset="0"/>
              </a:rPr>
              <a:t> minimum cost = 46</a:t>
            </a:r>
          </a:p>
          <a:p>
            <a:pPr marL="106680" indent="0">
              <a:buNone/>
            </a:pPr>
            <a:r>
              <a:rPr lang="en-IN" sz="2000" b="1" i="0" dirty="0">
                <a:solidFill>
                  <a:srgbClr val="273239"/>
                </a:solidFill>
                <a:effectLst/>
                <a:latin typeface="Times New Roman" panose="02020603050405020304" pitchFamily="18" charset="0"/>
                <a:cs typeface="Times New Roman" panose="02020603050405020304" pitchFamily="18" charset="0"/>
              </a:rPr>
              <a:t>Time Complexity: </a:t>
            </a:r>
            <a:r>
              <a:rPr lang="en-IN" sz="2000" b="0" i="0" dirty="0">
                <a:solidFill>
                  <a:srgbClr val="273239"/>
                </a:solidFill>
                <a:effectLst/>
                <a:latin typeface="Times New Roman" panose="02020603050405020304" pitchFamily="18" charset="0"/>
                <a:cs typeface="Times New Roman" panose="02020603050405020304" pitchFamily="18" charset="0"/>
              </a:rPr>
              <a:t>O(V</a:t>
            </a:r>
            <a:r>
              <a:rPr lang="en-IN" sz="2000" b="0" i="0" baseline="30000" dirty="0">
                <a:solidFill>
                  <a:srgbClr val="273239"/>
                </a:solidFill>
                <a:effectLst/>
                <a:latin typeface="Times New Roman" panose="02020603050405020304" pitchFamily="18" charset="0"/>
                <a:cs typeface="Times New Roman" panose="02020603050405020304" pitchFamily="18" charset="0"/>
              </a:rPr>
              <a:t>2</a:t>
            </a:r>
            <a:r>
              <a:rPr lang="en-IN" sz="2000" b="0" i="0" dirty="0">
                <a:solidFill>
                  <a:srgbClr val="273239"/>
                </a:solidFill>
                <a:effectLst/>
                <a:latin typeface="Times New Roman" panose="02020603050405020304" pitchFamily="18" charset="0"/>
                <a:cs typeface="Times New Roman" panose="02020603050405020304" pitchFamily="18" charset="0"/>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3510"/>
            <a:ext cx="4343400" cy="364490"/>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8" name="Picture 7">
            <a:extLst>
              <a:ext uri="{FF2B5EF4-FFF2-40B4-BE49-F238E27FC236}">
                <a16:creationId xmlns:a16="http://schemas.microsoft.com/office/drawing/2014/main" id="{A9A462CE-FEAC-1987-3D49-B2AED7866689}"/>
              </a:ext>
            </a:extLst>
          </p:cNvPr>
          <p:cNvPicPr>
            <a:picLocks noChangeAspect="1"/>
          </p:cNvPicPr>
          <p:nvPr/>
        </p:nvPicPr>
        <p:blipFill>
          <a:blip r:embed="rId2"/>
          <a:stretch>
            <a:fillRect/>
          </a:stretch>
        </p:blipFill>
        <p:spPr>
          <a:xfrm>
            <a:off x="134930" y="1677355"/>
            <a:ext cx="4633014" cy="2905530"/>
          </a:xfrm>
          <a:prstGeom prst="rect">
            <a:avLst/>
          </a:prstGeom>
        </p:spPr>
      </p:pic>
      <p:pic>
        <p:nvPicPr>
          <p:cNvPr id="9" name="Picture 8">
            <a:extLst>
              <a:ext uri="{FF2B5EF4-FFF2-40B4-BE49-F238E27FC236}">
                <a16:creationId xmlns:a16="http://schemas.microsoft.com/office/drawing/2014/main" id="{5D03BDA1-57C3-1725-CABA-6858192A6E7B}"/>
              </a:ext>
            </a:extLst>
          </p:cNvPr>
          <p:cNvPicPr>
            <a:picLocks noChangeAspect="1"/>
          </p:cNvPicPr>
          <p:nvPr/>
        </p:nvPicPr>
        <p:blipFill>
          <a:blip r:embed="rId3"/>
          <a:stretch>
            <a:fillRect/>
          </a:stretch>
        </p:blipFill>
        <p:spPr>
          <a:xfrm>
            <a:off x="4927394" y="3897087"/>
            <a:ext cx="3911807" cy="2229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3E6282-AC21-9710-E396-D3D76F365314}"/>
              </a:ext>
            </a:extLst>
          </p:cNvPr>
          <p:cNvSpPr>
            <a:spLocks noGrp="1"/>
          </p:cNvSpPr>
          <p:nvPr>
            <p:ph type="body" idx="1"/>
          </p:nvPr>
        </p:nvSpPr>
        <p:spPr/>
        <p:txBody>
          <a:bodyPr/>
          <a:lstStyle/>
          <a:p>
            <a:pPr marL="10668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Single Source Shortest Path (SSSP)</a:t>
            </a:r>
            <a:r>
              <a:rPr lang="en-US" sz="2000" dirty="0">
                <a:latin typeface="Times New Roman" panose="02020603050405020304" pitchFamily="18" charset="0"/>
                <a:cs typeface="Times New Roman" panose="02020603050405020304" pitchFamily="18" charset="0"/>
              </a:rPr>
              <a:t> problem is a classic problem in graph theory, It involves finding the shortest paths from a given source vertex to all other vertices in a weighted graph. The goal is to minimize the sum of the weights of the edges that make up the path.</a:t>
            </a:r>
          </a:p>
          <a:p>
            <a:pPr marL="106680" indent="0">
              <a:buNone/>
            </a:pPr>
            <a:r>
              <a:rPr lang="en-IN" sz="2000" b="1" dirty="0">
                <a:latin typeface="Times New Roman" panose="02020603050405020304" pitchFamily="18" charset="0"/>
                <a:cs typeface="Times New Roman" panose="02020603050405020304" pitchFamily="18" charset="0"/>
              </a:rPr>
              <a:t>Dijkstra’s Algorithm :</a:t>
            </a:r>
          </a:p>
          <a:p>
            <a:pPr marL="106680" indent="0">
              <a:buNone/>
            </a:pPr>
            <a:r>
              <a:rPr lang="en-US" sz="2000" dirty="0">
                <a:latin typeface="Times New Roman" panose="02020603050405020304" pitchFamily="18" charset="0"/>
                <a:cs typeface="Times New Roman" panose="02020603050405020304" pitchFamily="18" charset="0"/>
              </a:rPr>
              <a:t>This algorithm is ideal for graphs with non-negative weights. It works by gradually building up the shortest path tree, starting from the source vertex and expanding outwards. It uses a priority queue to keep track of the vertices with the smallest tentative distances.</a:t>
            </a:r>
            <a:endParaRPr lang="en-IN" sz="2000"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6D51F2C8-3831-94BF-2E0C-0F4EEADEA4E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Single source shortest path problem</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Declare two arrays − </a:t>
            </a:r>
            <a:r>
              <a:rPr lang="en-US" sz="2000" b="0" i="1" dirty="0">
                <a:solidFill>
                  <a:srgbClr val="000000"/>
                </a:solidFill>
                <a:effectLst/>
                <a:latin typeface="Times New Roman" panose="02020603050405020304" pitchFamily="18" charset="0"/>
                <a:cs typeface="Times New Roman" panose="02020603050405020304" pitchFamily="18" charset="0"/>
              </a:rPr>
              <a:t>distance</a:t>
            </a:r>
            <a:r>
              <a:rPr lang="en-US" sz="2000" b="0" i="0" dirty="0">
                <a:solidFill>
                  <a:srgbClr val="000000"/>
                </a:solidFill>
                <a:effectLst/>
                <a:latin typeface="Times New Roman" panose="02020603050405020304" pitchFamily="18" charset="0"/>
                <a:cs typeface="Times New Roman" panose="02020603050405020304" pitchFamily="18" charset="0"/>
              </a:rPr>
              <a:t>[] to store the distances from the source vertex to the other vertices in graph and </a:t>
            </a:r>
            <a:r>
              <a:rPr lang="en-US" sz="2000" b="0" i="1" dirty="0">
                <a:solidFill>
                  <a:srgbClr val="000000"/>
                </a:solidFill>
                <a:effectLst/>
                <a:latin typeface="Times New Roman" panose="02020603050405020304" pitchFamily="18" charset="0"/>
                <a:cs typeface="Times New Roman" panose="02020603050405020304" pitchFamily="18" charset="0"/>
              </a:rPr>
              <a:t>visited</a:t>
            </a:r>
            <a:r>
              <a:rPr lang="en-US" sz="2000" b="0" i="0" dirty="0">
                <a:solidFill>
                  <a:srgbClr val="000000"/>
                </a:solidFill>
                <a:effectLst/>
                <a:latin typeface="Times New Roman" panose="02020603050405020304" pitchFamily="18" charset="0"/>
                <a:cs typeface="Times New Roman" panose="02020603050405020304" pitchFamily="18" charset="0"/>
              </a:rPr>
              <a:t>[] to store the visited vertices.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Set distance[S] to ‘0’ and distance[v] = ∞, where v represents all the other vertices in the graph.</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Add S to the visited[] array and find the adjacent vertices of S with the minimum distance.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adjacent vertex to S, say A, has the minimum distance and is not in the visited array yet. A is picked and added to the visited array and the distance of A is changed from ∞ to the assigned distance of A, say d</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where d</a:t>
            </a:r>
            <a:r>
              <a:rPr lang="en-US" sz="2000" b="0" i="0" baseline="-2500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&lt; ∞.</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Repeat the process for the adjacent vertices of the visited vertices until the shortest path spanning tree is formed.</a:t>
            </a: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Dijkstra’s Algorithm </a:t>
            </a:r>
            <a:endParaRPr lang="en-US"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sz="2000" b="0" i="0" dirty="0">
                <a:solidFill>
                  <a:srgbClr val="000000"/>
                </a:solidFill>
                <a:effectLst/>
                <a:latin typeface="Times New Roman" panose="02020603050405020304" pitchFamily="18" charset="0"/>
                <a:cs typeface="Times New Roman" panose="02020603050405020304" pitchFamily="18" charset="0"/>
              </a:rPr>
              <a:t>Analysis of the algorithm with the help of an example graph</a:t>
            </a: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106680" indent="0">
              <a:buNone/>
            </a:pPr>
            <a:r>
              <a:rPr lang="en-US" sz="1200" b="0" i="0" dirty="0">
                <a:solidFill>
                  <a:srgbClr val="000000"/>
                </a:solidFill>
                <a:effectLst/>
                <a:latin typeface="Verdana" panose="020B0604030504040204" pitchFamily="34" charset="0"/>
              </a:rPr>
              <a:t>The shortest path spanning tree is obtained as an output using the </a:t>
            </a:r>
            <a:r>
              <a:rPr lang="en-US" sz="1200" b="0" i="0" dirty="0" err="1">
                <a:solidFill>
                  <a:srgbClr val="000000"/>
                </a:solidFill>
                <a:effectLst/>
                <a:latin typeface="Verdana" panose="020B0604030504040204" pitchFamily="34" charset="0"/>
              </a:rPr>
              <a:t>dijkstra’s</a:t>
            </a:r>
            <a:r>
              <a:rPr lang="en-US" sz="1200" b="0" i="0" dirty="0">
                <a:solidFill>
                  <a:srgbClr val="000000"/>
                </a:solidFill>
                <a:effectLst/>
                <a:latin typeface="Verdana" panose="020B0604030504040204" pitchFamily="34" charset="0"/>
              </a:rPr>
              <a:t> algorithm.</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Dijkstra’s Algorithm </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pic>
        <p:nvPicPr>
          <p:cNvPr id="8" name="Picture 7">
            <a:extLst>
              <a:ext uri="{FF2B5EF4-FFF2-40B4-BE49-F238E27FC236}">
                <a16:creationId xmlns:a16="http://schemas.microsoft.com/office/drawing/2014/main" id="{3E4FB8A4-0918-0AAC-CAF1-3A8B552183DF}"/>
              </a:ext>
            </a:extLst>
          </p:cNvPr>
          <p:cNvPicPr>
            <a:picLocks noChangeAspect="1"/>
          </p:cNvPicPr>
          <p:nvPr/>
        </p:nvPicPr>
        <p:blipFill>
          <a:blip r:embed="rId3"/>
          <a:stretch>
            <a:fillRect/>
          </a:stretch>
        </p:blipFill>
        <p:spPr>
          <a:xfrm>
            <a:off x="1412827" y="1687330"/>
            <a:ext cx="3733209" cy="1702191"/>
          </a:xfrm>
          <a:prstGeom prst="rect">
            <a:avLst/>
          </a:prstGeom>
        </p:spPr>
      </p:pic>
      <p:pic>
        <p:nvPicPr>
          <p:cNvPr id="10" name="Picture 9">
            <a:extLst>
              <a:ext uri="{FF2B5EF4-FFF2-40B4-BE49-F238E27FC236}">
                <a16:creationId xmlns:a16="http://schemas.microsoft.com/office/drawing/2014/main" id="{9019AADE-A65E-2F7E-AD82-C610A30C2292}"/>
              </a:ext>
            </a:extLst>
          </p:cNvPr>
          <p:cNvPicPr>
            <a:picLocks noChangeAspect="1"/>
          </p:cNvPicPr>
          <p:nvPr/>
        </p:nvPicPr>
        <p:blipFill>
          <a:blip r:embed="rId4"/>
          <a:stretch>
            <a:fillRect/>
          </a:stretch>
        </p:blipFill>
        <p:spPr>
          <a:xfrm>
            <a:off x="1753191" y="4423972"/>
            <a:ext cx="3392845" cy="170219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51114"/>
            <a:ext cx="8382000" cy="5486400"/>
          </a:xfrm>
        </p:spPr>
        <p:txBody>
          <a:bodyPr/>
          <a:lstStyle/>
          <a:p>
            <a:pPr marL="0" lvl="0" indent="0">
              <a:lnSpc>
                <a:spcPct val="107000"/>
              </a:lnSpc>
              <a:spcAft>
                <a:spcPts val="800"/>
              </a:spcAft>
              <a:buNone/>
              <a:tabLst>
                <a:tab pos="457200" algn="l"/>
              </a:tabLst>
            </a:pPr>
            <a:endParaRPr lang="pt-BR" sz="1200" b="0" i="0" dirty="0">
              <a:solidFill>
                <a:srgbClr val="CCCCCC"/>
              </a:solidFill>
              <a:effectLst/>
              <a:latin typeface="Courier New" panose="02070309020205020404" pitchFamily="49" charset="0"/>
            </a:endParaRPr>
          </a:p>
          <a:p>
            <a:pPr marL="0" lvl="0" indent="0">
              <a:lnSpc>
                <a:spcPct val="107000"/>
              </a:lnSpc>
              <a:spcAft>
                <a:spcPts val="800"/>
              </a:spcAft>
              <a:buNone/>
              <a:tabLst>
                <a:tab pos="457200" algn="l"/>
              </a:tabLst>
            </a:pPr>
            <a:endParaRPr lang="pt-BR" sz="1200" dirty="0">
              <a:solidFill>
                <a:srgbClr val="CCCCCC"/>
              </a:solidFill>
              <a:latin typeface="Courier New" panose="02070309020205020404" pitchFamily="49" charset="0"/>
            </a:endParaRPr>
          </a:p>
          <a:p>
            <a:pPr marL="0" lvl="0" indent="0">
              <a:lnSpc>
                <a:spcPct val="107000"/>
              </a:lnSpc>
              <a:spcAft>
                <a:spcPts val="800"/>
              </a:spcAft>
              <a:buNone/>
              <a:tabLst>
                <a:tab pos="457200" algn="l"/>
              </a:tabLst>
            </a:pPr>
            <a:endParaRPr lang="pt-BR" sz="1200" b="0" i="0" dirty="0">
              <a:solidFill>
                <a:srgbClr val="CCCCCC"/>
              </a:solidFill>
              <a:effectLst/>
              <a:latin typeface="Courier New" panose="02070309020205020404" pitchFamily="49" charset="0"/>
            </a:endParaRPr>
          </a:p>
          <a:p>
            <a:pPr marL="0" lvl="0" indent="0">
              <a:lnSpc>
                <a:spcPct val="107000"/>
              </a:lnSpc>
              <a:spcAft>
                <a:spcPts val="800"/>
              </a:spcAft>
              <a:buNone/>
              <a:tabLst>
                <a:tab pos="457200" algn="l"/>
              </a:tabLst>
            </a:pPr>
            <a:endParaRPr lang="pt-BR" sz="1200" dirty="0">
              <a:solidFill>
                <a:srgbClr val="CCCCCC"/>
              </a:solidFill>
              <a:latin typeface="Courier New" panose="02070309020205020404" pitchFamily="49" charset="0"/>
            </a:endParaRPr>
          </a:p>
          <a:p>
            <a:pPr marL="0" lvl="0" indent="0">
              <a:lnSpc>
                <a:spcPct val="107000"/>
              </a:lnSpc>
              <a:spcAft>
                <a:spcPts val="800"/>
              </a:spcAft>
              <a:buNone/>
              <a:tabLst>
                <a:tab pos="457200" algn="l"/>
              </a:tabLst>
            </a:pPr>
            <a:endParaRPr lang="pt-BR" sz="1200" b="0" i="0" dirty="0">
              <a:solidFill>
                <a:srgbClr val="CCCCCC"/>
              </a:solidFill>
              <a:effectLst/>
              <a:latin typeface="Courier New" panose="02070309020205020404" pitchFamily="49" charset="0"/>
            </a:endParaRPr>
          </a:p>
          <a:p>
            <a:pPr marL="0" lvl="0" indent="0">
              <a:lnSpc>
                <a:spcPct val="107000"/>
              </a:lnSpc>
              <a:spcAft>
                <a:spcPts val="800"/>
              </a:spcAft>
              <a:buNone/>
              <a:tabLst>
                <a:tab pos="457200" algn="l"/>
              </a:tabLst>
            </a:pPr>
            <a:endParaRPr lang="pt-BR" sz="1200" dirty="0">
              <a:solidFill>
                <a:srgbClr val="CCCCCC"/>
              </a:solidFill>
              <a:latin typeface="Courier New" panose="02070309020205020404" pitchFamily="49" charset="0"/>
            </a:endParaRPr>
          </a:p>
          <a:p>
            <a:pPr marL="0" lvl="0" indent="0">
              <a:lnSpc>
                <a:spcPct val="107000"/>
              </a:lnSpc>
              <a:spcAft>
                <a:spcPts val="800"/>
              </a:spcAft>
              <a:buNone/>
              <a:tabLst>
                <a:tab pos="457200" algn="l"/>
              </a:tabLst>
            </a:pPr>
            <a:endParaRPr lang="pt-BR" sz="1200" b="0" i="0" dirty="0">
              <a:solidFill>
                <a:srgbClr val="CCCCCC"/>
              </a:solidFill>
              <a:effectLst/>
              <a:latin typeface="Courier New" panose="02070309020205020404" pitchFamily="49" charset="0"/>
            </a:endParaRPr>
          </a:p>
          <a:p>
            <a:pPr marL="0" lvl="0" indent="0">
              <a:lnSpc>
                <a:spcPct val="107000"/>
              </a:lnSpc>
              <a:spcAft>
                <a:spcPts val="800"/>
              </a:spcAft>
              <a:buNone/>
              <a:tabLst>
                <a:tab pos="457200" algn="l"/>
              </a:tabLst>
            </a:pPr>
            <a:endParaRPr lang="pt-BR" sz="1200" dirty="0">
              <a:solidFill>
                <a:srgbClr val="CCCCCC"/>
              </a:solidFill>
              <a:latin typeface="Courier New" panose="02070309020205020404" pitchFamily="49" charset="0"/>
            </a:endParaRPr>
          </a:p>
          <a:p>
            <a:pPr marL="0" lvl="0" indent="0">
              <a:lnSpc>
                <a:spcPct val="107000"/>
              </a:lnSpc>
              <a:spcAft>
                <a:spcPts val="800"/>
              </a:spcAft>
              <a:buNone/>
              <a:tabLst>
                <a:tab pos="457200" algn="l"/>
              </a:tabLst>
            </a:pPr>
            <a:endParaRPr lang="pt-BR" sz="1200" b="0" i="0" dirty="0">
              <a:solidFill>
                <a:srgbClr val="CCCCCC"/>
              </a:solidFill>
              <a:effectLst/>
              <a:latin typeface="Courier New" panose="02070309020205020404" pitchFamily="49" charset="0"/>
            </a:endParaRPr>
          </a:p>
          <a:p>
            <a:pPr marL="0" lvl="0" indent="0">
              <a:lnSpc>
                <a:spcPct val="107000"/>
              </a:lnSpc>
              <a:spcAft>
                <a:spcPts val="800"/>
              </a:spcAft>
              <a:buNone/>
              <a:tabLst>
                <a:tab pos="457200" algn="l"/>
              </a:tabLst>
            </a:pPr>
            <a:endParaRPr lang="pt-BR" sz="2000" b="0" i="0" dirty="0">
              <a:solidFill>
                <a:schemeClr val="tx1"/>
              </a:solidFill>
              <a:effectLst/>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pt-BR" sz="2000" dirty="0">
              <a:solidFill>
                <a:schemeClr val="tx1"/>
              </a:solidFill>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r>
              <a:rPr lang="pt-BR" sz="2000" b="0" i="0" dirty="0">
                <a:solidFill>
                  <a:schemeClr val="tx1"/>
                </a:solidFill>
                <a:effectLst/>
                <a:latin typeface="Times New Roman" panose="02020603050405020304" pitchFamily="18" charset="0"/>
                <a:cs typeface="Times New Roman" panose="02020603050405020304" pitchFamily="18" charset="0"/>
              </a:rPr>
              <a:t>Visited = {S, A, E, D, C, B}</a:t>
            </a:r>
          </a:p>
        </p:txBody>
      </p:sp>
      <p:sp>
        <p:nvSpPr>
          <p:cNvPr id="3" name="Title 2"/>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Dijkstra’s Algorithm </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28</a:t>
            </a:fld>
            <a:endParaRPr lang="en-US"/>
          </a:p>
        </p:txBody>
      </p:sp>
      <p:graphicFrame>
        <p:nvGraphicFramePr>
          <p:cNvPr id="7" name="Table 6">
            <a:extLst>
              <a:ext uri="{FF2B5EF4-FFF2-40B4-BE49-F238E27FC236}">
                <a16:creationId xmlns:a16="http://schemas.microsoft.com/office/drawing/2014/main" id="{4DBCE287-FF4A-B10D-F050-6CCB55024BCB}"/>
              </a:ext>
            </a:extLst>
          </p:cNvPr>
          <p:cNvGraphicFramePr>
            <a:graphicFrameLocks noGrp="1"/>
          </p:cNvGraphicFramePr>
          <p:nvPr>
            <p:extLst>
              <p:ext uri="{D42A27DB-BD31-4B8C-83A1-F6EECF244321}">
                <p14:modId xmlns:p14="http://schemas.microsoft.com/office/powerpoint/2010/main" val="1248113012"/>
              </p:ext>
            </p:extLst>
          </p:nvPr>
        </p:nvGraphicFramePr>
        <p:xfrm>
          <a:off x="1524000" y="1397000"/>
          <a:ext cx="6096000" cy="2438400"/>
        </p:xfrm>
        <a:graphic>
          <a:graphicData uri="http://schemas.openxmlformats.org/drawingml/2006/table">
            <a:tbl>
              <a:tblPr firstRow="1" bandRow="1">
                <a:tableStyleId>{3B4B98B0-60AC-42C2-AFA5-B58CD77FA1E5}</a:tableStyleId>
              </a:tblPr>
              <a:tblGrid>
                <a:gridCol w="1534886">
                  <a:extLst>
                    <a:ext uri="{9D8B030D-6E8A-4147-A177-3AD203B41FA5}">
                      <a16:colId xmlns:a16="http://schemas.microsoft.com/office/drawing/2014/main" val="4180882543"/>
                    </a:ext>
                  </a:extLst>
                </a:gridCol>
                <a:gridCol w="664028">
                  <a:extLst>
                    <a:ext uri="{9D8B030D-6E8A-4147-A177-3AD203B41FA5}">
                      <a16:colId xmlns:a16="http://schemas.microsoft.com/office/drawing/2014/main" val="2258534974"/>
                    </a:ext>
                  </a:extLst>
                </a:gridCol>
                <a:gridCol w="849086">
                  <a:extLst>
                    <a:ext uri="{9D8B030D-6E8A-4147-A177-3AD203B41FA5}">
                      <a16:colId xmlns:a16="http://schemas.microsoft.com/office/drawing/2014/main" val="2994187444"/>
                    </a:ext>
                  </a:extLst>
                </a:gridCol>
                <a:gridCol w="1016000">
                  <a:extLst>
                    <a:ext uri="{9D8B030D-6E8A-4147-A177-3AD203B41FA5}">
                      <a16:colId xmlns:a16="http://schemas.microsoft.com/office/drawing/2014/main" val="1378406161"/>
                    </a:ext>
                  </a:extLst>
                </a:gridCol>
                <a:gridCol w="1016000">
                  <a:extLst>
                    <a:ext uri="{9D8B030D-6E8A-4147-A177-3AD203B41FA5}">
                      <a16:colId xmlns:a16="http://schemas.microsoft.com/office/drawing/2014/main" val="2763620067"/>
                    </a:ext>
                  </a:extLst>
                </a:gridCol>
                <a:gridCol w="1016000">
                  <a:extLst>
                    <a:ext uri="{9D8B030D-6E8A-4147-A177-3AD203B41FA5}">
                      <a16:colId xmlns:a16="http://schemas.microsoft.com/office/drawing/2014/main" val="2265400882"/>
                    </a:ext>
                  </a:extLst>
                </a:gridCol>
              </a:tblGrid>
              <a:tr h="370840">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Vertex(S)</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A</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B</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C</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D</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E</a:t>
                      </a:r>
                    </a:p>
                  </a:txBody>
                  <a:tcPr marL="50800" marR="50800" marT="50800" marB="50800" anchor="ctr"/>
                </a:tc>
                <a:extLst>
                  <a:ext uri="{0D108BD9-81ED-4DB2-BD59-A6C34878D82A}">
                    <a16:rowId xmlns:a16="http://schemas.microsoft.com/office/drawing/2014/main" val="116523734"/>
                  </a:ext>
                </a:extLst>
              </a:tr>
              <a:tr h="370840">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Distance</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a:t>
                      </a:r>
                    </a:p>
                  </a:txBody>
                  <a:tcPr marL="50800" marR="50800" marT="50800" marB="50800" anchor="ctr"/>
                </a:tc>
                <a:extLst>
                  <a:ext uri="{0D108BD9-81ED-4DB2-BD59-A6C34878D82A}">
                    <a16:rowId xmlns:a16="http://schemas.microsoft.com/office/drawing/2014/main" val="729374666"/>
                  </a:ext>
                </a:extLst>
              </a:tr>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6</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8</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7</a:t>
                      </a:r>
                    </a:p>
                  </a:txBody>
                  <a:tcPr marL="50800" marR="50800" marT="50800" marB="50800" anchor="ctr"/>
                </a:tc>
                <a:extLst>
                  <a:ext uri="{0D108BD9-81ED-4DB2-BD59-A6C34878D82A}">
                    <a16:rowId xmlns:a16="http://schemas.microsoft.com/office/drawing/2014/main" val="2589000219"/>
                  </a:ext>
                </a:extLst>
              </a:tr>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6</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15</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8</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7</a:t>
                      </a:r>
                    </a:p>
                  </a:txBody>
                  <a:tcPr marL="50800" marR="50800" marT="50800" marB="50800" anchor="ctr"/>
                </a:tc>
                <a:extLst>
                  <a:ext uri="{0D108BD9-81ED-4DB2-BD59-A6C34878D82A}">
                    <a16:rowId xmlns:a16="http://schemas.microsoft.com/office/drawing/2014/main" val="1021249474"/>
                  </a:ext>
                </a:extLst>
              </a:tr>
              <a:tr h="370840">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6</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15</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12</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8</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7</a:t>
                      </a:r>
                    </a:p>
                  </a:txBody>
                  <a:tcPr marL="50800" marR="50800" marT="50800" marB="50800" anchor="ctr"/>
                </a:tc>
                <a:extLst>
                  <a:ext uri="{0D108BD9-81ED-4DB2-BD59-A6C34878D82A}">
                    <a16:rowId xmlns:a16="http://schemas.microsoft.com/office/drawing/2014/main" val="3246745050"/>
                  </a:ext>
                </a:extLst>
              </a:tr>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effectLst/>
                          <a:latin typeface="Times New Roman" panose="02020603050405020304" pitchFamily="18" charset="0"/>
                          <a:cs typeface="Times New Roman" panose="02020603050405020304" pitchFamily="18" charset="0"/>
                        </a:rPr>
                        <a:t>6</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15</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11</a:t>
                      </a:r>
                    </a:p>
                  </a:txBody>
                  <a:tcPr marL="50800" marR="50800" marT="50800" marB="50800" anchor="ctr"/>
                </a:tc>
                <a:tc>
                  <a:txBody>
                    <a:bodyPr/>
                    <a:lstStyle/>
                    <a:p>
                      <a:pPr algn="l"/>
                      <a:r>
                        <a:rPr lang="en-IN" sz="2000">
                          <a:effectLst/>
                          <a:latin typeface="Times New Roman" panose="02020603050405020304" pitchFamily="18" charset="0"/>
                          <a:cs typeface="Times New Roman" panose="02020603050405020304" pitchFamily="18" charset="0"/>
                        </a:rPr>
                        <a:t>8</a:t>
                      </a:r>
                    </a:p>
                  </a:txBody>
                  <a:tcPr marL="50800" marR="50800" marT="50800" marB="50800" anchor="ctr"/>
                </a:tc>
                <a:tc>
                  <a:txBody>
                    <a:bodyPr/>
                    <a:lstStyle/>
                    <a:p>
                      <a:pPr algn="l"/>
                      <a:r>
                        <a:rPr lang="en-IN" sz="2000" dirty="0">
                          <a:effectLst/>
                          <a:latin typeface="Times New Roman" panose="02020603050405020304" pitchFamily="18" charset="0"/>
                          <a:cs typeface="Times New Roman" panose="02020603050405020304" pitchFamily="18" charset="0"/>
                        </a:rPr>
                        <a:t>7</a:t>
                      </a:r>
                    </a:p>
                  </a:txBody>
                  <a:tcPr marL="50800" marR="50800" marT="50800" marB="50800" anchor="ctr"/>
                </a:tc>
                <a:extLst>
                  <a:ext uri="{0D108BD9-81ED-4DB2-BD59-A6C34878D82A}">
                    <a16:rowId xmlns:a16="http://schemas.microsoft.com/office/drawing/2014/main" val="207210444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6DAC8-88B1-8FD8-3AD9-33DF4F18B8F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C19DF3D-D2EE-AAEB-02FD-20F9CE7701D8}"/>
              </a:ext>
            </a:extLst>
          </p:cNvPr>
          <p:cNvSpPr>
            <a:spLocks noGrp="1"/>
          </p:cNvSpPr>
          <p:nvPr>
            <p:ph type="body" idx="1"/>
          </p:nvPr>
        </p:nvSpPr>
        <p:spPr/>
        <p:txBody>
          <a:bodyPr/>
          <a:lstStyle/>
          <a:p>
            <a:pPr marL="106680" indent="0">
              <a:buNone/>
            </a:pPr>
            <a:r>
              <a:rPr lang="pt-BR"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Time complexity </a:t>
            </a:r>
            <a:r>
              <a:rPr lang="en-IN" sz="2000" b="1" i="0" dirty="0">
                <a:solidFill>
                  <a:srgbClr val="273239"/>
                </a:solidFill>
                <a:effectLst/>
                <a:latin typeface="Times New Roman" panose="02020603050405020304" pitchFamily="18" charset="0"/>
                <a:cs typeface="Times New Roman" panose="02020603050405020304" pitchFamily="18" charset="0"/>
              </a:rPr>
              <a:t>of Dijkstra’s Algorithm:</a:t>
            </a:r>
          </a:p>
          <a:p>
            <a:pPr marL="106680" indent="0">
              <a:buNone/>
            </a:pPr>
            <a:endParaRPr lang="en-IN" sz="2000" b="1"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IN" sz="2000" b="1"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IN" sz="2000" b="1"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IN" sz="2000" b="1"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IN" sz="2000" b="1" dirty="0">
              <a:solidFill>
                <a:srgbClr val="273239"/>
              </a:solidFill>
              <a:latin typeface="Times New Roman" panose="02020603050405020304" pitchFamily="18" charset="0"/>
              <a:cs typeface="Times New Roman" panose="02020603050405020304" pitchFamily="18" charset="0"/>
            </a:endParaRPr>
          </a:p>
          <a:p>
            <a:pPr marL="106680" indent="0">
              <a:buNone/>
            </a:pPr>
            <a:endParaRPr lang="en-IN" sz="2000" b="1"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IN" sz="2000" b="1" dirty="0">
              <a:solidFill>
                <a:srgbClr val="273239"/>
              </a:solidFill>
              <a:latin typeface="Times New Roman" panose="02020603050405020304" pitchFamily="18" charset="0"/>
              <a:cs typeface="Times New Roman" panose="02020603050405020304" pitchFamily="18" charset="0"/>
            </a:endParaRPr>
          </a:p>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The </a:t>
            </a:r>
            <a:r>
              <a:rPr lang="en-US" sz="2000" b="1" i="0" dirty="0">
                <a:solidFill>
                  <a:srgbClr val="273239"/>
                </a:solidFill>
                <a:effectLst/>
                <a:latin typeface="Times New Roman" panose="02020603050405020304" pitchFamily="18" charset="0"/>
                <a:cs typeface="Times New Roman" panose="02020603050405020304" pitchFamily="18" charset="0"/>
              </a:rPr>
              <a:t>space complexity</a:t>
            </a:r>
            <a:r>
              <a:rPr lang="en-US" sz="2000" b="0" i="0" dirty="0">
                <a:solidFill>
                  <a:srgbClr val="273239"/>
                </a:solidFill>
                <a:effectLst/>
                <a:latin typeface="Times New Roman" panose="02020603050405020304" pitchFamily="18" charset="0"/>
                <a:cs typeface="Times New Roman" panose="02020603050405020304" pitchFamily="18" charset="0"/>
              </a:rPr>
              <a:t> of the algorithm is </a:t>
            </a:r>
            <a:r>
              <a:rPr lang="en-US" sz="2000" b="1" i="0" dirty="0">
                <a:solidFill>
                  <a:srgbClr val="273239"/>
                </a:solidFill>
                <a:effectLst/>
                <a:latin typeface="Times New Roman" panose="02020603050405020304" pitchFamily="18" charset="0"/>
                <a:cs typeface="Times New Roman" panose="02020603050405020304" pitchFamily="18" charset="0"/>
              </a:rPr>
              <a:t>O(V) </a:t>
            </a:r>
            <a:r>
              <a:rPr lang="en-US" sz="2000" b="0" i="0" dirty="0">
                <a:solidFill>
                  <a:srgbClr val="273239"/>
                </a:solidFill>
                <a:effectLst/>
                <a:latin typeface="Times New Roman" panose="02020603050405020304" pitchFamily="18" charset="0"/>
                <a:cs typeface="Times New Roman" panose="02020603050405020304" pitchFamily="18" charset="0"/>
              </a:rPr>
              <a:t>for storing the distances and predecessors for each node, along with additional space for data structures like priority queues or arrays.</a:t>
            </a:r>
            <a:endParaRPr lang="en-IN" sz="2000" b="1" i="0" dirty="0">
              <a:solidFill>
                <a:srgbClr val="273239"/>
              </a:solidFill>
              <a:effectLst/>
              <a:latin typeface="Times New Roman" panose="02020603050405020304" pitchFamily="18" charset="0"/>
              <a:cs typeface="Times New Roman" panose="02020603050405020304" pitchFamily="18" charset="0"/>
            </a:endParaRPr>
          </a:p>
          <a:p>
            <a:pPr marL="106680" indent="0">
              <a:buNone/>
            </a:pPr>
            <a:r>
              <a:rPr lang="pt-BR"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668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EECBC45-970E-8C47-FE4F-59EB8643BFC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4666DC9B-CFD2-2A1C-FDA4-F00BCC378016}"/>
              </a:ext>
            </a:extLst>
          </p:cNvPr>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a:extLst>
              <a:ext uri="{FF2B5EF4-FFF2-40B4-BE49-F238E27FC236}">
                <a16:creationId xmlns:a16="http://schemas.microsoft.com/office/drawing/2014/main" id="{90DF486A-C124-5651-AB3E-3845A0ED2AC8}"/>
              </a:ext>
            </a:extLst>
          </p:cNvPr>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a:extLst>
              <a:ext uri="{FF2B5EF4-FFF2-40B4-BE49-F238E27FC236}">
                <a16:creationId xmlns:a16="http://schemas.microsoft.com/office/drawing/2014/main" id="{421F437F-F49B-6313-A107-B46B97E92A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graphicFrame>
        <p:nvGraphicFramePr>
          <p:cNvPr id="7" name="Table 6">
            <a:extLst>
              <a:ext uri="{FF2B5EF4-FFF2-40B4-BE49-F238E27FC236}">
                <a16:creationId xmlns:a16="http://schemas.microsoft.com/office/drawing/2014/main" id="{1D34A47D-652C-C555-DAF0-015FD992922B}"/>
              </a:ext>
            </a:extLst>
          </p:cNvPr>
          <p:cNvGraphicFramePr>
            <a:graphicFrameLocks noGrp="1"/>
          </p:cNvGraphicFramePr>
          <p:nvPr>
            <p:extLst>
              <p:ext uri="{D42A27DB-BD31-4B8C-83A1-F6EECF244321}">
                <p14:modId xmlns:p14="http://schemas.microsoft.com/office/powerpoint/2010/main" val="2673315045"/>
              </p:ext>
            </p:extLst>
          </p:nvPr>
        </p:nvGraphicFramePr>
        <p:xfrm>
          <a:off x="1524000" y="1774371"/>
          <a:ext cx="4637314" cy="2100948"/>
        </p:xfrm>
        <a:graphic>
          <a:graphicData uri="http://schemas.openxmlformats.org/drawingml/2006/table">
            <a:tbl>
              <a:tblPr firstRow="1" bandRow="1">
                <a:tableStyleId>{3B4B98B0-60AC-42C2-AFA5-B58CD77FA1E5}</a:tableStyleId>
              </a:tblPr>
              <a:tblGrid>
                <a:gridCol w="2318657">
                  <a:extLst>
                    <a:ext uri="{9D8B030D-6E8A-4147-A177-3AD203B41FA5}">
                      <a16:colId xmlns:a16="http://schemas.microsoft.com/office/drawing/2014/main" val="1530981631"/>
                    </a:ext>
                  </a:extLst>
                </a:gridCol>
                <a:gridCol w="2318657">
                  <a:extLst>
                    <a:ext uri="{9D8B030D-6E8A-4147-A177-3AD203B41FA5}">
                      <a16:colId xmlns:a16="http://schemas.microsoft.com/office/drawing/2014/main" val="284266260"/>
                    </a:ext>
                  </a:extLst>
                </a:gridCol>
              </a:tblGrid>
              <a:tr h="525237">
                <a:tc>
                  <a:txBody>
                    <a:bodyPr/>
                    <a:lstStyle/>
                    <a:p>
                      <a:r>
                        <a:rPr lang="en-IN" sz="2000" dirty="0">
                          <a:latin typeface="Times New Roman" panose="02020603050405020304" pitchFamily="18" charset="0"/>
                          <a:cs typeface="Times New Roman" panose="02020603050405020304" pitchFamily="18" charset="0"/>
                        </a:rPr>
                        <a:t>Case</a:t>
                      </a:r>
                    </a:p>
                  </a:txBody>
                  <a:tcPr/>
                </a:tc>
                <a:tc>
                  <a:txBody>
                    <a:bodyPr/>
                    <a:lstStyle/>
                    <a:p>
                      <a:r>
                        <a:rPr lang="en-IN" sz="2000" dirty="0">
                          <a:latin typeface="Times New Roman" panose="02020603050405020304" pitchFamily="18" charset="0"/>
                          <a:cs typeface="Times New Roman" panose="02020603050405020304" pitchFamily="18" charset="0"/>
                        </a:rPr>
                        <a:t>Complexity</a:t>
                      </a:r>
                    </a:p>
                  </a:txBody>
                  <a:tcPr/>
                </a:tc>
                <a:extLst>
                  <a:ext uri="{0D108BD9-81ED-4DB2-BD59-A6C34878D82A}">
                    <a16:rowId xmlns:a16="http://schemas.microsoft.com/office/drawing/2014/main" val="652800897"/>
                  </a:ext>
                </a:extLst>
              </a:tr>
              <a:tr h="525237">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Best Case</a:t>
                      </a:r>
                      <a:endParaRPr lang="en-IN" sz="2000" dirty="0">
                        <a:latin typeface="Times New Roman" panose="02020603050405020304" pitchFamily="18" charset="0"/>
                        <a:cs typeface="Times New Roman" panose="02020603050405020304" pitchFamily="18" charset="0"/>
                      </a:endParaRPr>
                    </a:p>
                  </a:txBody>
                  <a:tcPr/>
                </a:tc>
                <a:tc>
                  <a:txBody>
                    <a:bodyPr/>
                    <a:lstStyle/>
                    <a:p>
                      <a:r>
                        <a:rPr lang="pt-BR"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O((V + E) log 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6429876"/>
                  </a:ext>
                </a:extLst>
              </a:tr>
              <a:tr h="525237">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Average Case</a:t>
                      </a:r>
                      <a:endParaRPr lang="en-IN" sz="2000" dirty="0">
                        <a:latin typeface="Times New Roman" panose="02020603050405020304" pitchFamily="18" charset="0"/>
                        <a:cs typeface="Times New Roman" panose="02020603050405020304" pitchFamily="18" charset="0"/>
                      </a:endParaRPr>
                    </a:p>
                  </a:txBody>
                  <a:tcPr/>
                </a:tc>
                <a:tc>
                  <a:txBody>
                    <a:bodyPr/>
                    <a:lstStyle/>
                    <a:p>
                      <a:r>
                        <a:rPr lang="pt-BR"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O((V + E) log 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680386"/>
                  </a:ext>
                </a:extLst>
              </a:tr>
              <a:tr h="525237">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Worst Case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O((V</a:t>
                      </a:r>
                      <a:r>
                        <a:rPr lang="en-IN" sz="2000" b="1" i="0" u="none" strike="noStrike" cap="none" baseline="30000"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2</a:t>
                      </a:r>
                      <a:r>
                        <a:rPr lang="en-IN" sz="20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 log 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2537076"/>
                  </a:ext>
                </a:extLst>
              </a:tr>
            </a:tbl>
          </a:graphicData>
        </a:graphic>
      </p:graphicFrame>
    </p:spTree>
    <p:extLst>
      <p:ext uri="{BB962C8B-B14F-4D97-AF65-F5344CB8AC3E}">
        <p14:creationId xmlns:p14="http://schemas.microsoft.com/office/powerpoint/2010/main" val="253710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4160" y="885190"/>
            <a:ext cx="8788400" cy="5445760"/>
          </a:xfrm>
        </p:spPr>
        <p:txBody>
          <a:bodyPr/>
          <a:lstStyle/>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Backtracking is like trying different paths, and when you hit a dead end, you backtrack to the last choice and try a different route. </a:t>
            </a:r>
            <a:r>
              <a:rPr lang="en-US" sz="2000" dirty="0">
                <a:solidFill>
                  <a:srgbClr val="273239"/>
                </a:solidFill>
                <a:latin typeface="Times New Roman" panose="02020603050405020304" pitchFamily="18" charset="0"/>
                <a:cs typeface="Times New Roman" panose="02020603050405020304" pitchFamily="18" charset="0"/>
              </a:rPr>
              <a:t>It</a:t>
            </a:r>
            <a:r>
              <a:rPr lang="en-US" sz="2000" b="0" i="0" dirty="0">
                <a:solidFill>
                  <a:srgbClr val="273239"/>
                </a:solidFill>
                <a:effectLst/>
                <a:latin typeface="Times New Roman" panose="02020603050405020304" pitchFamily="18" charset="0"/>
                <a:cs typeface="Times New Roman" panose="02020603050405020304" pitchFamily="18" charset="0"/>
              </a:rPr>
              <a:t> is a problem-solving algorithmic technique that involves finding a solution incrementally by trying </a:t>
            </a:r>
            <a:r>
              <a:rPr lang="en-US" sz="2000" b="1" i="0" dirty="0">
                <a:solidFill>
                  <a:srgbClr val="273239"/>
                </a:solidFill>
                <a:effectLst/>
                <a:latin typeface="Times New Roman" panose="02020603050405020304" pitchFamily="18" charset="0"/>
                <a:cs typeface="Times New Roman" panose="02020603050405020304" pitchFamily="18" charset="0"/>
              </a:rPr>
              <a:t>different options</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1" i="0" dirty="0">
                <a:solidFill>
                  <a:srgbClr val="273239"/>
                </a:solidFill>
                <a:effectLst/>
                <a:latin typeface="Times New Roman" panose="02020603050405020304" pitchFamily="18" charset="0"/>
                <a:cs typeface="Times New Roman" panose="02020603050405020304" pitchFamily="18" charset="0"/>
              </a:rPr>
              <a:t>undoing</a:t>
            </a:r>
            <a:r>
              <a:rPr lang="en-US" sz="2000" b="0" i="0" dirty="0">
                <a:solidFill>
                  <a:srgbClr val="273239"/>
                </a:solidFill>
                <a:effectLst/>
                <a:latin typeface="Times New Roman" panose="02020603050405020304" pitchFamily="18" charset="0"/>
                <a:cs typeface="Times New Roman" panose="02020603050405020304" pitchFamily="18" charset="0"/>
              </a:rPr>
              <a:t> them if they lead to a </a:t>
            </a:r>
            <a:r>
              <a:rPr lang="en-US" sz="2000" b="1" i="0" dirty="0">
                <a:solidFill>
                  <a:srgbClr val="273239"/>
                </a:solidFill>
                <a:effectLst/>
                <a:latin typeface="Times New Roman" panose="02020603050405020304" pitchFamily="18" charset="0"/>
                <a:cs typeface="Times New Roman" panose="02020603050405020304" pitchFamily="18" charset="0"/>
              </a:rPr>
              <a:t>dead end</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Define the problem</a:t>
            </a:r>
            <a:r>
              <a:rPr lang="en-US" sz="2000" b="0" i="0" dirty="0">
                <a:solidFill>
                  <a:srgbClr val="1C2B33"/>
                </a:solidFill>
                <a:effectLst/>
                <a:latin typeface="Times New Roman" panose="02020603050405020304" pitchFamily="18" charset="0"/>
                <a:cs typeface="Times New Roman" panose="02020603050405020304" pitchFamily="18" charset="0"/>
              </a:rPr>
              <a:t>: Identify the problem you want to solve and define the constraints that must be satisfied.</a:t>
            </a: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Choose a starting point</a:t>
            </a:r>
            <a:r>
              <a:rPr lang="en-US" sz="2000" b="0" i="0" dirty="0">
                <a:solidFill>
                  <a:srgbClr val="1C2B33"/>
                </a:solidFill>
                <a:effectLst/>
                <a:latin typeface="Times New Roman" panose="02020603050405020304" pitchFamily="18" charset="0"/>
                <a:cs typeface="Times New Roman" panose="02020603050405020304" pitchFamily="18" charset="0"/>
              </a:rPr>
              <a:t>: Select a starting point for the search, which is typically an empty or partial solution.</a:t>
            </a: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Explore the solution space</a:t>
            </a:r>
            <a:r>
              <a:rPr lang="en-US" sz="2000" b="0" i="0" dirty="0">
                <a:solidFill>
                  <a:srgbClr val="1C2B33"/>
                </a:solidFill>
                <a:effectLst/>
                <a:latin typeface="Times New Roman" panose="02020603050405020304" pitchFamily="18" charset="0"/>
                <a:cs typeface="Times New Roman" panose="02020603050405020304" pitchFamily="18" charset="0"/>
              </a:rPr>
              <a:t>: Recursively explore the solution space by adding one element at a time to the current solution.</a:t>
            </a: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Check constraints</a:t>
            </a:r>
            <a:r>
              <a:rPr lang="en-US" sz="2000" b="0" i="0" dirty="0">
                <a:solidFill>
                  <a:srgbClr val="1C2B33"/>
                </a:solidFill>
                <a:effectLst/>
                <a:latin typeface="Times New Roman" panose="02020603050405020304" pitchFamily="18" charset="0"/>
                <a:cs typeface="Times New Roman" panose="02020603050405020304" pitchFamily="18" charset="0"/>
              </a:rPr>
              <a:t>: After adding each element, check whether the current solution satisfies the constraints.</a:t>
            </a:r>
            <a:endParaRPr lang="en-US" sz="2000" dirty="0">
              <a:solidFill>
                <a:srgbClr val="1C2B33"/>
              </a:solidFill>
              <a:latin typeface="Times New Roman" panose="02020603050405020304" pitchFamily="18" charset="0"/>
              <a:cs typeface="Times New Roman" panose="02020603050405020304" pitchFamily="18" charset="0"/>
            </a:endParaRP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Backtrack</a:t>
            </a:r>
            <a:r>
              <a:rPr lang="en-US" sz="2000" b="0" i="0" dirty="0">
                <a:solidFill>
                  <a:srgbClr val="1C2B33"/>
                </a:solidFill>
                <a:effectLst/>
                <a:latin typeface="Times New Roman" panose="02020603050405020304" pitchFamily="18" charset="0"/>
                <a:cs typeface="Times New Roman" panose="02020603050405020304" pitchFamily="18" charset="0"/>
              </a:rPr>
              <a:t>: If the current solution does not satisfy the constraints, backtrack by removing the last element added and exploring alternative solutions.</a:t>
            </a:r>
          </a:p>
          <a:p>
            <a:pPr marL="106680" indent="0">
              <a:buNone/>
            </a:pPr>
            <a:r>
              <a:rPr lang="en-US" sz="2000" b="1" i="0" dirty="0">
                <a:solidFill>
                  <a:srgbClr val="1C2B33"/>
                </a:solidFill>
                <a:effectLst/>
                <a:latin typeface="Times New Roman" panose="02020603050405020304" pitchFamily="18" charset="0"/>
                <a:cs typeface="Times New Roman" panose="02020603050405020304" pitchFamily="18" charset="0"/>
              </a:rPr>
              <a:t>Repeat</a:t>
            </a:r>
            <a:r>
              <a:rPr lang="en-US" sz="2000" b="0" i="0" dirty="0">
                <a:solidFill>
                  <a:srgbClr val="1C2B33"/>
                </a:solidFill>
                <a:effectLst/>
                <a:latin typeface="Times New Roman" panose="02020603050405020304" pitchFamily="18" charset="0"/>
                <a:cs typeface="Times New Roman" panose="02020603050405020304" pitchFamily="18" charset="0"/>
              </a:rPr>
              <a:t>: Repeat steps 3-5 until a solution is found or the solution space has been exhausted.</a:t>
            </a:r>
            <a:endParaRPr lang="en-US" altLang="en-US" sz="20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buNone/>
            </a:pPr>
            <a:endParaRPr lang="en-US" altLang="en-US" sz="1800" dirty="0">
              <a:latin typeface="Times New Roman" panose="02020603050405020304" pitchFamily="18" charset="0"/>
              <a:cs typeface="Times New Roman" panose="02020603050405020304" pitchFamily="18" charset="0"/>
            </a:endParaRPr>
          </a:p>
          <a:p>
            <a:pPr marL="106680" indent="0" algn="ctr">
              <a:buNone/>
            </a:pPr>
            <a:endParaRPr lang="en-US" alt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0" y="147320"/>
            <a:ext cx="8915400" cy="582930"/>
          </a:xfrm>
        </p:spPr>
        <p:txBody>
          <a:bodyPr/>
          <a:lstStyle/>
          <a:p>
            <a:r>
              <a:rPr lang="en-US" altLang="en-US" sz="4000" b="1" dirty="0">
                <a:latin typeface="Times New Roman" panose="02020603050405020304" pitchFamily="18" charset="0"/>
                <a:cs typeface="Times New Roman" panose="02020603050405020304" pitchFamily="18" charset="0"/>
              </a:rPr>
              <a:t>B</a:t>
            </a:r>
            <a:r>
              <a:rPr lang="en-IN" sz="4000" b="1" dirty="0" err="1">
                <a:latin typeface="Times New Roman" panose="02020603050405020304" pitchFamily="18" charset="0"/>
                <a:cs typeface="Times New Roman" panose="02020603050405020304" pitchFamily="18" charset="0"/>
              </a:rPr>
              <a:t>acktracking</a:t>
            </a:r>
            <a:r>
              <a:rPr lang="en-IN" sz="4000" b="1" dirty="0">
                <a:latin typeface="Times New Roman" panose="02020603050405020304" pitchFamily="18" charset="0"/>
                <a:cs typeface="Times New Roman" panose="02020603050405020304" pitchFamily="18" charset="0"/>
              </a:rPr>
              <a:t> General Method</a:t>
            </a:r>
            <a:endParaRPr lang="en-IN" sz="4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382000" cy="5562600"/>
          </a:xfrm>
        </p:spPr>
        <p:txBody>
          <a:bodyPr/>
          <a:lstStyle/>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Constraint Satisfaction Problems</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Sudoku: </a:t>
            </a:r>
            <a:r>
              <a:rPr lang="en-US" sz="1800" b="0" i="0" dirty="0">
                <a:solidFill>
                  <a:srgbClr val="273239"/>
                </a:solidFill>
                <a:effectLst/>
                <a:latin typeface="Times New Roman" panose="02020603050405020304" pitchFamily="18" charset="0"/>
                <a:cs typeface="Times New Roman" panose="02020603050405020304" pitchFamily="18" charset="0"/>
              </a:rPr>
              <a:t>Backtracking is used to solve Sudoku puzzles by filling in numbers that satisfy the constraints.</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Crosswords: </a:t>
            </a:r>
            <a:r>
              <a:rPr lang="en-US" sz="1800" b="0" i="0" dirty="0">
                <a:solidFill>
                  <a:srgbClr val="273239"/>
                </a:solidFill>
                <a:effectLst/>
                <a:latin typeface="Times New Roman" panose="02020603050405020304" pitchFamily="18" charset="0"/>
                <a:cs typeface="Times New Roman" panose="02020603050405020304" pitchFamily="18" charset="0"/>
              </a:rPr>
              <a:t>Backtracking can be used to solve crossword puzzles by finding words that fit the given clues.</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Graph Algorithms</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Hamiltonian Cycle: </a:t>
            </a:r>
            <a:r>
              <a:rPr lang="en-US" sz="1800" b="0" i="0" dirty="0">
                <a:solidFill>
                  <a:srgbClr val="273239"/>
                </a:solidFill>
                <a:effectLst/>
                <a:latin typeface="Times New Roman" panose="02020603050405020304" pitchFamily="18" charset="0"/>
                <a:cs typeface="Times New Roman" panose="02020603050405020304" pitchFamily="18" charset="0"/>
              </a:rPr>
              <a:t>Backtracking can be used to find a Hamiltonian cycle in a graph, which is a cycle that visits each vertex exactly once.</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Traveling Salesman Problem: </a:t>
            </a:r>
            <a:r>
              <a:rPr lang="en-US" sz="1800" b="0" i="0" dirty="0">
                <a:solidFill>
                  <a:srgbClr val="273239"/>
                </a:solidFill>
                <a:effectLst/>
                <a:latin typeface="Times New Roman" panose="02020603050405020304" pitchFamily="18" charset="0"/>
                <a:cs typeface="Times New Roman" panose="02020603050405020304" pitchFamily="18" charset="0"/>
              </a:rPr>
              <a:t>Backtracking can be used to solve the Traveling Salesman Problem, which involves finding the shortest possible tour that visits a set of cities and returns to the starting city.</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Combinatorial Optimization</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Knapsack Problem: </a:t>
            </a:r>
            <a:r>
              <a:rPr lang="en-US" sz="1800" b="0" i="0" dirty="0">
                <a:solidFill>
                  <a:srgbClr val="273239"/>
                </a:solidFill>
                <a:effectLst/>
                <a:latin typeface="Times New Roman" panose="02020603050405020304" pitchFamily="18" charset="0"/>
                <a:cs typeface="Times New Roman" panose="02020603050405020304" pitchFamily="18" charset="0"/>
              </a:rPr>
              <a:t>Backtracking can be used to solve the Knapsack Problem, which involves finding the optimal subset of items to include in a knapsack of limited capacity.</a:t>
            </a:r>
          </a:p>
          <a:p>
            <a:pPr marL="106680" indent="0">
              <a:buNone/>
            </a:pPr>
            <a:r>
              <a:rPr lang="en-US" sz="1800" b="1" i="0" dirty="0">
                <a:solidFill>
                  <a:srgbClr val="273239"/>
                </a:solidFill>
                <a:effectLst/>
                <a:latin typeface="Times New Roman" panose="02020603050405020304" pitchFamily="18" charset="0"/>
                <a:cs typeface="Times New Roman" panose="02020603050405020304" pitchFamily="18" charset="0"/>
              </a:rPr>
              <a:t>Set Cover Problem: </a:t>
            </a:r>
            <a:r>
              <a:rPr lang="en-US" sz="1800" b="0" i="0" dirty="0">
                <a:solidFill>
                  <a:srgbClr val="273239"/>
                </a:solidFill>
                <a:effectLst/>
                <a:latin typeface="Times New Roman" panose="02020603050405020304" pitchFamily="18" charset="0"/>
                <a:cs typeface="Times New Roman" panose="02020603050405020304" pitchFamily="18" charset="0"/>
              </a:rPr>
              <a:t>Backtracking can be used to solve the Set Cover Problem, which involves finding the smallest subset of sets that cover a given universe of elements.</a:t>
            </a:r>
          </a:p>
          <a:p>
            <a:pPr marL="106680" indent="0">
              <a:buNone/>
            </a:pP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1800" dirty="0">
              <a:solidFill>
                <a:srgbClr val="273239"/>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sz="4000" b="1" i="0" dirty="0">
                <a:solidFill>
                  <a:schemeClr val="bg1"/>
                </a:solidFill>
                <a:effectLst/>
                <a:latin typeface="Times New Roman" panose="02020603050405020304" pitchFamily="18" charset="0"/>
                <a:cs typeface="Times New Roman" panose="02020603050405020304" pitchFamily="18" charset="0"/>
              </a:rPr>
              <a:t>Applications</a:t>
            </a:r>
            <a:endParaRPr lang="en-US" sz="4000"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066800"/>
            <a:ext cx="8609965" cy="5059680"/>
          </a:xfrm>
        </p:spPr>
        <p:txBody>
          <a:bodyPr/>
          <a:lstStyle/>
          <a:p>
            <a:pPr marL="106680" indent="0">
              <a:buNone/>
            </a:pPr>
            <a:r>
              <a:rPr lang="en-US" sz="2000" b="0" i="0" dirty="0">
                <a:solidFill>
                  <a:srgbClr val="51565E"/>
                </a:solidFill>
                <a:effectLst/>
                <a:latin typeface="Times New Roman" panose="02020603050405020304" pitchFamily="18" charset="0"/>
                <a:cs typeface="Times New Roman" panose="02020603050405020304" pitchFamily="18" charset="0"/>
              </a:rPr>
              <a:t>A Greedy algorithm is an approach to solving a problem that selects the most appropriate option based on the current situation. This algorithm ignores the fact that the current best result may not bring about the overall optimal result. Even if the initial decision was incorrect, the algorithm never reverses it.</a:t>
            </a:r>
          </a:p>
          <a:p>
            <a:pPr marL="106680" indent="0">
              <a:buNone/>
            </a:pPr>
            <a:r>
              <a:rPr lang="en-US" sz="2000" b="1" i="0" dirty="0">
                <a:solidFill>
                  <a:srgbClr val="272C37"/>
                </a:solidFill>
                <a:effectLst/>
                <a:latin typeface="Times New Roman" panose="02020603050405020304" pitchFamily="18" charset="0"/>
                <a:cs typeface="Times New Roman" panose="02020603050405020304" pitchFamily="18" charset="0"/>
              </a:rPr>
              <a:t>Steps for Solve a Greedy Algorithm</a:t>
            </a:r>
          </a:p>
          <a:p>
            <a:pPr marL="106680" indent="0" algn="l">
              <a:lnSpc>
                <a:spcPts val="1800"/>
              </a:lnSpc>
              <a:spcAft>
                <a:spcPts val="1050"/>
              </a:spcAft>
              <a:buNone/>
            </a:pPr>
            <a:r>
              <a:rPr lang="en-US" sz="2000" b="0" i="0" dirty="0">
                <a:solidFill>
                  <a:srgbClr val="51565E"/>
                </a:solidFill>
                <a:effectLst/>
                <a:latin typeface="Times New Roman" panose="02020603050405020304" pitchFamily="18" charset="0"/>
                <a:cs typeface="Times New Roman" panose="02020603050405020304" pitchFamily="18" charset="0"/>
              </a:rPr>
              <a:t>Step 1: In a given problem, find the best substructure or subproblem.</a:t>
            </a:r>
          </a:p>
          <a:p>
            <a:pPr marL="106680" indent="0" algn="l">
              <a:lnSpc>
                <a:spcPts val="1800"/>
              </a:lnSpc>
              <a:spcAft>
                <a:spcPts val="1050"/>
              </a:spcAft>
              <a:buNone/>
            </a:pPr>
            <a:r>
              <a:rPr lang="en-US" sz="2000" b="0" i="0" dirty="0">
                <a:solidFill>
                  <a:srgbClr val="51565E"/>
                </a:solidFill>
                <a:effectLst/>
                <a:latin typeface="Times New Roman" panose="02020603050405020304" pitchFamily="18" charset="0"/>
                <a:cs typeface="Times New Roman" panose="02020603050405020304" pitchFamily="18" charset="0"/>
              </a:rPr>
              <a:t>Step 2: Determine what the solution will include (e.g., largest sum, shortest path).</a:t>
            </a:r>
          </a:p>
          <a:p>
            <a:pPr marL="106680" indent="0" algn="l">
              <a:lnSpc>
                <a:spcPts val="1800"/>
              </a:lnSpc>
              <a:spcAft>
                <a:spcPts val="1050"/>
              </a:spcAft>
              <a:buNone/>
            </a:pPr>
            <a:r>
              <a:rPr lang="en-US" sz="2000" b="0" i="0" dirty="0">
                <a:solidFill>
                  <a:srgbClr val="51565E"/>
                </a:solidFill>
                <a:effectLst/>
                <a:latin typeface="Times New Roman" panose="02020603050405020304" pitchFamily="18" charset="0"/>
                <a:cs typeface="Times New Roman" panose="02020603050405020304" pitchFamily="18" charset="0"/>
              </a:rPr>
              <a:t>Step 3: Create an iterative process for going over all subproblems and creating an optimum solution.</a:t>
            </a:r>
          </a:p>
        </p:txBody>
      </p:sp>
      <p:sp>
        <p:nvSpPr>
          <p:cNvPr id="3" name="Title 2"/>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Greedy Approach</a:t>
            </a:r>
            <a:endParaRPr lang="en-US" sz="4000"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76B75-6487-2C0A-227E-B6618D87BEF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0E04D60-AC09-F9FC-0D10-A37020CAF636}"/>
              </a:ext>
            </a:extLst>
          </p:cNvPr>
          <p:cNvSpPr>
            <a:spLocks noGrp="1"/>
          </p:cNvSpPr>
          <p:nvPr>
            <p:ph type="body" idx="1"/>
          </p:nvPr>
        </p:nvSpPr>
        <p:spPr/>
        <p:txBody>
          <a:bodyPr/>
          <a:lstStyle/>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used in finding the shortest path.</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used to find the minimum spanning tree using the prim's algorithm or the Kruskal's algorithm.</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used in a job sequencing with a deadline.</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This algorithm is also used to solve the fractional knapsack problem.</a:t>
            </a:r>
          </a:p>
        </p:txBody>
      </p:sp>
      <p:sp>
        <p:nvSpPr>
          <p:cNvPr id="3" name="Title 2">
            <a:extLst>
              <a:ext uri="{FF2B5EF4-FFF2-40B4-BE49-F238E27FC236}">
                <a16:creationId xmlns:a16="http://schemas.microsoft.com/office/drawing/2014/main" id="{970E3B10-2A75-384B-3B32-06ABB0294AAA}"/>
              </a:ext>
            </a:extLst>
          </p:cNvPr>
          <p:cNvSpPr>
            <a:spLocks noGrp="1"/>
          </p:cNvSpPr>
          <p:nvPr>
            <p:ph type="title"/>
          </p:nvPr>
        </p:nvSpPr>
        <p:spPr/>
        <p:txBody>
          <a:bodyPr/>
          <a:lstStyle/>
          <a:p>
            <a:r>
              <a:rPr lang="en-IN" sz="4000" b="1" i="0" dirty="0">
                <a:solidFill>
                  <a:schemeClr val="bg1"/>
                </a:solidFill>
                <a:effectLst/>
                <a:latin typeface="Times New Roman" panose="02020603050405020304" pitchFamily="18" charset="0"/>
                <a:cs typeface="Times New Roman" panose="02020603050405020304" pitchFamily="18" charset="0"/>
              </a:rPr>
              <a:t>Applications</a:t>
            </a:r>
            <a:endParaRPr lang="en-US" sz="4000" dirty="0"/>
          </a:p>
        </p:txBody>
      </p:sp>
      <p:sp>
        <p:nvSpPr>
          <p:cNvPr id="4" name="Date Placeholder 3">
            <a:extLst>
              <a:ext uri="{FF2B5EF4-FFF2-40B4-BE49-F238E27FC236}">
                <a16:creationId xmlns:a16="http://schemas.microsoft.com/office/drawing/2014/main" id="{D367BB85-FCF1-4641-A6FA-CC59AA6E33A6}"/>
              </a:ext>
            </a:extLst>
          </p:cNvPr>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a:extLst>
              <a:ext uri="{FF2B5EF4-FFF2-40B4-BE49-F238E27FC236}">
                <a16:creationId xmlns:a16="http://schemas.microsoft.com/office/drawing/2014/main" id="{EBDF64C0-0FDD-EEE3-4A9F-3CF013FACF03}"/>
              </a:ext>
            </a:extLst>
          </p:cNvPr>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a:extLst>
              <a:ext uri="{FF2B5EF4-FFF2-40B4-BE49-F238E27FC236}">
                <a16:creationId xmlns:a16="http://schemas.microsoft.com/office/drawing/2014/main" id="{62C4BD38-FAED-3AA9-FC3A-8F2C67F2B4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326498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762000"/>
            <a:ext cx="8610600" cy="5615305"/>
          </a:xfrm>
        </p:spPr>
        <p:txBody>
          <a:bodyPr/>
          <a:lstStyle/>
          <a:p>
            <a:pPr marL="10668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The </a:t>
            </a:r>
            <a:r>
              <a:rPr lang="en-US" sz="2000" b="1" i="0" dirty="0">
                <a:solidFill>
                  <a:srgbClr val="273239"/>
                </a:solidFill>
                <a:effectLst/>
                <a:latin typeface="Times New Roman" panose="02020603050405020304" pitchFamily="18" charset="0"/>
                <a:cs typeface="Times New Roman" panose="02020603050405020304" pitchFamily="18" charset="0"/>
              </a:rPr>
              <a:t>Knapsack problem</a:t>
            </a:r>
            <a:r>
              <a:rPr lang="en-US" sz="2000" b="0" i="0" dirty="0">
                <a:solidFill>
                  <a:srgbClr val="273239"/>
                </a:solidFill>
                <a:effectLst/>
                <a:latin typeface="Times New Roman" panose="02020603050405020304" pitchFamily="18" charset="0"/>
                <a:cs typeface="Times New Roman" panose="02020603050405020304" pitchFamily="18" charset="0"/>
              </a:rPr>
              <a:t> is an example of the combinational optimization problem. This problem is also commonly known as the “</a:t>
            </a:r>
            <a:r>
              <a:rPr lang="en-US" sz="2000" b="1" i="0" dirty="0">
                <a:solidFill>
                  <a:srgbClr val="273239"/>
                </a:solidFill>
                <a:effectLst/>
                <a:latin typeface="Times New Roman" panose="02020603050405020304" pitchFamily="18" charset="0"/>
                <a:cs typeface="Times New Roman" panose="02020603050405020304" pitchFamily="18" charset="0"/>
              </a:rPr>
              <a:t>Rucksack Problem</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106680" indent="0">
              <a:buNone/>
            </a:pPr>
            <a:r>
              <a:rPr lang="en-US" sz="2000" dirty="0">
                <a:latin typeface="Times New Roman" panose="02020603050405020304" pitchFamily="18" charset="0"/>
                <a:cs typeface="Times New Roman" panose="02020603050405020304" pitchFamily="18" charset="0"/>
              </a:rPr>
              <a:t>The Knapsack Problem is a classic optimization problem in computer science and mathematics. Imagine you have a knapsack (a type of bag) with a fixed carrying capacity and you want to fill it with a selection of items, each having a specific weight and value. The goal is to maximize the total value of the items in the knapsack without exceeding its weight capacity.</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106680" indent="0">
              <a:buNone/>
            </a:pPr>
            <a:endParaRPr lang="en-US" sz="1200" b="0" i="0" dirty="0">
              <a:solidFill>
                <a:srgbClr val="000000"/>
              </a:solidFill>
              <a:effectLst/>
              <a:latin typeface="Verdana" panose="020B0604030504040204" pitchFamily="34" charset="0"/>
            </a:endParaRPr>
          </a:p>
          <a:p>
            <a:pPr marL="106680" indent="0">
              <a:buNone/>
            </a:pPr>
            <a:r>
              <a:rPr lang="en-US" sz="2000" b="1" dirty="0">
                <a:solidFill>
                  <a:srgbClr val="000000"/>
                </a:solidFill>
                <a:latin typeface="Times New Roman" panose="02020603050405020304" pitchFamily="18" charset="0"/>
                <a:cs typeface="Times New Roman" panose="02020603050405020304" pitchFamily="18" charset="0"/>
              </a:rPr>
              <a:t>Example </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For the given set of items and the knapsack capacity of 20 kg, find the subset of the items to be added in the knapsack such that the profit is maximum.</a:t>
            </a:r>
          </a:p>
          <a:p>
            <a:pPr marL="10668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06680" indent="0">
              <a:buNone/>
            </a:pP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Knapsack Problem</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graphicFrame>
        <p:nvGraphicFramePr>
          <p:cNvPr id="7" name="Table 6">
            <a:extLst>
              <a:ext uri="{FF2B5EF4-FFF2-40B4-BE49-F238E27FC236}">
                <a16:creationId xmlns:a16="http://schemas.microsoft.com/office/drawing/2014/main" id="{4730EADB-1CB5-03AB-1B26-74E0BB790198}"/>
              </a:ext>
            </a:extLst>
          </p:cNvPr>
          <p:cNvGraphicFramePr>
            <a:graphicFrameLocks noGrp="1"/>
          </p:cNvGraphicFramePr>
          <p:nvPr>
            <p:extLst>
              <p:ext uri="{D42A27DB-BD31-4B8C-83A1-F6EECF244321}">
                <p14:modId xmlns:p14="http://schemas.microsoft.com/office/powerpoint/2010/main" val="4092171694"/>
              </p:ext>
            </p:extLst>
          </p:nvPr>
        </p:nvGraphicFramePr>
        <p:xfrm>
          <a:off x="1524000" y="4223657"/>
          <a:ext cx="6096000" cy="167640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3547035200"/>
                    </a:ext>
                  </a:extLst>
                </a:gridCol>
                <a:gridCol w="1524000">
                  <a:extLst>
                    <a:ext uri="{9D8B030D-6E8A-4147-A177-3AD203B41FA5}">
                      <a16:colId xmlns:a16="http://schemas.microsoft.com/office/drawing/2014/main" val="1603240080"/>
                    </a:ext>
                  </a:extLst>
                </a:gridCol>
                <a:gridCol w="1524000">
                  <a:extLst>
                    <a:ext uri="{9D8B030D-6E8A-4147-A177-3AD203B41FA5}">
                      <a16:colId xmlns:a16="http://schemas.microsoft.com/office/drawing/2014/main" val="3751396525"/>
                    </a:ext>
                  </a:extLst>
                </a:gridCol>
                <a:gridCol w="1524000">
                  <a:extLst>
                    <a:ext uri="{9D8B030D-6E8A-4147-A177-3AD203B41FA5}">
                      <a16:colId xmlns:a16="http://schemas.microsoft.com/office/drawing/2014/main" val="161963317"/>
                    </a:ext>
                  </a:extLst>
                </a:gridCol>
              </a:tblGrid>
              <a:tr h="558800">
                <a:tc>
                  <a:txBody>
                    <a:bodyPr/>
                    <a:lstStyle/>
                    <a:p>
                      <a:r>
                        <a:rPr lang="en-IN" sz="2000" b="1" dirty="0">
                          <a:latin typeface="Times New Roman" panose="02020603050405020304" pitchFamily="18" charset="0"/>
                          <a:cs typeface="Times New Roman" panose="02020603050405020304" pitchFamily="18" charset="0"/>
                        </a:rPr>
                        <a:t>Object</a:t>
                      </a:r>
                    </a:p>
                  </a:txBody>
                  <a:tcPr/>
                </a:tc>
                <a:tc>
                  <a:txBody>
                    <a:bodyPr/>
                    <a:lstStyle/>
                    <a:p>
                      <a:r>
                        <a:rPr lang="en-IN" sz="2000" b="1" dirty="0">
                          <a:latin typeface="Times New Roman" panose="02020603050405020304" pitchFamily="18" charset="0"/>
                          <a:cs typeface="Times New Roman" panose="02020603050405020304" pitchFamily="18" charset="0"/>
                        </a:rPr>
                        <a:t>O1</a:t>
                      </a:r>
                    </a:p>
                  </a:txBody>
                  <a:tcPr/>
                </a:tc>
                <a:tc>
                  <a:txBody>
                    <a:bodyPr/>
                    <a:lstStyle/>
                    <a:p>
                      <a:r>
                        <a:rPr lang="en-IN" sz="2000" b="1" dirty="0">
                          <a:latin typeface="Times New Roman" panose="02020603050405020304" pitchFamily="18" charset="0"/>
                          <a:cs typeface="Times New Roman" panose="02020603050405020304" pitchFamily="18" charset="0"/>
                        </a:rPr>
                        <a:t>O2</a:t>
                      </a:r>
                    </a:p>
                  </a:txBody>
                  <a:tcPr/>
                </a:tc>
                <a:tc>
                  <a:txBody>
                    <a:bodyPr/>
                    <a:lstStyle/>
                    <a:p>
                      <a:r>
                        <a:rPr lang="en-IN" sz="2000" b="1" dirty="0">
                          <a:latin typeface="Times New Roman" panose="02020603050405020304" pitchFamily="18" charset="0"/>
                          <a:cs typeface="Times New Roman" panose="02020603050405020304" pitchFamily="18" charset="0"/>
                        </a:rPr>
                        <a:t>O3</a:t>
                      </a:r>
                    </a:p>
                  </a:txBody>
                  <a:tcPr/>
                </a:tc>
                <a:extLst>
                  <a:ext uri="{0D108BD9-81ED-4DB2-BD59-A6C34878D82A}">
                    <a16:rowId xmlns:a16="http://schemas.microsoft.com/office/drawing/2014/main" val="1553626406"/>
                  </a:ext>
                </a:extLst>
              </a:tr>
              <a:tr h="558800">
                <a:tc>
                  <a:txBody>
                    <a:bodyPr/>
                    <a:lstStyle/>
                    <a:p>
                      <a:r>
                        <a:rPr lang="en-IN" sz="2000" b="1" dirty="0">
                          <a:latin typeface="Times New Roman" panose="02020603050405020304" pitchFamily="18" charset="0"/>
                          <a:cs typeface="Times New Roman" panose="02020603050405020304" pitchFamily="18" charset="0"/>
                        </a:rPr>
                        <a:t>Profit</a:t>
                      </a:r>
                    </a:p>
                  </a:txBody>
                  <a:tcPr/>
                </a:tc>
                <a:tc>
                  <a:txBody>
                    <a:bodyPr/>
                    <a:lstStyle/>
                    <a:p>
                      <a:r>
                        <a:rPr lang="en-IN" sz="2000" b="1" dirty="0">
                          <a:latin typeface="Times New Roman" panose="02020603050405020304" pitchFamily="18" charset="0"/>
                          <a:cs typeface="Times New Roman" panose="02020603050405020304" pitchFamily="18" charset="0"/>
                        </a:rPr>
                        <a:t>25</a:t>
                      </a:r>
                    </a:p>
                  </a:txBody>
                  <a:tcPr/>
                </a:tc>
                <a:tc>
                  <a:txBody>
                    <a:bodyPr/>
                    <a:lstStyle/>
                    <a:p>
                      <a:r>
                        <a:rPr lang="en-IN" sz="2000" b="1" dirty="0">
                          <a:latin typeface="Times New Roman" panose="02020603050405020304" pitchFamily="18" charset="0"/>
                          <a:cs typeface="Times New Roman" panose="02020603050405020304" pitchFamily="18" charset="0"/>
                        </a:rPr>
                        <a:t>24</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402025463"/>
                  </a:ext>
                </a:extLst>
              </a:tr>
              <a:tr h="558800">
                <a:tc>
                  <a:txBody>
                    <a:bodyPr/>
                    <a:lstStyle/>
                    <a:p>
                      <a:r>
                        <a:rPr lang="en-IN" sz="2000" b="1" dirty="0">
                          <a:latin typeface="Times New Roman" panose="02020603050405020304" pitchFamily="18" charset="0"/>
                          <a:cs typeface="Times New Roman" panose="02020603050405020304" pitchFamily="18" charset="0"/>
                        </a:rPr>
                        <a:t>Weight</a:t>
                      </a:r>
                    </a:p>
                  </a:txBody>
                  <a:tcPr/>
                </a:tc>
                <a:tc>
                  <a:txBody>
                    <a:bodyPr/>
                    <a:lstStyle/>
                    <a:p>
                      <a:r>
                        <a:rPr lang="en-IN" sz="2000" b="1" dirty="0">
                          <a:latin typeface="Times New Roman" panose="02020603050405020304" pitchFamily="18" charset="0"/>
                          <a:cs typeface="Times New Roman" panose="02020603050405020304" pitchFamily="18" charset="0"/>
                        </a:rPr>
                        <a:t>18</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tc>
                  <a:txBody>
                    <a:bodyPr/>
                    <a:lstStyle/>
                    <a:p>
                      <a:r>
                        <a:rPr lang="en-IN" sz="2000"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19982898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664029"/>
            <a:ext cx="8610600" cy="5462452"/>
          </a:xfrm>
        </p:spPr>
        <p:txBody>
          <a:bodyPr/>
          <a:lstStyle/>
          <a:p>
            <a:pPr marL="106680" indent="0">
              <a:buNone/>
            </a:pPr>
            <a:r>
              <a:rPr lang="en-US" sz="2000" b="1" dirty="0">
                <a:latin typeface="Times New Roman" panose="02020603050405020304" pitchFamily="18" charset="0"/>
                <a:cs typeface="Times New Roman" panose="02020603050405020304" pitchFamily="18" charset="0"/>
              </a:rPr>
              <a:t>Greedy about profit:</a:t>
            </a: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r>
              <a:rPr lang="en-US" sz="2000" b="1" dirty="0">
                <a:latin typeface="Times New Roman" panose="02020603050405020304" pitchFamily="18" charset="0"/>
                <a:cs typeface="Times New Roman" panose="02020603050405020304" pitchFamily="18" charset="0"/>
              </a:rPr>
              <a:t>          Total Profit  = 1*25+2/15*24+0*15</a:t>
            </a:r>
          </a:p>
          <a:p>
            <a:pPr marL="106680" indent="0">
              <a:buNone/>
            </a:pPr>
            <a:r>
              <a:rPr lang="en-US" sz="2000" b="1" dirty="0">
                <a:latin typeface="Times New Roman" panose="02020603050405020304" pitchFamily="18" charset="0"/>
                <a:cs typeface="Times New Roman" panose="02020603050405020304" pitchFamily="18" charset="0"/>
              </a:rPr>
              <a:t>                                 =28.2 </a:t>
            </a:r>
          </a:p>
          <a:p>
            <a:pPr marL="106680" indent="0">
              <a:buNone/>
            </a:pPr>
            <a:r>
              <a:rPr lang="en-US" sz="2000" b="1" dirty="0">
                <a:latin typeface="Times New Roman" panose="02020603050405020304" pitchFamily="18" charset="0"/>
                <a:cs typeface="Times New Roman" panose="02020603050405020304" pitchFamily="18" charset="0"/>
              </a:rPr>
              <a:t>Greedy about Weight:</a:t>
            </a: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r>
              <a:rPr lang="en-US" sz="2000" b="1" dirty="0">
                <a:latin typeface="Times New Roman" panose="02020603050405020304" pitchFamily="18" charset="0"/>
                <a:cs typeface="Times New Roman" panose="02020603050405020304" pitchFamily="18" charset="0"/>
              </a:rPr>
              <a:t>             </a:t>
            </a:r>
          </a:p>
          <a:p>
            <a:pPr marL="106680" indent="0">
              <a:buNone/>
            </a:pPr>
            <a:endParaRPr lang="en-US" sz="2000" b="1" dirty="0">
              <a:latin typeface="Times New Roman" panose="02020603050405020304" pitchFamily="18" charset="0"/>
              <a:cs typeface="Times New Roman" panose="02020603050405020304" pitchFamily="18" charset="0"/>
            </a:endParaRPr>
          </a:p>
          <a:p>
            <a:pPr marL="106680" indent="0">
              <a:buNone/>
            </a:pPr>
            <a:r>
              <a:rPr lang="en-US" sz="2000" b="1" dirty="0">
                <a:latin typeface="Times New Roman" panose="02020603050405020304" pitchFamily="18" charset="0"/>
                <a:cs typeface="Times New Roman" panose="02020603050405020304" pitchFamily="18" charset="0"/>
              </a:rPr>
              <a:t>Total Profit = 0*25+10/15*24+1*15 = 31</a:t>
            </a:r>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Knapsack Problem</a:t>
            </a:r>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graphicFrame>
        <p:nvGraphicFramePr>
          <p:cNvPr id="7" name="Table 6">
            <a:extLst>
              <a:ext uri="{FF2B5EF4-FFF2-40B4-BE49-F238E27FC236}">
                <a16:creationId xmlns:a16="http://schemas.microsoft.com/office/drawing/2014/main" id="{E25E2B6B-8673-FDAE-E193-D4035309597F}"/>
              </a:ext>
            </a:extLst>
          </p:cNvPr>
          <p:cNvGraphicFramePr>
            <a:graphicFrameLocks noGrp="1"/>
          </p:cNvGraphicFramePr>
          <p:nvPr>
            <p:extLst>
              <p:ext uri="{D42A27DB-BD31-4B8C-83A1-F6EECF244321}">
                <p14:modId xmlns:p14="http://schemas.microsoft.com/office/powerpoint/2010/main" val="1948348447"/>
              </p:ext>
            </p:extLst>
          </p:nvPr>
        </p:nvGraphicFramePr>
        <p:xfrm>
          <a:off x="1524000" y="1262743"/>
          <a:ext cx="5660572" cy="1704927"/>
        </p:xfrm>
        <a:graphic>
          <a:graphicData uri="http://schemas.openxmlformats.org/drawingml/2006/table">
            <a:tbl>
              <a:tblPr firstRow="1" bandRow="1">
                <a:tableStyleId>{3B4B98B0-60AC-42C2-AFA5-B58CD77FA1E5}</a:tableStyleId>
              </a:tblPr>
              <a:tblGrid>
                <a:gridCol w="1415143">
                  <a:extLst>
                    <a:ext uri="{9D8B030D-6E8A-4147-A177-3AD203B41FA5}">
                      <a16:colId xmlns:a16="http://schemas.microsoft.com/office/drawing/2014/main" val="665531845"/>
                    </a:ext>
                  </a:extLst>
                </a:gridCol>
                <a:gridCol w="1415143">
                  <a:extLst>
                    <a:ext uri="{9D8B030D-6E8A-4147-A177-3AD203B41FA5}">
                      <a16:colId xmlns:a16="http://schemas.microsoft.com/office/drawing/2014/main" val="2156669063"/>
                    </a:ext>
                  </a:extLst>
                </a:gridCol>
                <a:gridCol w="1415143">
                  <a:extLst>
                    <a:ext uri="{9D8B030D-6E8A-4147-A177-3AD203B41FA5}">
                      <a16:colId xmlns:a16="http://schemas.microsoft.com/office/drawing/2014/main" val="171599036"/>
                    </a:ext>
                  </a:extLst>
                </a:gridCol>
                <a:gridCol w="1415143">
                  <a:extLst>
                    <a:ext uri="{9D8B030D-6E8A-4147-A177-3AD203B41FA5}">
                      <a16:colId xmlns:a16="http://schemas.microsoft.com/office/drawing/2014/main" val="579283951"/>
                    </a:ext>
                  </a:extLst>
                </a:gridCol>
              </a:tblGrid>
              <a:tr h="436229">
                <a:tc>
                  <a:txBody>
                    <a:bodyPr/>
                    <a:lstStyle/>
                    <a:p>
                      <a:r>
                        <a:rPr lang="en-IN" sz="2000" b="1" dirty="0">
                          <a:latin typeface="Times New Roman" panose="02020603050405020304" pitchFamily="18" charset="0"/>
                          <a:cs typeface="Times New Roman" panose="02020603050405020304" pitchFamily="18" charset="0"/>
                        </a:rPr>
                        <a:t>Object</a:t>
                      </a:r>
                    </a:p>
                  </a:txBody>
                  <a:tcPr/>
                </a:tc>
                <a:tc>
                  <a:txBody>
                    <a:bodyPr/>
                    <a:lstStyle/>
                    <a:p>
                      <a:r>
                        <a:rPr lang="en-IN" sz="2000" b="1" dirty="0">
                          <a:latin typeface="Times New Roman" panose="02020603050405020304" pitchFamily="18" charset="0"/>
                          <a:cs typeface="Times New Roman" panose="02020603050405020304" pitchFamily="18" charset="0"/>
                        </a:rPr>
                        <a:t>O1</a:t>
                      </a:r>
                    </a:p>
                  </a:txBody>
                  <a:tcPr/>
                </a:tc>
                <a:tc>
                  <a:txBody>
                    <a:bodyPr/>
                    <a:lstStyle/>
                    <a:p>
                      <a:r>
                        <a:rPr lang="en-IN" sz="2000" b="1" dirty="0">
                          <a:latin typeface="Times New Roman" panose="02020603050405020304" pitchFamily="18" charset="0"/>
                          <a:cs typeface="Times New Roman" panose="02020603050405020304" pitchFamily="18" charset="0"/>
                        </a:rPr>
                        <a:t>O2</a:t>
                      </a:r>
                    </a:p>
                  </a:txBody>
                  <a:tcPr/>
                </a:tc>
                <a:tc>
                  <a:txBody>
                    <a:bodyPr/>
                    <a:lstStyle/>
                    <a:p>
                      <a:r>
                        <a:rPr lang="en-IN" sz="2000" b="1" dirty="0">
                          <a:latin typeface="Times New Roman" panose="02020603050405020304" pitchFamily="18" charset="0"/>
                          <a:cs typeface="Times New Roman" panose="02020603050405020304" pitchFamily="18" charset="0"/>
                        </a:rPr>
                        <a:t>O3</a:t>
                      </a:r>
                    </a:p>
                  </a:txBody>
                  <a:tcPr/>
                </a:tc>
                <a:extLst>
                  <a:ext uri="{0D108BD9-81ED-4DB2-BD59-A6C34878D82A}">
                    <a16:rowId xmlns:a16="http://schemas.microsoft.com/office/drawing/2014/main" val="3347365808"/>
                  </a:ext>
                </a:extLst>
              </a:tr>
              <a:tr h="436229">
                <a:tc>
                  <a:txBody>
                    <a:bodyPr/>
                    <a:lstStyle/>
                    <a:p>
                      <a:r>
                        <a:rPr lang="en-IN" sz="2000" b="1" dirty="0">
                          <a:latin typeface="Times New Roman" panose="02020603050405020304" pitchFamily="18" charset="0"/>
                          <a:cs typeface="Times New Roman" panose="02020603050405020304" pitchFamily="18" charset="0"/>
                        </a:rPr>
                        <a:t>Profit</a:t>
                      </a:r>
                    </a:p>
                  </a:txBody>
                  <a:tcPr/>
                </a:tc>
                <a:tc>
                  <a:txBody>
                    <a:bodyPr/>
                    <a:lstStyle/>
                    <a:p>
                      <a:r>
                        <a:rPr lang="en-IN" sz="2000" b="1" dirty="0">
                          <a:latin typeface="Times New Roman" panose="02020603050405020304" pitchFamily="18" charset="0"/>
                          <a:cs typeface="Times New Roman" panose="02020603050405020304" pitchFamily="18" charset="0"/>
                        </a:rPr>
                        <a:t>25</a:t>
                      </a:r>
                    </a:p>
                  </a:txBody>
                  <a:tcPr/>
                </a:tc>
                <a:tc>
                  <a:txBody>
                    <a:bodyPr/>
                    <a:lstStyle/>
                    <a:p>
                      <a:r>
                        <a:rPr lang="en-IN" sz="2000" b="1" dirty="0">
                          <a:latin typeface="Times New Roman" panose="02020603050405020304" pitchFamily="18" charset="0"/>
                          <a:cs typeface="Times New Roman" panose="02020603050405020304" pitchFamily="18" charset="0"/>
                        </a:rPr>
                        <a:t>24</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448216241"/>
                  </a:ext>
                </a:extLst>
              </a:tr>
              <a:tr h="436229">
                <a:tc>
                  <a:txBody>
                    <a:bodyPr/>
                    <a:lstStyle/>
                    <a:p>
                      <a:r>
                        <a:rPr lang="en-IN" sz="2000" b="1" dirty="0">
                          <a:latin typeface="Times New Roman" panose="02020603050405020304" pitchFamily="18" charset="0"/>
                          <a:cs typeface="Times New Roman" panose="02020603050405020304" pitchFamily="18" charset="0"/>
                        </a:rPr>
                        <a:t>Weight</a:t>
                      </a:r>
                    </a:p>
                  </a:txBody>
                  <a:tcPr/>
                </a:tc>
                <a:tc>
                  <a:txBody>
                    <a:bodyPr/>
                    <a:lstStyle/>
                    <a:p>
                      <a:r>
                        <a:rPr lang="en-IN" sz="2000" b="1" dirty="0">
                          <a:latin typeface="Times New Roman" panose="02020603050405020304" pitchFamily="18" charset="0"/>
                          <a:cs typeface="Times New Roman" panose="02020603050405020304" pitchFamily="18" charset="0"/>
                        </a:rPr>
                        <a:t>18</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tc>
                  <a:txBody>
                    <a:bodyPr/>
                    <a:lstStyle/>
                    <a:p>
                      <a:r>
                        <a:rPr lang="en-IN" sz="2000"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996151633"/>
                  </a:ext>
                </a:extLst>
              </a:tr>
              <a:tr h="356826">
                <a:tc>
                  <a:txBody>
                    <a:bodyPr/>
                    <a:lstStyle/>
                    <a:p>
                      <a:endParaRPr lang="en-IN" dirty="0"/>
                    </a:p>
                  </a:txBody>
                  <a:tcPr/>
                </a:tc>
                <a:tc>
                  <a:txBody>
                    <a:bodyPr/>
                    <a:lstStyle/>
                    <a:p>
                      <a:r>
                        <a:rPr lang="en-IN" sz="2000" b="1" dirty="0">
                          <a:latin typeface="Times New Roman" panose="02020603050405020304" pitchFamily="18" charset="0"/>
                          <a:cs typeface="Times New Roman" panose="02020603050405020304" pitchFamily="18" charset="0"/>
                        </a:rPr>
                        <a:t>1</a:t>
                      </a:r>
                    </a:p>
                  </a:txBody>
                  <a:tcPr/>
                </a:tc>
                <a:tc>
                  <a:txBody>
                    <a:bodyPr/>
                    <a:lstStyle/>
                    <a:p>
                      <a:r>
                        <a:rPr lang="en-IN" sz="2000" b="1" dirty="0">
                          <a:latin typeface="Times New Roman" panose="02020603050405020304" pitchFamily="18" charset="0"/>
                          <a:cs typeface="Times New Roman" panose="02020603050405020304" pitchFamily="18" charset="0"/>
                        </a:rPr>
                        <a:t>2/15</a:t>
                      </a:r>
                    </a:p>
                  </a:txBody>
                  <a:tcPr/>
                </a:tc>
                <a:tc>
                  <a:txBody>
                    <a:bodyPr/>
                    <a:lstStyle/>
                    <a:p>
                      <a:r>
                        <a:rPr lang="en-IN" sz="2000" b="1"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335215646"/>
                  </a:ext>
                </a:extLst>
              </a:tr>
            </a:tbl>
          </a:graphicData>
        </a:graphic>
      </p:graphicFrame>
      <p:graphicFrame>
        <p:nvGraphicFramePr>
          <p:cNvPr id="8" name="Table 7">
            <a:extLst>
              <a:ext uri="{FF2B5EF4-FFF2-40B4-BE49-F238E27FC236}">
                <a16:creationId xmlns:a16="http://schemas.microsoft.com/office/drawing/2014/main" id="{9A9A6923-94AA-9793-AB6F-430E4D0FAC10}"/>
              </a:ext>
            </a:extLst>
          </p:cNvPr>
          <p:cNvGraphicFramePr>
            <a:graphicFrameLocks noGrp="1"/>
          </p:cNvGraphicFramePr>
          <p:nvPr>
            <p:extLst>
              <p:ext uri="{D42A27DB-BD31-4B8C-83A1-F6EECF244321}">
                <p14:modId xmlns:p14="http://schemas.microsoft.com/office/powerpoint/2010/main" val="980272891"/>
              </p:ext>
            </p:extLst>
          </p:nvPr>
        </p:nvGraphicFramePr>
        <p:xfrm>
          <a:off x="1524000" y="4159433"/>
          <a:ext cx="5660572" cy="1188720"/>
        </p:xfrm>
        <a:graphic>
          <a:graphicData uri="http://schemas.openxmlformats.org/drawingml/2006/table">
            <a:tbl>
              <a:tblPr firstRow="1" bandRow="1">
                <a:tableStyleId>{3B4B98B0-60AC-42C2-AFA5-B58CD77FA1E5}</a:tableStyleId>
              </a:tblPr>
              <a:tblGrid>
                <a:gridCol w="1415143">
                  <a:extLst>
                    <a:ext uri="{9D8B030D-6E8A-4147-A177-3AD203B41FA5}">
                      <a16:colId xmlns:a16="http://schemas.microsoft.com/office/drawing/2014/main" val="781446378"/>
                    </a:ext>
                  </a:extLst>
                </a:gridCol>
                <a:gridCol w="1415143">
                  <a:extLst>
                    <a:ext uri="{9D8B030D-6E8A-4147-A177-3AD203B41FA5}">
                      <a16:colId xmlns:a16="http://schemas.microsoft.com/office/drawing/2014/main" val="2151566696"/>
                    </a:ext>
                  </a:extLst>
                </a:gridCol>
                <a:gridCol w="1415143">
                  <a:extLst>
                    <a:ext uri="{9D8B030D-6E8A-4147-A177-3AD203B41FA5}">
                      <a16:colId xmlns:a16="http://schemas.microsoft.com/office/drawing/2014/main" val="3275245874"/>
                    </a:ext>
                  </a:extLst>
                </a:gridCol>
                <a:gridCol w="1415143">
                  <a:extLst>
                    <a:ext uri="{9D8B030D-6E8A-4147-A177-3AD203B41FA5}">
                      <a16:colId xmlns:a16="http://schemas.microsoft.com/office/drawing/2014/main" val="3296066054"/>
                    </a:ext>
                  </a:extLst>
                </a:gridCol>
              </a:tblGrid>
              <a:tr h="378006">
                <a:tc>
                  <a:txBody>
                    <a:bodyPr/>
                    <a:lstStyle/>
                    <a:p>
                      <a:r>
                        <a:rPr lang="en-IN" sz="2000" b="1" dirty="0">
                          <a:latin typeface="Times New Roman" panose="02020603050405020304" pitchFamily="18" charset="0"/>
                          <a:cs typeface="Times New Roman" panose="02020603050405020304" pitchFamily="18" charset="0"/>
                        </a:rPr>
                        <a:t>Object</a:t>
                      </a:r>
                    </a:p>
                  </a:txBody>
                  <a:tcPr/>
                </a:tc>
                <a:tc>
                  <a:txBody>
                    <a:bodyPr/>
                    <a:lstStyle/>
                    <a:p>
                      <a:r>
                        <a:rPr lang="en-IN" sz="2000" b="1" dirty="0">
                          <a:latin typeface="Times New Roman" panose="02020603050405020304" pitchFamily="18" charset="0"/>
                          <a:cs typeface="Times New Roman" panose="02020603050405020304" pitchFamily="18" charset="0"/>
                        </a:rPr>
                        <a:t>O1</a:t>
                      </a:r>
                    </a:p>
                  </a:txBody>
                  <a:tcPr/>
                </a:tc>
                <a:tc>
                  <a:txBody>
                    <a:bodyPr/>
                    <a:lstStyle/>
                    <a:p>
                      <a:r>
                        <a:rPr lang="en-IN" sz="2000" b="1" dirty="0">
                          <a:latin typeface="Times New Roman" panose="02020603050405020304" pitchFamily="18" charset="0"/>
                          <a:cs typeface="Times New Roman" panose="02020603050405020304" pitchFamily="18" charset="0"/>
                        </a:rPr>
                        <a:t>O2</a:t>
                      </a:r>
                    </a:p>
                  </a:txBody>
                  <a:tcPr/>
                </a:tc>
                <a:tc>
                  <a:txBody>
                    <a:bodyPr/>
                    <a:lstStyle/>
                    <a:p>
                      <a:r>
                        <a:rPr lang="en-IN" sz="2000" b="1" dirty="0">
                          <a:latin typeface="Times New Roman" panose="02020603050405020304" pitchFamily="18" charset="0"/>
                          <a:cs typeface="Times New Roman" panose="02020603050405020304" pitchFamily="18" charset="0"/>
                        </a:rPr>
                        <a:t>O3</a:t>
                      </a:r>
                    </a:p>
                  </a:txBody>
                  <a:tcPr/>
                </a:tc>
                <a:extLst>
                  <a:ext uri="{0D108BD9-81ED-4DB2-BD59-A6C34878D82A}">
                    <a16:rowId xmlns:a16="http://schemas.microsoft.com/office/drawing/2014/main" val="2654919142"/>
                  </a:ext>
                </a:extLst>
              </a:tr>
              <a:tr h="378006">
                <a:tc>
                  <a:txBody>
                    <a:bodyPr/>
                    <a:lstStyle/>
                    <a:p>
                      <a:r>
                        <a:rPr lang="en-IN" sz="2000" b="1" dirty="0">
                          <a:latin typeface="Times New Roman" panose="02020603050405020304" pitchFamily="18" charset="0"/>
                          <a:cs typeface="Times New Roman" panose="02020603050405020304" pitchFamily="18" charset="0"/>
                        </a:rPr>
                        <a:t>Profit</a:t>
                      </a:r>
                    </a:p>
                  </a:txBody>
                  <a:tcPr/>
                </a:tc>
                <a:tc>
                  <a:txBody>
                    <a:bodyPr/>
                    <a:lstStyle/>
                    <a:p>
                      <a:r>
                        <a:rPr lang="en-IN" sz="2000" b="1" dirty="0">
                          <a:latin typeface="Times New Roman" panose="02020603050405020304" pitchFamily="18" charset="0"/>
                          <a:cs typeface="Times New Roman" panose="02020603050405020304" pitchFamily="18" charset="0"/>
                        </a:rPr>
                        <a:t>25</a:t>
                      </a:r>
                    </a:p>
                  </a:txBody>
                  <a:tcPr/>
                </a:tc>
                <a:tc>
                  <a:txBody>
                    <a:bodyPr/>
                    <a:lstStyle/>
                    <a:p>
                      <a:r>
                        <a:rPr lang="en-IN" sz="2000" b="1" dirty="0">
                          <a:latin typeface="Times New Roman" panose="02020603050405020304" pitchFamily="18" charset="0"/>
                          <a:cs typeface="Times New Roman" panose="02020603050405020304" pitchFamily="18" charset="0"/>
                        </a:rPr>
                        <a:t>24</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4099259531"/>
                  </a:ext>
                </a:extLst>
              </a:tr>
              <a:tr h="378006">
                <a:tc>
                  <a:txBody>
                    <a:bodyPr/>
                    <a:lstStyle/>
                    <a:p>
                      <a:r>
                        <a:rPr lang="en-IN" sz="2000" b="1" dirty="0">
                          <a:latin typeface="Times New Roman" panose="02020603050405020304" pitchFamily="18" charset="0"/>
                          <a:cs typeface="Times New Roman" panose="02020603050405020304" pitchFamily="18" charset="0"/>
                        </a:rPr>
                        <a:t>Weight</a:t>
                      </a:r>
                    </a:p>
                  </a:txBody>
                  <a:tcPr/>
                </a:tc>
                <a:tc>
                  <a:txBody>
                    <a:bodyPr/>
                    <a:lstStyle/>
                    <a:p>
                      <a:r>
                        <a:rPr lang="en-IN" sz="2000" b="1" dirty="0">
                          <a:latin typeface="Times New Roman" panose="02020603050405020304" pitchFamily="18" charset="0"/>
                          <a:cs typeface="Times New Roman" panose="02020603050405020304" pitchFamily="18" charset="0"/>
                        </a:rPr>
                        <a:t>18</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tc>
                  <a:txBody>
                    <a:bodyPr/>
                    <a:lstStyle/>
                    <a:p>
                      <a:r>
                        <a:rPr lang="en-IN" sz="2000"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6978717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6680" indent="0">
              <a:buNone/>
            </a:pPr>
            <a:r>
              <a:rPr lang="en-US" altLang="en-US" sz="2000" b="1" dirty="0">
                <a:latin typeface="Times New Roman" panose="02020603050405020304" pitchFamily="18" charset="0"/>
                <a:cs typeface="Times New Roman" panose="02020603050405020304" pitchFamily="18" charset="0"/>
              </a:rPr>
              <a:t>Greedy by Profit/Weight:</a:t>
            </a: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r>
              <a:rPr lang="en-US" sz="2000" b="1" dirty="0">
                <a:latin typeface="Times New Roman" panose="02020603050405020304" pitchFamily="18" charset="0"/>
                <a:cs typeface="Times New Roman" panose="02020603050405020304" pitchFamily="18" charset="0"/>
              </a:rPr>
              <a:t>Total Profit = 0*25+1*24+5/10*15 </a:t>
            </a:r>
          </a:p>
          <a:p>
            <a:pPr marL="106680" indent="0">
              <a:buNone/>
            </a:pPr>
            <a:r>
              <a:rPr lang="en-US" altLang="en-US" sz="2000" b="1" dirty="0">
                <a:latin typeface="Times New Roman" panose="02020603050405020304" pitchFamily="18" charset="0"/>
                <a:cs typeface="Times New Roman" panose="02020603050405020304" pitchFamily="18" charset="0"/>
              </a:rPr>
              <a:t>                     = 31.5</a:t>
            </a:r>
          </a:p>
          <a:p>
            <a:pPr marL="106680" indent="0">
              <a:buNone/>
            </a:pPr>
            <a:endParaRPr lang="en-US" altLang="en-US" sz="2000" b="1" dirty="0">
              <a:latin typeface="Times New Roman" panose="02020603050405020304" pitchFamily="18" charset="0"/>
              <a:cs typeface="Times New Roman" panose="02020603050405020304" pitchFamily="18" charset="0"/>
            </a:endParaRPr>
          </a:p>
          <a:p>
            <a:pPr marL="106680" indent="0">
              <a:buNone/>
            </a:pPr>
            <a:r>
              <a:rPr lang="pt-BR" sz="2000" b="1" i="0" dirty="0">
                <a:solidFill>
                  <a:srgbClr val="273239"/>
                </a:solidFill>
                <a:effectLst/>
                <a:latin typeface="Times New Roman" panose="02020603050405020304" pitchFamily="18" charset="0"/>
                <a:cs typeface="Times New Roman" panose="02020603050405020304" pitchFamily="18" charset="0"/>
              </a:rPr>
              <a:t>Time Complexity: O(N * logN)</a:t>
            </a:r>
            <a:endParaRPr lang="en-US" alt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sp>
        <p:nvSpPr>
          <p:cNvPr id="4" name="Date Placeholder 3"/>
          <p:cNvSpPr>
            <a:spLocks noGrp="1"/>
          </p:cNvSpPr>
          <p:nvPr>
            <p:ph type="dt" idx="10"/>
          </p:nvPr>
        </p:nvSpPr>
        <p:spPr/>
        <p:txBody>
          <a:bodyPr/>
          <a:lstStyle/>
          <a:p>
            <a:fld id="{25664A83-F226-4A41-B2BB-F757F82F3997}" type="datetime1">
              <a:rPr lang="en-US" smtClean="0"/>
              <a:t>2/18/2025</a:t>
            </a:fld>
            <a:endParaRPr lang="en-US"/>
          </a:p>
        </p:txBody>
      </p:sp>
      <p:sp>
        <p:nvSpPr>
          <p:cNvPr id="5" name="Footer Placeholder 4"/>
          <p:cNvSpPr>
            <a:spLocks noGrp="1"/>
          </p:cNvSpPr>
          <p:nvPr>
            <p:ph type="ftr" idx="11"/>
          </p:nvPr>
        </p:nvSpPr>
        <p:spPr>
          <a:xfrm>
            <a:off x="4572000" y="6492875"/>
            <a:ext cx="4343400" cy="365125"/>
          </a:xfrm>
        </p:spPr>
        <p:txBody>
          <a:bodyPr/>
          <a:lstStyle/>
          <a:p>
            <a:r>
              <a:rPr lang="en-US" altLang="en-US" b="1" dirty="0">
                <a:latin typeface="Times New Roman" panose="02020603050405020304" pitchFamily="18" charset="0"/>
                <a:cs typeface="Times New Roman" panose="02020603050405020304" pitchFamily="18" charset="0"/>
                <a:sym typeface="+mn-ea"/>
              </a:rPr>
              <a:t>DESIGN AND ANALYSIS OF ALGORITHMS(</a:t>
            </a:r>
            <a:r>
              <a:rPr lang="en-US" sz="1200" b="1" dirty="0">
                <a:latin typeface="Times New Roman" panose="02020603050405020304" pitchFamily="18" charset="0"/>
                <a:cs typeface="Times New Roman" panose="02020603050405020304" pitchFamily="18" charset="0"/>
              </a:rPr>
              <a:t>24UAMPC204</a:t>
            </a:r>
            <a:r>
              <a:rPr lang="en-US" altLang="en-US" b="1" dirty="0">
                <a:latin typeface="Times New Roman" panose="02020603050405020304" pitchFamily="18" charset="0"/>
                <a:cs typeface="Times New Roman" panose="02020603050405020304" pitchFamily="18" charset="0"/>
                <a:sym typeface="+mn-ea"/>
              </a:rPr>
              <a:t>)</a:t>
            </a:r>
            <a:br>
              <a:rPr lang="en-US" altLang="en-US" b="1" dirty="0">
                <a:latin typeface="Times New Roman" panose="02020603050405020304" pitchFamily="18" charset="0"/>
                <a:cs typeface="Times New Roman" panose="02020603050405020304" pitchFamily="18" charset="0"/>
                <a:sym typeface="+mn-ea"/>
              </a:rPr>
            </a:br>
            <a:r>
              <a:rPr lang="en-IN" dirty="0"/>
              <a:t>by Prof. </a:t>
            </a:r>
            <a:r>
              <a:rPr lang="en-US" dirty="0"/>
              <a:t>Chanda Pathak</a:t>
            </a:r>
            <a:endParaRPr lang="en-US" alt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graphicFrame>
        <p:nvGraphicFramePr>
          <p:cNvPr id="7" name="Table 6">
            <a:extLst>
              <a:ext uri="{FF2B5EF4-FFF2-40B4-BE49-F238E27FC236}">
                <a16:creationId xmlns:a16="http://schemas.microsoft.com/office/drawing/2014/main" id="{BD597FC5-95FB-34B3-D768-5E4F65496704}"/>
              </a:ext>
            </a:extLst>
          </p:cNvPr>
          <p:cNvGraphicFramePr>
            <a:graphicFrameLocks noGrp="1"/>
          </p:cNvGraphicFramePr>
          <p:nvPr>
            <p:extLst>
              <p:ext uri="{D42A27DB-BD31-4B8C-83A1-F6EECF244321}">
                <p14:modId xmlns:p14="http://schemas.microsoft.com/office/powerpoint/2010/main" val="2295950992"/>
              </p:ext>
            </p:extLst>
          </p:nvPr>
        </p:nvGraphicFramePr>
        <p:xfrm>
          <a:off x="1524000" y="1807027"/>
          <a:ext cx="6096000" cy="2113461"/>
        </p:xfrm>
        <a:graphic>
          <a:graphicData uri="http://schemas.openxmlformats.org/drawingml/2006/table">
            <a:tbl>
              <a:tblPr firstRow="1" bandRow="1">
                <a:tableStyleId>{3B4B98B0-60AC-42C2-AFA5-B58CD77FA1E5}</a:tableStyleId>
              </a:tblPr>
              <a:tblGrid>
                <a:gridCol w="1709057">
                  <a:extLst>
                    <a:ext uri="{9D8B030D-6E8A-4147-A177-3AD203B41FA5}">
                      <a16:colId xmlns:a16="http://schemas.microsoft.com/office/drawing/2014/main" val="1510013118"/>
                    </a:ext>
                  </a:extLst>
                </a:gridCol>
                <a:gridCol w="1338943">
                  <a:extLst>
                    <a:ext uri="{9D8B030D-6E8A-4147-A177-3AD203B41FA5}">
                      <a16:colId xmlns:a16="http://schemas.microsoft.com/office/drawing/2014/main" val="586609161"/>
                    </a:ext>
                  </a:extLst>
                </a:gridCol>
                <a:gridCol w="1524000">
                  <a:extLst>
                    <a:ext uri="{9D8B030D-6E8A-4147-A177-3AD203B41FA5}">
                      <a16:colId xmlns:a16="http://schemas.microsoft.com/office/drawing/2014/main" val="610806602"/>
                    </a:ext>
                  </a:extLst>
                </a:gridCol>
                <a:gridCol w="1524000">
                  <a:extLst>
                    <a:ext uri="{9D8B030D-6E8A-4147-A177-3AD203B41FA5}">
                      <a16:colId xmlns:a16="http://schemas.microsoft.com/office/drawing/2014/main" val="3749320259"/>
                    </a:ext>
                  </a:extLst>
                </a:gridCol>
              </a:tblGrid>
              <a:tr h="470807">
                <a:tc>
                  <a:txBody>
                    <a:bodyPr/>
                    <a:lstStyle/>
                    <a:p>
                      <a:r>
                        <a:rPr lang="en-IN" sz="2000" b="1" dirty="0">
                          <a:latin typeface="Times New Roman" panose="02020603050405020304" pitchFamily="18" charset="0"/>
                          <a:cs typeface="Times New Roman" panose="02020603050405020304" pitchFamily="18" charset="0"/>
                        </a:rPr>
                        <a:t>Object</a:t>
                      </a:r>
                    </a:p>
                  </a:txBody>
                  <a:tcPr/>
                </a:tc>
                <a:tc>
                  <a:txBody>
                    <a:bodyPr/>
                    <a:lstStyle/>
                    <a:p>
                      <a:r>
                        <a:rPr lang="en-IN" sz="2000" b="1" dirty="0">
                          <a:latin typeface="Times New Roman" panose="02020603050405020304" pitchFamily="18" charset="0"/>
                          <a:cs typeface="Times New Roman" panose="02020603050405020304" pitchFamily="18" charset="0"/>
                        </a:rPr>
                        <a:t>O1</a:t>
                      </a:r>
                    </a:p>
                  </a:txBody>
                  <a:tcPr/>
                </a:tc>
                <a:tc>
                  <a:txBody>
                    <a:bodyPr/>
                    <a:lstStyle/>
                    <a:p>
                      <a:r>
                        <a:rPr lang="en-IN" sz="2000" b="1" dirty="0">
                          <a:latin typeface="Times New Roman" panose="02020603050405020304" pitchFamily="18" charset="0"/>
                          <a:cs typeface="Times New Roman" panose="02020603050405020304" pitchFamily="18" charset="0"/>
                        </a:rPr>
                        <a:t>O2</a:t>
                      </a:r>
                    </a:p>
                  </a:txBody>
                  <a:tcPr/>
                </a:tc>
                <a:tc>
                  <a:txBody>
                    <a:bodyPr/>
                    <a:lstStyle/>
                    <a:p>
                      <a:r>
                        <a:rPr lang="en-IN" sz="2000" b="1" dirty="0">
                          <a:latin typeface="Times New Roman" panose="02020603050405020304" pitchFamily="18" charset="0"/>
                          <a:cs typeface="Times New Roman" panose="02020603050405020304" pitchFamily="18" charset="0"/>
                        </a:rPr>
                        <a:t>O3</a:t>
                      </a:r>
                    </a:p>
                  </a:txBody>
                  <a:tcPr/>
                </a:tc>
                <a:extLst>
                  <a:ext uri="{0D108BD9-81ED-4DB2-BD59-A6C34878D82A}">
                    <a16:rowId xmlns:a16="http://schemas.microsoft.com/office/drawing/2014/main" val="243609046"/>
                  </a:ext>
                </a:extLst>
              </a:tr>
              <a:tr h="470807">
                <a:tc>
                  <a:txBody>
                    <a:bodyPr/>
                    <a:lstStyle/>
                    <a:p>
                      <a:r>
                        <a:rPr lang="en-IN" sz="2000" b="1" dirty="0">
                          <a:latin typeface="Times New Roman" panose="02020603050405020304" pitchFamily="18" charset="0"/>
                          <a:cs typeface="Times New Roman" panose="02020603050405020304" pitchFamily="18" charset="0"/>
                        </a:rPr>
                        <a:t>Profit</a:t>
                      </a:r>
                    </a:p>
                  </a:txBody>
                  <a:tcPr/>
                </a:tc>
                <a:tc>
                  <a:txBody>
                    <a:bodyPr/>
                    <a:lstStyle/>
                    <a:p>
                      <a:r>
                        <a:rPr lang="en-IN" sz="2000" b="1" dirty="0">
                          <a:latin typeface="Times New Roman" panose="02020603050405020304" pitchFamily="18" charset="0"/>
                          <a:cs typeface="Times New Roman" panose="02020603050405020304" pitchFamily="18" charset="0"/>
                        </a:rPr>
                        <a:t>25</a:t>
                      </a:r>
                    </a:p>
                  </a:txBody>
                  <a:tcPr/>
                </a:tc>
                <a:tc>
                  <a:txBody>
                    <a:bodyPr/>
                    <a:lstStyle/>
                    <a:p>
                      <a:r>
                        <a:rPr lang="en-IN" sz="2000" b="1" dirty="0">
                          <a:latin typeface="Times New Roman" panose="02020603050405020304" pitchFamily="18" charset="0"/>
                          <a:cs typeface="Times New Roman" panose="02020603050405020304" pitchFamily="18" charset="0"/>
                        </a:rPr>
                        <a:t>24</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653803984"/>
                  </a:ext>
                </a:extLst>
              </a:tr>
              <a:tr h="470807">
                <a:tc>
                  <a:txBody>
                    <a:bodyPr/>
                    <a:lstStyle/>
                    <a:p>
                      <a:r>
                        <a:rPr lang="en-IN" sz="2000" b="1" dirty="0">
                          <a:latin typeface="Times New Roman" panose="02020603050405020304" pitchFamily="18" charset="0"/>
                          <a:cs typeface="Times New Roman" panose="02020603050405020304" pitchFamily="18" charset="0"/>
                        </a:rPr>
                        <a:t>Weight</a:t>
                      </a:r>
                    </a:p>
                  </a:txBody>
                  <a:tcPr/>
                </a:tc>
                <a:tc>
                  <a:txBody>
                    <a:bodyPr/>
                    <a:lstStyle/>
                    <a:p>
                      <a:r>
                        <a:rPr lang="en-IN" sz="2000" b="1" dirty="0">
                          <a:latin typeface="Times New Roman" panose="02020603050405020304" pitchFamily="18" charset="0"/>
                          <a:cs typeface="Times New Roman" panose="02020603050405020304" pitchFamily="18" charset="0"/>
                        </a:rPr>
                        <a:t>18</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tc>
                  <a:txBody>
                    <a:bodyPr/>
                    <a:lstStyle/>
                    <a:p>
                      <a:r>
                        <a:rPr lang="en-IN" sz="2000" b="1"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28500708"/>
                  </a:ext>
                </a:extLst>
              </a:tr>
              <a:tr h="4708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2000" b="1" dirty="0">
                          <a:latin typeface="Times New Roman" panose="02020603050405020304" pitchFamily="18" charset="0"/>
                          <a:cs typeface="Times New Roman" panose="02020603050405020304" pitchFamily="18" charset="0"/>
                        </a:rPr>
                        <a:t>Profit/Weight</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IN" sz="2000" b="1"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1.38</a:t>
                      </a:r>
                    </a:p>
                  </a:txBody>
                  <a:tcPr/>
                </a:tc>
                <a:tc>
                  <a:txBody>
                    <a:bodyPr/>
                    <a:lstStyle/>
                    <a:p>
                      <a:r>
                        <a:rPr lang="en-IN" sz="2000" b="1" dirty="0">
                          <a:latin typeface="Times New Roman" panose="02020603050405020304" pitchFamily="18" charset="0"/>
                          <a:cs typeface="Times New Roman" panose="02020603050405020304" pitchFamily="18" charset="0"/>
                        </a:rPr>
                        <a:t>1.6</a:t>
                      </a:r>
                    </a:p>
                  </a:txBody>
                  <a:tcPr/>
                </a:tc>
                <a:tc>
                  <a:txBody>
                    <a:bodyPr/>
                    <a:lstStyle/>
                    <a:p>
                      <a:r>
                        <a:rPr lang="en-IN" sz="2000" b="1"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258223190"/>
                  </a:ext>
                </a:extLst>
              </a:tr>
            </a:tbl>
          </a:graphicData>
        </a:graphic>
      </p:graphicFrame>
    </p:spTree>
  </p:cSld>
  <p:clrMapOvr>
    <a:masterClrMapping/>
  </p:clrMapOvr>
</p:sld>
</file>

<file path=ppt/theme/theme1.xml><?xml version="1.0" encoding="utf-8"?>
<a:theme xmlns:a="http://schemas.openxmlformats.org/drawingml/2006/main" name="Beam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6945</Words>
  <Application>Microsoft Office PowerPoint</Application>
  <PresentationFormat>On-screen Show (4:3)</PresentationFormat>
  <Paragraphs>905</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Verdana</vt:lpstr>
      <vt:lpstr>Calibri</vt:lpstr>
      <vt:lpstr>Courier New</vt:lpstr>
      <vt:lpstr>Times New Roman</vt:lpstr>
      <vt:lpstr>Arial</vt:lpstr>
      <vt:lpstr>Beamer</vt:lpstr>
      <vt:lpstr>   DESIGN AND ANALYSIS OF ALGORITHMS(24UAMPC204)  Backtracking and Greedy approach             Unit -II        </vt:lpstr>
      <vt:lpstr>Contents </vt:lpstr>
      <vt:lpstr>Backtracking General Method</vt:lpstr>
      <vt:lpstr>Applications</vt:lpstr>
      <vt:lpstr>Greedy Approach</vt:lpstr>
      <vt:lpstr>Applications</vt:lpstr>
      <vt:lpstr>Knapsack Problem</vt:lpstr>
      <vt:lpstr>Knapsack Problem</vt:lpstr>
      <vt:lpstr>PowerPoint Presentation</vt:lpstr>
      <vt:lpstr>n-queen’s Problem</vt:lpstr>
      <vt:lpstr>n-queen’s Problem</vt:lpstr>
      <vt:lpstr>n-queen’s Problem</vt:lpstr>
      <vt:lpstr>n-queen’s Problem</vt:lpstr>
      <vt:lpstr>Job sequencing with deadlines</vt:lpstr>
      <vt:lpstr>Job sequencing with deadlines</vt:lpstr>
      <vt:lpstr>Job sequencing with deadlines</vt:lpstr>
      <vt:lpstr>Minimum cost spanning trees</vt:lpstr>
      <vt:lpstr>Minimum cost spanning trees</vt:lpstr>
      <vt:lpstr>Kruskal’s Minimum Spanning Tree (MST) </vt:lpstr>
      <vt:lpstr>Kruskal’s Minimum Spanning Tree (MST) </vt:lpstr>
      <vt:lpstr>Kruskal’s Minimum Spanning Tree (MST) </vt:lpstr>
      <vt:lpstr>Kruskal’s Minimum Spanning Tree (MST) </vt:lpstr>
      <vt:lpstr>Prim’s Minimum Spanning Tree (MST)</vt:lpstr>
      <vt:lpstr>PowerPoint Presentation</vt:lpstr>
      <vt:lpstr>Single source shortest path problem</vt:lpstr>
      <vt:lpstr>Dijkstra’s Algorithm </vt:lpstr>
      <vt:lpstr>Dijkstra’s Algorithm </vt:lpstr>
      <vt:lpstr>Dijkstra’s 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Networking Fundamentals</dc:title>
  <dc:creator>Chirag</dc:creator>
  <cp:lastModifiedBy>Sushma Pathak</cp:lastModifiedBy>
  <cp:revision>397</cp:revision>
  <dcterms:created xsi:type="dcterms:W3CDTF">2013-06-23T05:10:00Z</dcterms:created>
  <dcterms:modified xsi:type="dcterms:W3CDTF">2025-02-18T06:58:09Z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0B57B8A497B14E4788A5682166FA8299_13</vt:lpwstr>
  </property>
  <property fmtid="{D5CDD505-2E9C-101B-9397-08002B2CF9AE}" pid="3" name="KSOProductBuildVer">
    <vt:lpwstr>1033-12.2.0.19805</vt:lpwstr>
  </property>
</Properties>
</file>