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27" r:id="rId3"/>
    <p:sldId id="353" r:id="rId4"/>
    <p:sldId id="443" r:id="rId5"/>
    <p:sldId id="444" r:id="rId6"/>
    <p:sldId id="445" r:id="rId7"/>
    <p:sldId id="442" r:id="rId8"/>
    <p:sldId id="451" r:id="rId9"/>
    <p:sldId id="446" r:id="rId10"/>
    <p:sldId id="472" r:id="rId11"/>
    <p:sldId id="474" r:id="rId12"/>
    <p:sldId id="457" r:id="rId13"/>
    <p:sldId id="465" r:id="rId14"/>
    <p:sldId id="450" r:id="rId15"/>
    <p:sldId id="453" r:id="rId16"/>
    <p:sldId id="452" r:id="rId17"/>
    <p:sldId id="458" r:id="rId18"/>
    <p:sldId id="459" r:id="rId19"/>
    <p:sldId id="461" r:id="rId20"/>
    <p:sldId id="462" r:id="rId21"/>
    <p:sldId id="455" r:id="rId22"/>
    <p:sldId id="460" r:id="rId23"/>
    <p:sldId id="463" r:id="rId24"/>
    <p:sldId id="454" r:id="rId25"/>
    <p:sldId id="456" r:id="rId26"/>
    <p:sldId id="464" r:id="rId27"/>
    <p:sldId id="466" r:id="rId28"/>
    <p:sldId id="467" r:id="rId29"/>
    <p:sldId id="475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26781" autoAdjust="0"/>
  </p:normalViewPr>
  <p:slideViewPr>
    <p:cSldViewPr snapToGrid="0" showGuides="1">
      <p:cViewPr varScale="1">
        <p:scale>
          <a:sx n="59" d="100"/>
          <a:sy n="59" d="100"/>
        </p:scale>
        <p:origin x="140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endParaRPr lang="en-IN" dirty="0"/>
          </a:p>
          <a:p>
            <a:r>
              <a:rPr lang="en-IN" dirty="0"/>
              <a:t>// A class to represent a job</a:t>
            </a:r>
          </a:p>
          <a:p>
            <a:r>
              <a:rPr lang="en-IN" dirty="0"/>
              <a:t>class Job {</a:t>
            </a:r>
          </a:p>
          <a:p>
            <a:r>
              <a:rPr lang="en-IN" dirty="0"/>
              <a:t>    char id; // Job Id</a:t>
            </a:r>
          </a:p>
          <a:p>
            <a:r>
              <a:rPr lang="en-IN" dirty="0"/>
              <a:t>    int dead; // Deadline of job</a:t>
            </a:r>
          </a:p>
          <a:p>
            <a:r>
              <a:rPr lang="en-IN" dirty="0"/>
              <a:t>    int profit; // Profit earned if job is completed before</a:t>
            </a:r>
          </a:p>
          <a:p>
            <a:r>
              <a:rPr lang="en-IN" dirty="0"/>
              <a:t>                // deadline</a:t>
            </a:r>
          </a:p>
          <a:p>
            <a:endParaRPr lang="en-IN" dirty="0"/>
          </a:p>
          <a:p>
            <a:r>
              <a:rPr lang="en-IN" dirty="0"/>
              <a:t>    public Job(char id, int dead, int profit)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this.id = id;</a:t>
            </a:r>
          </a:p>
          <a:p>
            <a:r>
              <a:rPr lang="en-IN" dirty="0"/>
              <a:t>        </a:t>
            </a:r>
            <a:r>
              <a:rPr lang="en-IN" dirty="0" err="1"/>
              <a:t>this.dead</a:t>
            </a:r>
            <a:r>
              <a:rPr lang="en-IN" dirty="0"/>
              <a:t> = dead;</a:t>
            </a:r>
          </a:p>
          <a:p>
            <a:r>
              <a:rPr lang="en-IN" dirty="0"/>
              <a:t>        </a:t>
            </a:r>
            <a:r>
              <a:rPr lang="en-IN" dirty="0" err="1"/>
              <a:t>this.profit</a:t>
            </a:r>
            <a:r>
              <a:rPr lang="en-IN" dirty="0"/>
              <a:t> = profit;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JobProfit</a:t>
            </a:r>
            <a:r>
              <a:rPr lang="en-IN" dirty="0"/>
              <a:t> implements Comparator&lt;Job&gt; {</a:t>
            </a:r>
          </a:p>
          <a:p>
            <a:r>
              <a:rPr lang="en-IN" dirty="0"/>
              <a:t>    // Custom comparator to sort jobs by profit in</a:t>
            </a:r>
          </a:p>
          <a:p>
            <a:r>
              <a:rPr lang="en-IN" dirty="0"/>
              <a:t>    // descending order</a:t>
            </a:r>
          </a:p>
          <a:p>
            <a:r>
              <a:rPr lang="en-IN" dirty="0"/>
              <a:t>    public int compare(Job a, Job b)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return </a:t>
            </a:r>
            <a:r>
              <a:rPr lang="en-IN" dirty="0" err="1"/>
              <a:t>b.profit</a:t>
            </a:r>
            <a:r>
              <a:rPr lang="en-IN" dirty="0"/>
              <a:t> - </a:t>
            </a:r>
            <a:r>
              <a:rPr lang="en-IN" dirty="0" err="1"/>
              <a:t>a.profit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JobScheduling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  public static void </a:t>
            </a:r>
            <a:r>
              <a:rPr lang="en-IN" dirty="0" err="1"/>
              <a:t>printJobScheduling</a:t>
            </a:r>
            <a:r>
              <a:rPr lang="en-IN" dirty="0"/>
              <a:t>(Job[] </a:t>
            </a:r>
            <a:r>
              <a:rPr lang="en-IN" dirty="0" err="1"/>
              <a:t>arr</a:t>
            </a:r>
            <a:r>
              <a:rPr lang="en-IN" dirty="0"/>
              <a:t>, int n)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// Result array to store selected jobs</a:t>
            </a:r>
          </a:p>
          <a:p>
            <a:r>
              <a:rPr lang="en-IN" dirty="0"/>
              <a:t>        List&lt;Job&gt; result = new </a:t>
            </a:r>
            <a:r>
              <a:rPr lang="en-IN" dirty="0" err="1"/>
              <a:t>ArrayList</a:t>
            </a:r>
            <a:r>
              <a:rPr lang="en-IN" dirty="0"/>
              <a:t>&lt;&gt;();</a:t>
            </a:r>
          </a:p>
          <a:p>
            <a:endParaRPr lang="en-IN" dirty="0"/>
          </a:p>
          <a:p>
            <a:r>
              <a:rPr lang="en-IN" dirty="0"/>
              <a:t>        // Sort jobs by deadline in ascending order</a:t>
            </a:r>
          </a:p>
          <a:p>
            <a:r>
              <a:rPr lang="en-IN" dirty="0"/>
              <a:t>        </a:t>
            </a:r>
            <a:r>
              <a:rPr lang="en-IN" dirty="0" err="1"/>
              <a:t>Arrays.sort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(a, b) -&gt; </a:t>
            </a:r>
            <a:r>
              <a:rPr lang="en-IN" dirty="0" err="1"/>
              <a:t>a.dead</a:t>
            </a:r>
            <a:r>
              <a:rPr lang="en-IN" dirty="0"/>
              <a:t> - </a:t>
            </a:r>
            <a:r>
              <a:rPr lang="en-IN" dirty="0" err="1"/>
              <a:t>b.dead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    // Priority queue to select jobs with maximum profit</a:t>
            </a:r>
          </a:p>
          <a:p>
            <a:r>
              <a:rPr lang="en-IN" dirty="0"/>
              <a:t>        </a:t>
            </a:r>
            <a:r>
              <a:rPr lang="en-IN" dirty="0" err="1"/>
              <a:t>PriorityQueue</a:t>
            </a:r>
            <a:r>
              <a:rPr lang="en-IN" dirty="0"/>
              <a:t>&lt;Job&gt; </a:t>
            </a:r>
            <a:r>
              <a:rPr lang="en-IN" dirty="0" err="1"/>
              <a:t>pq</a:t>
            </a:r>
            <a:endParaRPr lang="en-IN" dirty="0"/>
          </a:p>
          <a:p>
            <a:r>
              <a:rPr lang="en-IN" dirty="0"/>
              <a:t>            = new </a:t>
            </a:r>
            <a:r>
              <a:rPr lang="en-IN" dirty="0" err="1"/>
              <a:t>PriorityQueue</a:t>
            </a:r>
            <a:r>
              <a:rPr lang="en-IN" dirty="0"/>
              <a:t>&lt;&gt;(new </a:t>
            </a:r>
            <a:r>
              <a:rPr lang="en-IN" dirty="0" err="1"/>
              <a:t>JobProfit</a:t>
            </a:r>
            <a:r>
              <a:rPr lang="en-IN" dirty="0"/>
              <a:t>());</a:t>
            </a:r>
          </a:p>
          <a:p>
            <a:endParaRPr lang="en-IN" dirty="0"/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n - 1; </a:t>
            </a:r>
            <a:r>
              <a:rPr lang="en-IN" dirty="0" err="1"/>
              <a:t>i</a:t>
            </a:r>
            <a:r>
              <a:rPr lang="en-IN" dirty="0"/>
              <a:t> &gt;= 0; </a:t>
            </a:r>
            <a:r>
              <a:rPr lang="en-IN" dirty="0" err="1"/>
              <a:t>i</a:t>
            </a:r>
            <a:r>
              <a:rPr lang="en-IN" dirty="0"/>
              <a:t>--) {</a:t>
            </a:r>
          </a:p>
          <a:p>
            <a:r>
              <a:rPr lang="en-IN" dirty="0"/>
              <a:t>            int </a:t>
            </a:r>
            <a:r>
              <a:rPr lang="en-IN" dirty="0" err="1"/>
              <a:t>slot_available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        // Count available slots between two jobs</a:t>
            </a:r>
          </a:p>
          <a:p>
            <a:r>
              <a:rPr lang="en-IN" dirty="0"/>
              <a:t>            if (</a:t>
            </a:r>
            <a:r>
              <a:rPr lang="en-IN" dirty="0" err="1"/>
              <a:t>i</a:t>
            </a:r>
            <a:r>
              <a:rPr lang="en-IN" dirty="0"/>
              <a:t> == 0) {</a:t>
            </a:r>
          </a:p>
          <a:p>
            <a:r>
              <a:rPr lang="en-IN" dirty="0"/>
              <a:t>                </a:t>
            </a:r>
            <a:r>
              <a:rPr lang="en-IN" dirty="0" err="1"/>
              <a:t>slot_available</a:t>
            </a:r>
            <a:r>
              <a:rPr lang="en-IN" dirty="0"/>
              <a:t>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].dead;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else {</a:t>
            </a:r>
          </a:p>
          <a:p>
            <a:r>
              <a:rPr lang="en-IN" dirty="0"/>
              <a:t>                </a:t>
            </a:r>
            <a:r>
              <a:rPr lang="en-IN" dirty="0" err="1"/>
              <a:t>slot_available</a:t>
            </a:r>
            <a:endParaRPr lang="en-IN" dirty="0"/>
          </a:p>
          <a:p>
            <a:r>
              <a:rPr lang="en-IN" dirty="0"/>
              <a:t>                   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].dead -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 - 1].dead;</a:t>
            </a:r>
          </a:p>
          <a:p>
            <a:r>
              <a:rPr lang="en-IN" dirty="0"/>
              <a:t>            }</a:t>
            </a:r>
          </a:p>
          <a:p>
            <a:endParaRPr lang="en-IN" dirty="0"/>
          </a:p>
          <a:p>
            <a:r>
              <a:rPr lang="en-IN" dirty="0"/>
              <a:t>            // Push job with the higher profit if two jobs</a:t>
            </a:r>
          </a:p>
          <a:p>
            <a:r>
              <a:rPr lang="en-IN" dirty="0"/>
              <a:t>            // have the same deadline</a:t>
            </a:r>
          </a:p>
          <a:p>
            <a:r>
              <a:rPr lang="en-IN" dirty="0"/>
              <a:t>            if (</a:t>
            </a:r>
            <a:r>
              <a:rPr lang="en-IN" dirty="0" err="1"/>
              <a:t>i</a:t>
            </a:r>
            <a:r>
              <a:rPr lang="en-IN" dirty="0"/>
              <a:t> &gt; 0 &amp;&amp;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].dead ==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 - 1].dead) {</a:t>
            </a:r>
          </a:p>
          <a:p>
            <a:r>
              <a:rPr lang="en-IN" dirty="0"/>
              <a:t>                if 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].profit &gt;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 - 1].profit)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pq.add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else {</a:t>
            </a:r>
          </a:p>
          <a:p>
            <a:r>
              <a:rPr lang="en-IN" dirty="0"/>
              <a:t>                </a:t>
            </a:r>
            <a:r>
              <a:rPr lang="en-IN" dirty="0" err="1"/>
              <a:t>pq.add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        }</a:t>
            </a:r>
          </a:p>
          <a:p>
            <a:endParaRPr lang="en-IN" dirty="0"/>
          </a:p>
          <a:p>
            <a:r>
              <a:rPr lang="en-IN" dirty="0"/>
              <a:t>            // Select jobs as long as there are available</a:t>
            </a:r>
          </a:p>
          <a:p>
            <a:r>
              <a:rPr lang="en-IN" dirty="0"/>
              <a:t>            // slots</a:t>
            </a:r>
          </a:p>
          <a:p>
            <a:r>
              <a:rPr lang="en-IN" dirty="0"/>
              <a:t>            while (</a:t>
            </a:r>
            <a:r>
              <a:rPr lang="en-IN" dirty="0" err="1"/>
              <a:t>slot_available</a:t>
            </a:r>
            <a:r>
              <a:rPr lang="en-IN" dirty="0"/>
              <a:t> &gt; 0 &amp;&amp; !</a:t>
            </a:r>
            <a:r>
              <a:rPr lang="en-IN" dirty="0" err="1"/>
              <a:t>pq.isEmpty</a:t>
            </a:r>
            <a:r>
              <a:rPr lang="en-IN" dirty="0"/>
              <a:t>()) {</a:t>
            </a:r>
          </a:p>
          <a:p>
            <a:r>
              <a:rPr lang="en-IN" dirty="0"/>
              <a:t>                Job </a:t>
            </a:r>
            <a:r>
              <a:rPr lang="en-IN" dirty="0" err="1"/>
              <a:t>job</a:t>
            </a:r>
            <a:r>
              <a:rPr lang="en-IN" dirty="0"/>
              <a:t> = </a:t>
            </a:r>
            <a:r>
              <a:rPr lang="en-IN" dirty="0" err="1"/>
              <a:t>pq.poll</a:t>
            </a:r>
            <a:r>
              <a:rPr lang="en-IN" dirty="0"/>
              <a:t>();</a:t>
            </a:r>
          </a:p>
          <a:p>
            <a:r>
              <a:rPr lang="en-IN" dirty="0"/>
              <a:t>                </a:t>
            </a:r>
            <a:r>
              <a:rPr lang="en-IN" dirty="0" err="1"/>
              <a:t>slot_available</a:t>
            </a:r>
            <a:r>
              <a:rPr lang="en-IN" dirty="0"/>
              <a:t>--;</a:t>
            </a:r>
          </a:p>
          <a:p>
            <a:r>
              <a:rPr lang="en-IN" dirty="0"/>
              <a:t>                </a:t>
            </a:r>
            <a:r>
              <a:rPr lang="en-IN" dirty="0" err="1"/>
              <a:t>result.add</a:t>
            </a:r>
            <a:r>
              <a:rPr lang="en-IN" dirty="0"/>
              <a:t>(job);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// Sort selected jobs by deadline for output</a:t>
            </a:r>
          </a:p>
          <a:p>
            <a:r>
              <a:rPr lang="en-IN" dirty="0"/>
              <a:t>        </a:t>
            </a:r>
            <a:r>
              <a:rPr lang="en-IN" dirty="0" err="1"/>
              <a:t>result.sort</a:t>
            </a:r>
            <a:r>
              <a:rPr lang="en-IN" dirty="0"/>
              <a:t>((a, b) -&gt; </a:t>
            </a:r>
            <a:r>
              <a:rPr lang="en-IN" dirty="0" err="1"/>
              <a:t>a.dead</a:t>
            </a:r>
            <a:r>
              <a:rPr lang="en-IN" dirty="0"/>
              <a:t> - </a:t>
            </a:r>
            <a:r>
              <a:rPr lang="en-IN" dirty="0" err="1"/>
              <a:t>b.dead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    // Print selected job sequence</a:t>
            </a:r>
          </a:p>
          <a:p>
            <a:r>
              <a:rPr lang="en-IN" dirty="0"/>
              <a:t>        for (Job </a:t>
            </a:r>
            <a:r>
              <a:rPr lang="en-IN" dirty="0" err="1"/>
              <a:t>job</a:t>
            </a:r>
            <a:r>
              <a:rPr lang="en-IN" dirty="0"/>
              <a:t> : result)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(job.id + " 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Job[] </a:t>
            </a:r>
            <a:r>
              <a:rPr lang="en-IN" dirty="0" err="1"/>
              <a:t>arr</a:t>
            </a:r>
            <a:endParaRPr lang="en-IN" dirty="0"/>
          </a:p>
          <a:p>
            <a:r>
              <a:rPr lang="en-IN" dirty="0"/>
              <a:t>            = { new Job('a', 2, 100), new Job('b', 1, 19),</a:t>
            </a:r>
          </a:p>
          <a:p>
            <a:r>
              <a:rPr lang="en-IN" dirty="0"/>
              <a:t>                new Job('c', 2, 27), new Job('d', 1, 25),</a:t>
            </a:r>
          </a:p>
          <a:p>
            <a:r>
              <a:rPr lang="en-IN" dirty="0"/>
              <a:t>                new Job('e', 3, 15) };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</a:p>
          <a:p>
            <a:r>
              <a:rPr lang="en-IN" dirty="0"/>
              <a:t>            "Following is maximum profit sequence of jobs: ");</a:t>
            </a:r>
          </a:p>
          <a:p>
            <a:r>
              <a:rPr lang="en-IN" dirty="0"/>
              <a:t>        </a:t>
            </a:r>
            <a:r>
              <a:rPr lang="en-IN" dirty="0" err="1"/>
              <a:t>printJobScheduling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</a:t>
            </a:r>
            <a:r>
              <a:rPr lang="en-IN" dirty="0" err="1"/>
              <a:t>arr.length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549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public class prims {</a:t>
            </a:r>
          </a:p>
          <a:p>
            <a:r>
              <a:rPr lang="en-IN" dirty="0"/>
              <a:t>   static int inf = 999999;</a:t>
            </a:r>
          </a:p>
          <a:p>
            <a:r>
              <a:rPr lang="en-IN" dirty="0"/>
              <a:t>   static int MAX = 10;</a:t>
            </a:r>
          </a:p>
          <a:p>
            <a:r>
              <a:rPr lang="en-IN" dirty="0"/>
              <a:t>   static int G[][] = {</a:t>
            </a:r>
          </a:p>
          <a:p>
            <a:r>
              <a:rPr lang="en-IN" dirty="0"/>
              <a:t>       {0, 19, 8},</a:t>
            </a:r>
          </a:p>
          <a:p>
            <a:r>
              <a:rPr lang="en-IN" dirty="0"/>
              <a:t>       {21, 0, 13},</a:t>
            </a:r>
          </a:p>
          <a:p>
            <a:r>
              <a:rPr lang="en-IN" dirty="0"/>
              <a:t>       {15, 18, 0}</a:t>
            </a:r>
          </a:p>
          <a:p>
            <a:r>
              <a:rPr lang="en-IN" dirty="0"/>
              <a:t>   };</a:t>
            </a:r>
          </a:p>
          <a:p>
            <a:r>
              <a:rPr lang="en-IN" dirty="0"/>
              <a:t>   static int S[][] = new int[MAX][MAX];</a:t>
            </a:r>
          </a:p>
          <a:p>
            <a:r>
              <a:rPr lang="en-IN" dirty="0"/>
              <a:t>   static int n;</a:t>
            </a:r>
          </a:p>
          <a:p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r>
              <a:rPr lang="en-IN" dirty="0"/>
              <a:t>      int </a:t>
            </a:r>
            <a:r>
              <a:rPr lang="en-IN" dirty="0" err="1"/>
              <a:t>i</a:t>
            </a:r>
            <a:r>
              <a:rPr lang="en-IN" dirty="0"/>
              <a:t>, j, cost;</a:t>
            </a:r>
          </a:p>
          <a:p>
            <a:r>
              <a:rPr lang="en-IN" dirty="0"/>
              <a:t>      n = 3;</a:t>
            </a:r>
          </a:p>
          <a:p>
            <a:r>
              <a:rPr lang="en-IN" dirty="0"/>
              <a:t>      cost=prims();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("Spanning tree: ");</a:t>
            </a:r>
          </a:p>
          <a:p>
            <a:r>
              <a:rPr lang="en-IN" dirty="0"/>
              <a:t>     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         for(j=0; j&lt;n;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(S[</a:t>
            </a:r>
            <a:r>
              <a:rPr lang="en-IN" dirty="0" err="1"/>
              <a:t>i</a:t>
            </a:r>
            <a:r>
              <a:rPr lang="en-IN" dirty="0"/>
              <a:t>][j] + " ");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nMinimum</a:t>
            </a:r>
            <a:r>
              <a:rPr lang="en-IN" dirty="0"/>
              <a:t> cost = " + cost);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static int prims() {</a:t>
            </a:r>
          </a:p>
          <a:p>
            <a:r>
              <a:rPr lang="en-IN" dirty="0"/>
              <a:t>      int C[][] = new int[MAX][MAX];</a:t>
            </a:r>
          </a:p>
          <a:p>
            <a:r>
              <a:rPr lang="en-IN" dirty="0"/>
              <a:t>      int u, v = 0, </a:t>
            </a:r>
            <a:r>
              <a:rPr lang="en-IN" dirty="0" err="1"/>
              <a:t>min_dist</a:t>
            </a:r>
            <a:r>
              <a:rPr lang="en-IN" dirty="0"/>
              <a:t>;</a:t>
            </a:r>
          </a:p>
          <a:p>
            <a:r>
              <a:rPr lang="en-IN" dirty="0"/>
              <a:t>      int </a:t>
            </a:r>
            <a:r>
              <a:rPr lang="en-IN" dirty="0" err="1"/>
              <a:t>dist</a:t>
            </a:r>
            <a:r>
              <a:rPr lang="en-IN" dirty="0"/>
              <a:t>[] = new int[MAX];</a:t>
            </a:r>
          </a:p>
          <a:p>
            <a:r>
              <a:rPr lang="en-IN" dirty="0"/>
              <a:t>      int from[] = new int[MAX];</a:t>
            </a:r>
          </a:p>
          <a:p>
            <a:r>
              <a:rPr lang="en-IN" dirty="0"/>
              <a:t>      int visited[] = new int[MAX];</a:t>
            </a:r>
          </a:p>
          <a:p>
            <a:r>
              <a:rPr lang="en-IN" dirty="0"/>
              <a:t>      int </a:t>
            </a:r>
            <a:r>
              <a:rPr lang="en-IN" dirty="0" err="1"/>
              <a:t>ne,i,min_cost,j</a:t>
            </a:r>
            <a:r>
              <a:rPr lang="en-IN" dirty="0"/>
              <a:t>;</a:t>
            </a:r>
          </a:p>
          <a:p>
            <a:r>
              <a:rPr lang="en-IN" dirty="0"/>
              <a:t>      //create cost matrix and spanning tree</a:t>
            </a:r>
          </a:p>
          <a:p>
            <a:r>
              <a:rPr lang="en-IN" dirty="0"/>
              <a:t>     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     for(j=0; j&lt;n;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if(G[</a:t>
            </a:r>
            <a:r>
              <a:rPr lang="en-IN" dirty="0" err="1"/>
              <a:t>i</a:t>
            </a:r>
            <a:r>
              <a:rPr lang="en-IN" dirty="0"/>
              <a:t>][j]==0)</a:t>
            </a:r>
          </a:p>
          <a:p>
            <a:r>
              <a:rPr lang="en-IN" dirty="0"/>
              <a:t>               C[</a:t>
            </a:r>
            <a:r>
              <a:rPr lang="en-IN" dirty="0" err="1"/>
              <a:t>i</a:t>
            </a:r>
            <a:r>
              <a:rPr lang="en-IN" dirty="0"/>
              <a:t>][j]=inf;</a:t>
            </a:r>
          </a:p>
          <a:p>
            <a:r>
              <a:rPr lang="en-IN" dirty="0"/>
              <a:t>            else</a:t>
            </a:r>
          </a:p>
          <a:p>
            <a:r>
              <a:rPr lang="en-IN" dirty="0"/>
              <a:t>               C[</a:t>
            </a:r>
            <a:r>
              <a:rPr lang="en-IN" dirty="0" err="1"/>
              <a:t>i</a:t>
            </a:r>
            <a:r>
              <a:rPr lang="en-IN" dirty="0"/>
              <a:t>][j]=G[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r>
              <a:rPr lang="en-IN" dirty="0"/>
              <a:t>            S[</a:t>
            </a:r>
            <a:r>
              <a:rPr lang="en-IN" dirty="0" err="1"/>
              <a:t>i</a:t>
            </a:r>
            <a:r>
              <a:rPr lang="en-IN" dirty="0"/>
              <a:t>][j]=0;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//initialise visited[],distance[] and from[]</a:t>
            </a:r>
          </a:p>
          <a:p>
            <a:r>
              <a:rPr lang="en-IN" dirty="0"/>
              <a:t>      </a:t>
            </a:r>
            <a:r>
              <a:rPr lang="en-IN" dirty="0" err="1"/>
              <a:t>dist</a:t>
            </a:r>
            <a:r>
              <a:rPr lang="en-IN" dirty="0"/>
              <a:t>[0]=0;</a:t>
            </a:r>
          </a:p>
          <a:p>
            <a:r>
              <a:rPr lang="en-IN" dirty="0"/>
              <a:t>      visited[0]=1;</a:t>
            </a:r>
          </a:p>
          <a:p>
            <a:r>
              <a:rPr lang="en-IN" dirty="0"/>
              <a:t>      for(</a:t>
            </a:r>
            <a:r>
              <a:rPr lang="en-IN" dirty="0" err="1"/>
              <a:t>i</a:t>
            </a:r>
            <a:r>
              <a:rPr lang="en-IN" dirty="0"/>
              <a:t>=1; </a:t>
            </a:r>
            <a:r>
              <a:rPr lang="en-IN" dirty="0" err="1"/>
              <a:t>i</a:t>
            </a:r>
            <a:r>
              <a:rPr lang="en-IN" dirty="0"/>
              <a:t>&lt;n;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</a:t>
            </a:r>
            <a:r>
              <a:rPr lang="en-IN" dirty="0" err="1"/>
              <a:t>dist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C[0][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       from[</a:t>
            </a:r>
            <a:r>
              <a:rPr lang="en-IN" dirty="0" err="1"/>
              <a:t>i</a:t>
            </a:r>
            <a:r>
              <a:rPr lang="en-IN" dirty="0"/>
              <a:t>] = 0;</a:t>
            </a:r>
          </a:p>
          <a:p>
            <a:r>
              <a:rPr lang="en-IN" dirty="0"/>
              <a:t>         visited[</a:t>
            </a:r>
            <a:r>
              <a:rPr lang="en-IN" dirty="0" err="1"/>
              <a:t>i</a:t>
            </a:r>
            <a:r>
              <a:rPr lang="en-IN" dirty="0"/>
              <a:t>] = 0;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</a:t>
            </a:r>
            <a:r>
              <a:rPr lang="en-IN" dirty="0" err="1"/>
              <a:t>min_cost</a:t>
            </a:r>
            <a:r>
              <a:rPr lang="en-IN" dirty="0"/>
              <a:t> = 0; //cost of spanning tree</a:t>
            </a:r>
          </a:p>
          <a:p>
            <a:r>
              <a:rPr lang="en-IN" dirty="0"/>
              <a:t>      ne = n-1; //no. of edges to be added</a:t>
            </a:r>
          </a:p>
          <a:p>
            <a:r>
              <a:rPr lang="en-IN" dirty="0"/>
              <a:t>      while(ne &gt; 0) {</a:t>
            </a:r>
          </a:p>
          <a:p>
            <a:r>
              <a:rPr lang="en-IN" dirty="0"/>
              <a:t>         //find the vertex at minimum distance from the tree</a:t>
            </a:r>
          </a:p>
          <a:p>
            <a:r>
              <a:rPr lang="en-IN" dirty="0"/>
              <a:t>         </a:t>
            </a:r>
            <a:r>
              <a:rPr lang="en-IN" dirty="0" err="1"/>
              <a:t>min_dist</a:t>
            </a:r>
            <a:r>
              <a:rPr lang="en-IN" dirty="0"/>
              <a:t> = inf;</a:t>
            </a:r>
          </a:p>
          <a:p>
            <a:r>
              <a:rPr lang="en-IN" dirty="0"/>
              <a:t>         for(</a:t>
            </a:r>
            <a:r>
              <a:rPr lang="en-IN" dirty="0" err="1"/>
              <a:t>i</a:t>
            </a:r>
            <a:r>
              <a:rPr lang="en-IN" dirty="0"/>
              <a:t>=1; </a:t>
            </a:r>
            <a:r>
              <a:rPr lang="en-IN" dirty="0" err="1"/>
              <a:t>i</a:t>
            </a:r>
            <a:r>
              <a:rPr lang="en-IN" dirty="0"/>
              <a:t>&lt;n;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        if(visited[</a:t>
            </a:r>
            <a:r>
              <a:rPr lang="en-IN" dirty="0" err="1"/>
              <a:t>i</a:t>
            </a:r>
            <a:r>
              <a:rPr lang="en-IN" dirty="0"/>
              <a:t>] == 0 &amp;&amp; </a:t>
            </a:r>
            <a:r>
              <a:rPr lang="en-IN" dirty="0" err="1"/>
              <a:t>dist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&lt; </a:t>
            </a:r>
            <a:r>
              <a:rPr lang="en-IN" dirty="0" err="1"/>
              <a:t>min_dist</a:t>
            </a:r>
            <a:r>
              <a:rPr lang="en-IN" dirty="0"/>
              <a:t>) {</a:t>
            </a:r>
          </a:p>
          <a:p>
            <a:r>
              <a:rPr lang="en-IN" dirty="0"/>
              <a:t>               v =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            </a:t>
            </a:r>
            <a:r>
              <a:rPr lang="en-IN" dirty="0" err="1"/>
              <a:t>min_dist</a:t>
            </a:r>
            <a:r>
              <a:rPr lang="en-IN" dirty="0"/>
              <a:t> = </a:t>
            </a:r>
            <a:r>
              <a:rPr lang="en-IN" dirty="0" err="1"/>
              <a:t>dist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u = from[v];</a:t>
            </a:r>
          </a:p>
          <a:p>
            <a:r>
              <a:rPr lang="en-IN" dirty="0"/>
              <a:t>         //insert the edge in spanning tree</a:t>
            </a:r>
          </a:p>
          <a:p>
            <a:r>
              <a:rPr lang="en-IN" dirty="0"/>
              <a:t>         S[u][v] = </a:t>
            </a:r>
            <a:r>
              <a:rPr lang="en-IN" dirty="0" err="1"/>
              <a:t>dist</a:t>
            </a:r>
            <a:r>
              <a:rPr lang="en-IN" dirty="0"/>
              <a:t>[v];</a:t>
            </a:r>
          </a:p>
          <a:p>
            <a:r>
              <a:rPr lang="en-IN" dirty="0"/>
              <a:t>         S[v][u] = </a:t>
            </a:r>
            <a:r>
              <a:rPr lang="en-IN" dirty="0" err="1"/>
              <a:t>dist</a:t>
            </a:r>
            <a:r>
              <a:rPr lang="en-IN" dirty="0"/>
              <a:t>[v];</a:t>
            </a:r>
          </a:p>
          <a:p>
            <a:r>
              <a:rPr lang="en-IN" dirty="0"/>
              <a:t>         ne--;</a:t>
            </a:r>
          </a:p>
          <a:p>
            <a:r>
              <a:rPr lang="en-IN" dirty="0"/>
              <a:t>         visited[v]=1;</a:t>
            </a:r>
          </a:p>
          <a:p>
            <a:r>
              <a:rPr lang="en-IN" dirty="0"/>
              <a:t>         //updated the distance[] array</a:t>
            </a:r>
          </a:p>
          <a:p>
            <a:r>
              <a:rPr lang="en-IN" dirty="0"/>
              <a:t>         for(</a:t>
            </a:r>
            <a:r>
              <a:rPr lang="en-IN" dirty="0" err="1"/>
              <a:t>i</a:t>
            </a:r>
            <a:r>
              <a:rPr lang="en-IN" dirty="0"/>
              <a:t>=1; </a:t>
            </a:r>
            <a:r>
              <a:rPr lang="en-IN" dirty="0" err="1"/>
              <a:t>i</a:t>
            </a:r>
            <a:r>
              <a:rPr lang="en-IN" dirty="0"/>
              <a:t>&lt;n;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        if(visited[</a:t>
            </a:r>
            <a:r>
              <a:rPr lang="en-IN" dirty="0" err="1"/>
              <a:t>i</a:t>
            </a:r>
            <a:r>
              <a:rPr lang="en-IN" dirty="0"/>
              <a:t>] == 0 &amp;&amp; C[</a:t>
            </a:r>
            <a:r>
              <a:rPr lang="en-IN" dirty="0" err="1"/>
              <a:t>i</a:t>
            </a:r>
            <a:r>
              <a:rPr lang="en-IN" dirty="0"/>
              <a:t>][v] &lt; </a:t>
            </a:r>
            <a:r>
              <a:rPr lang="en-IN" dirty="0" err="1"/>
              <a:t>dist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 {</a:t>
            </a:r>
          </a:p>
          <a:p>
            <a:r>
              <a:rPr lang="en-IN" dirty="0"/>
              <a:t>               </a:t>
            </a:r>
            <a:r>
              <a:rPr lang="en-IN" dirty="0" err="1"/>
              <a:t>dist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C[</a:t>
            </a:r>
            <a:r>
              <a:rPr lang="en-IN" dirty="0" err="1"/>
              <a:t>i</a:t>
            </a:r>
            <a:r>
              <a:rPr lang="en-IN" dirty="0"/>
              <a:t>][v];</a:t>
            </a:r>
          </a:p>
          <a:p>
            <a:r>
              <a:rPr lang="en-IN" dirty="0"/>
              <a:t>               from[</a:t>
            </a:r>
            <a:r>
              <a:rPr lang="en-IN" dirty="0" err="1"/>
              <a:t>i</a:t>
            </a:r>
            <a:r>
              <a:rPr lang="en-IN" dirty="0"/>
              <a:t>] = v;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</a:t>
            </a:r>
            <a:r>
              <a:rPr lang="en-IN" dirty="0" err="1"/>
              <a:t>min_cost</a:t>
            </a:r>
            <a:r>
              <a:rPr lang="en-IN" dirty="0"/>
              <a:t> = </a:t>
            </a:r>
            <a:r>
              <a:rPr lang="en-IN" dirty="0" err="1"/>
              <a:t>min_cost</a:t>
            </a:r>
            <a:r>
              <a:rPr lang="en-IN" dirty="0"/>
              <a:t> + C[u][v];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return(</a:t>
            </a:r>
            <a:r>
              <a:rPr lang="en-IN" dirty="0" err="1"/>
              <a:t>min_cost</a:t>
            </a:r>
            <a:r>
              <a:rPr lang="en-IN" dirty="0"/>
              <a:t>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23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5283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25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37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public class Main {</a:t>
            </a:r>
          </a:p>
          <a:p>
            <a:r>
              <a:rPr lang="en-IN" dirty="0"/>
              <a:t>   static int </a:t>
            </a:r>
            <a:r>
              <a:rPr lang="en-IN" dirty="0" err="1"/>
              <a:t>min_dist</a:t>
            </a:r>
            <a:r>
              <a:rPr lang="en-IN" dirty="0"/>
              <a:t>(int </a:t>
            </a:r>
            <a:r>
              <a:rPr lang="en-IN" dirty="0" err="1"/>
              <a:t>dist</a:t>
            </a:r>
            <a:r>
              <a:rPr lang="en-IN" dirty="0"/>
              <a:t>[], </a:t>
            </a:r>
            <a:r>
              <a:rPr lang="en-IN" dirty="0" err="1"/>
              <a:t>boolean</a:t>
            </a:r>
            <a:r>
              <a:rPr lang="en-IN" dirty="0"/>
              <a:t> visited[]) { // finding minimum </a:t>
            </a:r>
            <a:r>
              <a:rPr lang="en-IN" dirty="0" err="1"/>
              <a:t>dist</a:t>
            </a:r>
            <a:endParaRPr lang="en-IN" dirty="0"/>
          </a:p>
          <a:p>
            <a:r>
              <a:rPr lang="en-IN" dirty="0"/>
              <a:t>      int minimum = </a:t>
            </a:r>
            <a:r>
              <a:rPr lang="en-IN" dirty="0" err="1"/>
              <a:t>Integer.MAX_VALUE</a:t>
            </a:r>
            <a:r>
              <a:rPr lang="en-IN" dirty="0"/>
              <a:t>;</a:t>
            </a:r>
          </a:p>
          <a:p>
            <a:r>
              <a:rPr lang="en-IN" dirty="0"/>
              <a:t>      int </a:t>
            </a:r>
            <a:r>
              <a:rPr lang="en-IN" dirty="0" err="1"/>
              <a:t>ind</a:t>
            </a:r>
            <a:r>
              <a:rPr lang="en-IN" dirty="0"/>
              <a:t> = -1;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if (!visited[k] &amp;&amp; </a:t>
            </a:r>
            <a:r>
              <a:rPr lang="en-IN" dirty="0" err="1"/>
              <a:t>dist</a:t>
            </a:r>
            <a:r>
              <a:rPr lang="en-IN" dirty="0"/>
              <a:t>[k] &lt;= minimum) {</a:t>
            </a:r>
          </a:p>
          <a:p>
            <a:r>
              <a:rPr lang="en-IN" dirty="0"/>
              <a:t>            minimum = </a:t>
            </a:r>
            <a:r>
              <a:rPr lang="en-IN" dirty="0" err="1"/>
              <a:t>dist</a:t>
            </a:r>
            <a:r>
              <a:rPr lang="en-IN" dirty="0"/>
              <a:t>[k];</a:t>
            </a:r>
          </a:p>
          <a:p>
            <a:r>
              <a:rPr lang="en-IN" dirty="0"/>
              <a:t>            </a:t>
            </a:r>
            <a:r>
              <a:rPr lang="en-IN" dirty="0" err="1"/>
              <a:t>ind</a:t>
            </a:r>
            <a:r>
              <a:rPr lang="en-IN" dirty="0"/>
              <a:t> = k;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return </a:t>
            </a:r>
            <a:r>
              <a:rPr lang="en-IN" dirty="0" err="1"/>
              <a:t>ind</a:t>
            </a:r>
            <a:r>
              <a:rPr lang="en-IN" dirty="0"/>
              <a:t>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static void </a:t>
            </a:r>
            <a:r>
              <a:rPr lang="en-IN" dirty="0" err="1"/>
              <a:t>greedy_dijkstra</a:t>
            </a:r>
            <a:r>
              <a:rPr lang="en-IN" dirty="0"/>
              <a:t>(int graph[][], int </a:t>
            </a:r>
            <a:r>
              <a:rPr lang="en-IN" dirty="0" err="1"/>
              <a:t>src</a:t>
            </a:r>
            <a:r>
              <a:rPr lang="en-IN" dirty="0"/>
              <a:t>) {</a:t>
            </a:r>
          </a:p>
          <a:p>
            <a:r>
              <a:rPr lang="en-IN" dirty="0"/>
              <a:t>      int </a:t>
            </a:r>
            <a:r>
              <a:rPr lang="en-IN" dirty="0" err="1"/>
              <a:t>dist</a:t>
            </a:r>
            <a:r>
              <a:rPr lang="en-IN" dirty="0"/>
              <a:t>[] = new int[6];</a:t>
            </a:r>
          </a:p>
          <a:p>
            <a:r>
              <a:rPr lang="en-IN" dirty="0"/>
              <a:t>      </a:t>
            </a:r>
            <a:r>
              <a:rPr lang="en-IN" dirty="0" err="1"/>
              <a:t>boolean</a:t>
            </a:r>
            <a:r>
              <a:rPr lang="en-IN" dirty="0"/>
              <a:t> visited[] = new </a:t>
            </a:r>
            <a:r>
              <a:rPr lang="en-IN" dirty="0" err="1"/>
              <a:t>boolean</a:t>
            </a:r>
            <a:r>
              <a:rPr lang="en-IN" dirty="0"/>
              <a:t>[6];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</a:t>
            </a:r>
            <a:r>
              <a:rPr lang="en-IN" dirty="0" err="1"/>
              <a:t>dist</a:t>
            </a:r>
            <a:r>
              <a:rPr lang="en-IN" dirty="0"/>
              <a:t>[k] = </a:t>
            </a:r>
            <a:r>
              <a:rPr lang="en-IN" dirty="0" err="1"/>
              <a:t>Integer.MAX_VALUE</a:t>
            </a:r>
            <a:r>
              <a:rPr lang="en-IN" dirty="0"/>
              <a:t>;</a:t>
            </a:r>
          </a:p>
          <a:p>
            <a:r>
              <a:rPr lang="en-IN" dirty="0"/>
              <a:t>         visited[k] = false;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</a:t>
            </a:r>
            <a:r>
              <a:rPr lang="en-IN" dirty="0" err="1"/>
              <a:t>dist</a:t>
            </a:r>
            <a:r>
              <a:rPr lang="en-IN" dirty="0"/>
              <a:t>[</a:t>
            </a:r>
            <a:r>
              <a:rPr lang="en-IN" dirty="0" err="1"/>
              <a:t>src</a:t>
            </a:r>
            <a:r>
              <a:rPr lang="en-IN" dirty="0"/>
              <a:t>] = 0; // Source vertex </a:t>
            </a:r>
            <a:r>
              <a:rPr lang="en-IN" dirty="0" err="1"/>
              <a:t>dist</a:t>
            </a:r>
            <a:r>
              <a:rPr lang="en-IN" dirty="0"/>
              <a:t> is set 0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int m = </a:t>
            </a:r>
            <a:r>
              <a:rPr lang="en-IN" dirty="0" err="1"/>
              <a:t>min_dist</a:t>
            </a:r>
            <a:r>
              <a:rPr lang="en-IN" dirty="0"/>
              <a:t>(</a:t>
            </a:r>
            <a:r>
              <a:rPr lang="en-IN" dirty="0" err="1"/>
              <a:t>dist</a:t>
            </a:r>
            <a:r>
              <a:rPr lang="en-IN" dirty="0"/>
              <a:t>, visited);</a:t>
            </a:r>
          </a:p>
          <a:p>
            <a:r>
              <a:rPr lang="en-IN" dirty="0"/>
              <a:t>         visited[m] = true;</a:t>
            </a:r>
          </a:p>
          <a:p>
            <a:r>
              <a:rPr lang="en-IN" dirty="0"/>
              <a:t>         for (int j = 0; j &lt; 6;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// updating the </a:t>
            </a:r>
            <a:r>
              <a:rPr lang="en-IN" dirty="0" err="1"/>
              <a:t>dist</a:t>
            </a:r>
            <a:r>
              <a:rPr lang="en-IN" dirty="0"/>
              <a:t> of </a:t>
            </a:r>
            <a:r>
              <a:rPr lang="en-IN" dirty="0" err="1"/>
              <a:t>neighboring</a:t>
            </a:r>
            <a:r>
              <a:rPr lang="en-IN" dirty="0"/>
              <a:t> vertex</a:t>
            </a:r>
          </a:p>
          <a:p>
            <a:r>
              <a:rPr lang="en-IN" dirty="0"/>
              <a:t>            if (!visited[j] &amp;&amp; graph[m][j] != 0 &amp;&amp; </a:t>
            </a:r>
            <a:r>
              <a:rPr lang="en-IN" dirty="0" err="1"/>
              <a:t>dist</a:t>
            </a:r>
            <a:r>
              <a:rPr lang="en-IN" dirty="0"/>
              <a:t>[m] != </a:t>
            </a:r>
            <a:r>
              <a:rPr lang="en-IN" dirty="0" err="1"/>
              <a:t>Integer.MAX_VALUE</a:t>
            </a:r>
            <a:endParaRPr lang="en-IN" dirty="0"/>
          </a:p>
          <a:p>
            <a:r>
              <a:rPr lang="en-IN" dirty="0"/>
              <a:t>                  &amp;&amp; </a:t>
            </a:r>
            <a:r>
              <a:rPr lang="en-IN" dirty="0" err="1"/>
              <a:t>dist</a:t>
            </a:r>
            <a:r>
              <a:rPr lang="en-IN" dirty="0"/>
              <a:t>[m] + graph[m][j] &lt; </a:t>
            </a:r>
            <a:r>
              <a:rPr lang="en-IN" dirty="0" err="1"/>
              <a:t>dist</a:t>
            </a:r>
            <a:r>
              <a:rPr lang="en-IN" dirty="0"/>
              <a:t>[j])</a:t>
            </a:r>
          </a:p>
          <a:p>
            <a:r>
              <a:rPr lang="en-IN" dirty="0"/>
              <a:t>               </a:t>
            </a:r>
            <a:r>
              <a:rPr lang="en-IN" dirty="0" err="1"/>
              <a:t>dist</a:t>
            </a:r>
            <a:r>
              <a:rPr lang="en-IN" dirty="0"/>
              <a:t>[j] = </a:t>
            </a:r>
            <a:r>
              <a:rPr lang="en-IN" dirty="0" err="1"/>
              <a:t>dist</a:t>
            </a:r>
            <a:r>
              <a:rPr lang="en-IN" dirty="0"/>
              <a:t>[m] + graph[m][j];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("Vertex\t\</a:t>
            </a:r>
            <a:r>
              <a:rPr lang="en-IN" dirty="0" err="1"/>
              <a:t>tdist</a:t>
            </a:r>
            <a:r>
              <a:rPr lang="en-IN" dirty="0"/>
              <a:t> from source vertex");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char str = (char) (65 + k);</a:t>
            </a:r>
          </a:p>
          <a:p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(str + "\t\t\t" + </a:t>
            </a:r>
            <a:r>
              <a:rPr lang="en-IN" dirty="0" err="1"/>
              <a:t>dist</a:t>
            </a:r>
            <a:r>
              <a:rPr lang="en-IN" dirty="0"/>
              <a:t>[k]);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r>
              <a:rPr lang="en-IN" dirty="0"/>
              <a:t>      int graph[][] = { { 0, 1, 2, 0, 0, 0 }, { 1, 0, 0, 5, 1, 0 }, { 2, 0, 0, 2, 3, 0 },</a:t>
            </a:r>
          </a:p>
          <a:p>
            <a:r>
              <a:rPr lang="en-IN" dirty="0"/>
              <a:t>            { 0, 5, 2, 0, 2, 2 }, { 0, 1, 3, 2, 0, 1 }, { 0, 0, 0, 2, 1, 0 } };</a:t>
            </a:r>
          </a:p>
          <a:p>
            <a:r>
              <a:rPr lang="en-IN" dirty="0"/>
              <a:t>      </a:t>
            </a:r>
            <a:r>
              <a:rPr lang="en-IN" dirty="0" err="1"/>
              <a:t>greedy_dijkstra</a:t>
            </a:r>
            <a:r>
              <a:rPr lang="en-IN" dirty="0"/>
              <a:t>(graph, 0);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26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003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public class Main {</a:t>
            </a:r>
          </a:p>
          <a:p>
            <a:r>
              <a:rPr lang="en-IN" dirty="0"/>
              <a:t>   static int </a:t>
            </a:r>
            <a:r>
              <a:rPr lang="en-IN" dirty="0" err="1"/>
              <a:t>min_dist</a:t>
            </a:r>
            <a:r>
              <a:rPr lang="en-IN" dirty="0"/>
              <a:t>(int </a:t>
            </a:r>
            <a:r>
              <a:rPr lang="en-IN" dirty="0" err="1"/>
              <a:t>dist</a:t>
            </a:r>
            <a:r>
              <a:rPr lang="en-IN" dirty="0"/>
              <a:t>[], </a:t>
            </a:r>
            <a:r>
              <a:rPr lang="en-IN" dirty="0" err="1"/>
              <a:t>boolean</a:t>
            </a:r>
            <a:r>
              <a:rPr lang="en-IN" dirty="0"/>
              <a:t> visited[]) { // finding minimum </a:t>
            </a:r>
            <a:r>
              <a:rPr lang="en-IN" dirty="0" err="1"/>
              <a:t>dist</a:t>
            </a:r>
            <a:endParaRPr lang="en-IN" dirty="0"/>
          </a:p>
          <a:p>
            <a:r>
              <a:rPr lang="en-IN" dirty="0"/>
              <a:t>      int minimum = </a:t>
            </a:r>
            <a:r>
              <a:rPr lang="en-IN" dirty="0" err="1"/>
              <a:t>Integer.MAX_VALUE</a:t>
            </a:r>
            <a:r>
              <a:rPr lang="en-IN" dirty="0"/>
              <a:t>;</a:t>
            </a:r>
          </a:p>
          <a:p>
            <a:r>
              <a:rPr lang="en-IN" dirty="0"/>
              <a:t>      int </a:t>
            </a:r>
            <a:r>
              <a:rPr lang="en-IN" dirty="0" err="1"/>
              <a:t>ind</a:t>
            </a:r>
            <a:r>
              <a:rPr lang="en-IN" dirty="0"/>
              <a:t> = -1;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if (!visited[k] &amp;&amp; </a:t>
            </a:r>
            <a:r>
              <a:rPr lang="en-IN" dirty="0" err="1"/>
              <a:t>dist</a:t>
            </a:r>
            <a:r>
              <a:rPr lang="en-IN" dirty="0"/>
              <a:t>[k] &lt;= minimum) {</a:t>
            </a:r>
          </a:p>
          <a:p>
            <a:r>
              <a:rPr lang="en-IN" dirty="0"/>
              <a:t>            minimum = </a:t>
            </a:r>
            <a:r>
              <a:rPr lang="en-IN" dirty="0" err="1"/>
              <a:t>dist</a:t>
            </a:r>
            <a:r>
              <a:rPr lang="en-IN" dirty="0"/>
              <a:t>[k];</a:t>
            </a:r>
          </a:p>
          <a:p>
            <a:r>
              <a:rPr lang="en-IN" dirty="0"/>
              <a:t>            </a:t>
            </a:r>
            <a:r>
              <a:rPr lang="en-IN" dirty="0" err="1"/>
              <a:t>ind</a:t>
            </a:r>
            <a:r>
              <a:rPr lang="en-IN" dirty="0"/>
              <a:t> = k;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return </a:t>
            </a:r>
            <a:r>
              <a:rPr lang="en-IN" dirty="0" err="1"/>
              <a:t>ind</a:t>
            </a:r>
            <a:r>
              <a:rPr lang="en-IN" dirty="0"/>
              <a:t>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static void </a:t>
            </a:r>
            <a:r>
              <a:rPr lang="en-IN" dirty="0" err="1"/>
              <a:t>greedy_dijkstra</a:t>
            </a:r>
            <a:r>
              <a:rPr lang="en-IN" dirty="0"/>
              <a:t>(int graph[][], int </a:t>
            </a:r>
            <a:r>
              <a:rPr lang="en-IN" dirty="0" err="1"/>
              <a:t>src</a:t>
            </a:r>
            <a:r>
              <a:rPr lang="en-IN" dirty="0"/>
              <a:t>) {</a:t>
            </a:r>
          </a:p>
          <a:p>
            <a:r>
              <a:rPr lang="en-IN" dirty="0"/>
              <a:t>      int </a:t>
            </a:r>
            <a:r>
              <a:rPr lang="en-IN" dirty="0" err="1"/>
              <a:t>dist</a:t>
            </a:r>
            <a:r>
              <a:rPr lang="en-IN" dirty="0"/>
              <a:t>[] = new int[6];</a:t>
            </a:r>
          </a:p>
          <a:p>
            <a:r>
              <a:rPr lang="en-IN" dirty="0"/>
              <a:t>      </a:t>
            </a:r>
            <a:r>
              <a:rPr lang="en-IN" dirty="0" err="1"/>
              <a:t>boolean</a:t>
            </a:r>
            <a:r>
              <a:rPr lang="en-IN" dirty="0"/>
              <a:t> visited[] = new </a:t>
            </a:r>
            <a:r>
              <a:rPr lang="en-IN" dirty="0" err="1"/>
              <a:t>boolean</a:t>
            </a:r>
            <a:r>
              <a:rPr lang="en-IN" dirty="0"/>
              <a:t>[6];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</a:t>
            </a:r>
            <a:r>
              <a:rPr lang="en-IN" dirty="0" err="1"/>
              <a:t>dist</a:t>
            </a:r>
            <a:r>
              <a:rPr lang="en-IN" dirty="0"/>
              <a:t>[k] = </a:t>
            </a:r>
            <a:r>
              <a:rPr lang="en-IN" dirty="0" err="1"/>
              <a:t>Integer.MAX_VALUE</a:t>
            </a:r>
            <a:r>
              <a:rPr lang="en-IN" dirty="0"/>
              <a:t>;</a:t>
            </a:r>
          </a:p>
          <a:p>
            <a:r>
              <a:rPr lang="en-IN" dirty="0"/>
              <a:t>         visited[k] = false;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</a:t>
            </a:r>
            <a:r>
              <a:rPr lang="en-IN" dirty="0" err="1"/>
              <a:t>dist</a:t>
            </a:r>
            <a:r>
              <a:rPr lang="en-IN" dirty="0"/>
              <a:t>[</a:t>
            </a:r>
            <a:r>
              <a:rPr lang="en-IN" dirty="0" err="1"/>
              <a:t>src</a:t>
            </a:r>
            <a:r>
              <a:rPr lang="en-IN" dirty="0"/>
              <a:t>] = 0; // Source vertex </a:t>
            </a:r>
            <a:r>
              <a:rPr lang="en-IN" dirty="0" err="1"/>
              <a:t>dist</a:t>
            </a:r>
            <a:r>
              <a:rPr lang="en-IN" dirty="0"/>
              <a:t> is set 0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int m = </a:t>
            </a:r>
            <a:r>
              <a:rPr lang="en-IN" dirty="0" err="1"/>
              <a:t>min_dist</a:t>
            </a:r>
            <a:r>
              <a:rPr lang="en-IN" dirty="0"/>
              <a:t>(</a:t>
            </a:r>
            <a:r>
              <a:rPr lang="en-IN" dirty="0" err="1"/>
              <a:t>dist</a:t>
            </a:r>
            <a:r>
              <a:rPr lang="en-IN" dirty="0"/>
              <a:t>, visited);</a:t>
            </a:r>
          </a:p>
          <a:p>
            <a:r>
              <a:rPr lang="en-IN" dirty="0"/>
              <a:t>         visited[m] = true;</a:t>
            </a:r>
          </a:p>
          <a:p>
            <a:r>
              <a:rPr lang="en-IN" dirty="0"/>
              <a:t>         for (int j = 0; j &lt; 6;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// updating the </a:t>
            </a:r>
            <a:r>
              <a:rPr lang="en-IN" dirty="0" err="1"/>
              <a:t>dist</a:t>
            </a:r>
            <a:r>
              <a:rPr lang="en-IN" dirty="0"/>
              <a:t> of </a:t>
            </a:r>
            <a:r>
              <a:rPr lang="en-IN" dirty="0" err="1"/>
              <a:t>neighboring</a:t>
            </a:r>
            <a:r>
              <a:rPr lang="en-IN" dirty="0"/>
              <a:t> vertex</a:t>
            </a:r>
          </a:p>
          <a:p>
            <a:r>
              <a:rPr lang="en-IN" dirty="0"/>
              <a:t>            if (!visited[j] &amp;&amp; graph[m][j] != 0 &amp;&amp; </a:t>
            </a:r>
            <a:r>
              <a:rPr lang="en-IN" dirty="0" err="1"/>
              <a:t>dist</a:t>
            </a:r>
            <a:r>
              <a:rPr lang="en-IN" dirty="0"/>
              <a:t>[m] != </a:t>
            </a:r>
            <a:r>
              <a:rPr lang="en-IN" dirty="0" err="1"/>
              <a:t>Integer.MAX_VALUE</a:t>
            </a:r>
            <a:endParaRPr lang="en-IN" dirty="0"/>
          </a:p>
          <a:p>
            <a:r>
              <a:rPr lang="en-IN" dirty="0"/>
              <a:t>                  &amp;&amp; </a:t>
            </a:r>
            <a:r>
              <a:rPr lang="en-IN" dirty="0" err="1"/>
              <a:t>dist</a:t>
            </a:r>
            <a:r>
              <a:rPr lang="en-IN" dirty="0"/>
              <a:t>[m] + graph[m][j] &lt; </a:t>
            </a:r>
            <a:r>
              <a:rPr lang="en-IN" dirty="0" err="1"/>
              <a:t>dist</a:t>
            </a:r>
            <a:r>
              <a:rPr lang="en-IN" dirty="0"/>
              <a:t>[j])</a:t>
            </a:r>
          </a:p>
          <a:p>
            <a:r>
              <a:rPr lang="en-IN" dirty="0"/>
              <a:t>               </a:t>
            </a:r>
            <a:r>
              <a:rPr lang="en-IN" dirty="0" err="1"/>
              <a:t>dist</a:t>
            </a:r>
            <a:r>
              <a:rPr lang="en-IN" dirty="0"/>
              <a:t>[j] = </a:t>
            </a:r>
            <a:r>
              <a:rPr lang="en-IN" dirty="0" err="1"/>
              <a:t>dist</a:t>
            </a:r>
            <a:r>
              <a:rPr lang="en-IN" dirty="0"/>
              <a:t>[m] + graph[m][j];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("Vertex\t\</a:t>
            </a:r>
            <a:r>
              <a:rPr lang="en-IN" dirty="0" err="1"/>
              <a:t>tdist</a:t>
            </a:r>
            <a:r>
              <a:rPr lang="en-IN" dirty="0"/>
              <a:t> from source vertex");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char str = (char) (65 + k);</a:t>
            </a:r>
          </a:p>
          <a:p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(str + "\t\t\t" + </a:t>
            </a:r>
            <a:r>
              <a:rPr lang="en-IN" dirty="0" err="1"/>
              <a:t>dist</a:t>
            </a:r>
            <a:r>
              <a:rPr lang="en-IN" dirty="0"/>
              <a:t>[k]);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r>
              <a:rPr lang="en-IN" dirty="0"/>
              <a:t>      int graph[][] = { { 0, 1, 2, 0, 0, 0 }, { 1, 0, 0, 5, 1, 0 }, { 2, 0, 0, 2, 3, 0 },</a:t>
            </a:r>
          </a:p>
          <a:p>
            <a:r>
              <a:rPr lang="en-IN" dirty="0"/>
              <a:t>            { 0, 5, 2, 0, 2, 2 }, { 0, 1, 3, 2, 0, 1 }, { 0, 0, 0, 2, 1, 0 } };</a:t>
            </a:r>
          </a:p>
          <a:p>
            <a:r>
              <a:rPr lang="en-IN" dirty="0"/>
              <a:t>      </a:t>
            </a:r>
            <a:r>
              <a:rPr lang="en-IN" dirty="0" err="1"/>
              <a:t>greedy_dijkstra</a:t>
            </a:r>
            <a:r>
              <a:rPr lang="en-IN" dirty="0"/>
              <a:t>(graph, 0);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27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267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09509-60D0-3D0F-7DB2-07FFC425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EB45A-D0A9-8BD4-1675-84E48771C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E3E24-8C61-1859-E1CF-F72265909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public class Main {</a:t>
            </a:r>
          </a:p>
          <a:p>
            <a:r>
              <a:rPr lang="en-IN" dirty="0"/>
              <a:t>   static int </a:t>
            </a:r>
            <a:r>
              <a:rPr lang="en-IN" dirty="0" err="1"/>
              <a:t>min_dist</a:t>
            </a:r>
            <a:r>
              <a:rPr lang="en-IN" dirty="0"/>
              <a:t>(int </a:t>
            </a:r>
            <a:r>
              <a:rPr lang="en-IN" dirty="0" err="1"/>
              <a:t>dist</a:t>
            </a:r>
            <a:r>
              <a:rPr lang="en-IN" dirty="0"/>
              <a:t>[], </a:t>
            </a:r>
            <a:r>
              <a:rPr lang="en-IN" dirty="0" err="1"/>
              <a:t>boolean</a:t>
            </a:r>
            <a:r>
              <a:rPr lang="en-IN" dirty="0"/>
              <a:t> visited[]) { // finding minimum </a:t>
            </a:r>
            <a:r>
              <a:rPr lang="en-IN" dirty="0" err="1"/>
              <a:t>dist</a:t>
            </a:r>
            <a:endParaRPr lang="en-IN" dirty="0"/>
          </a:p>
          <a:p>
            <a:r>
              <a:rPr lang="en-IN" dirty="0"/>
              <a:t>      int minimum = </a:t>
            </a:r>
            <a:r>
              <a:rPr lang="en-IN" dirty="0" err="1"/>
              <a:t>Integer.MAX_VALUE</a:t>
            </a:r>
            <a:r>
              <a:rPr lang="en-IN" dirty="0"/>
              <a:t>;</a:t>
            </a:r>
          </a:p>
          <a:p>
            <a:r>
              <a:rPr lang="en-IN" dirty="0"/>
              <a:t>      int </a:t>
            </a:r>
            <a:r>
              <a:rPr lang="en-IN" dirty="0" err="1"/>
              <a:t>ind</a:t>
            </a:r>
            <a:r>
              <a:rPr lang="en-IN" dirty="0"/>
              <a:t> = -1;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if (!visited[k] &amp;&amp; </a:t>
            </a:r>
            <a:r>
              <a:rPr lang="en-IN" dirty="0" err="1"/>
              <a:t>dist</a:t>
            </a:r>
            <a:r>
              <a:rPr lang="en-IN" dirty="0"/>
              <a:t>[k] &lt;= minimum) {</a:t>
            </a:r>
          </a:p>
          <a:p>
            <a:r>
              <a:rPr lang="en-IN" dirty="0"/>
              <a:t>            minimum = </a:t>
            </a:r>
            <a:r>
              <a:rPr lang="en-IN" dirty="0" err="1"/>
              <a:t>dist</a:t>
            </a:r>
            <a:r>
              <a:rPr lang="en-IN" dirty="0"/>
              <a:t>[k];</a:t>
            </a:r>
          </a:p>
          <a:p>
            <a:r>
              <a:rPr lang="en-IN" dirty="0"/>
              <a:t>            </a:t>
            </a:r>
            <a:r>
              <a:rPr lang="en-IN" dirty="0" err="1"/>
              <a:t>ind</a:t>
            </a:r>
            <a:r>
              <a:rPr lang="en-IN" dirty="0"/>
              <a:t> = k;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return </a:t>
            </a:r>
            <a:r>
              <a:rPr lang="en-IN" dirty="0" err="1"/>
              <a:t>ind</a:t>
            </a:r>
            <a:r>
              <a:rPr lang="en-IN" dirty="0"/>
              <a:t>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static void </a:t>
            </a:r>
            <a:r>
              <a:rPr lang="en-IN" dirty="0" err="1"/>
              <a:t>greedy_dijkstra</a:t>
            </a:r>
            <a:r>
              <a:rPr lang="en-IN" dirty="0"/>
              <a:t>(int graph[][], int </a:t>
            </a:r>
            <a:r>
              <a:rPr lang="en-IN" dirty="0" err="1"/>
              <a:t>src</a:t>
            </a:r>
            <a:r>
              <a:rPr lang="en-IN" dirty="0"/>
              <a:t>) {</a:t>
            </a:r>
          </a:p>
          <a:p>
            <a:r>
              <a:rPr lang="en-IN" dirty="0"/>
              <a:t>      int </a:t>
            </a:r>
            <a:r>
              <a:rPr lang="en-IN" dirty="0" err="1"/>
              <a:t>dist</a:t>
            </a:r>
            <a:r>
              <a:rPr lang="en-IN" dirty="0"/>
              <a:t>[] = new int[6];</a:t>
            </a:r>
          </a:p>
          <a:p>
            <a:r>
              <a:rPr lang="en-IN" dirty="0"/>
              <a:t>      </a:t>
            </a:r>
            <a:r>
              <a:rPr lang="en-IN" dirty="0" err="1"/>
              <a:t>boolean</a:t>
            </a:r>
            <a:r>
              <a:rPr lang="en-IN" dirty="0"/>
              <a:t> visited[] = new </a:t>
            </a:r>
            <a:r>
              <a:rPr lang="en-IN" dirty="0" err="1"/>
              <a:t>boolean</a:t>
            </a:r>
            <a:r>
              <a:rPr lang="en-IN" dirty="0"/>
              <a:t>[6];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</a:t>
            </a:r>
            <a:r>
              <a:rPr lang="en-IN" dirty="0" err="1"/>
              <a:t>dist</a:t>
            </a:r>
            <a:r>
              <a:rPr lang="en-IN" dirty="0"/>
              <a:t>[k] = </a:t>
            </a:r>
            <a:r>
              <a:rPr lang="en-IN" dirty="0" err="1"/>
              <a:t>Integer.MAX_VALUE</a:t>
            </a:r>
            <a:r>
              <a:rPr lang="en-IN" dirty="0"/>
              <a:t>;</a:t>
            </a:r>
          </a:p>
          <a:p>
            <a:r>
              <a:rPr lang="en-IN" dirty="0"/>
              <a:t>         visited[k] = false;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</a:t>
            </a:r>
            <a:r>
              <a:rPr lang="en-IN" dirty="0" err="1"/>
              <a:t>dist</a:t>
            </a:r>
            <a:r>
              <a:rPr lang="en-IN" dirty="0"/>
              <a:t>[</a:t>
            </a:r>
            <a:r>
              <a:rPr lang="en-IN" dirty="0" err="1"/>
              <a:t>src</a:t>
            </a:r>
            <a:r>
              <a:rPr lang="en-IN" dirty="0"/>
              <a:t>] = 0; // Source vertex </a:t>
            </a:r>
            <a:r>
              <a:rPr lang="en-IN" dirty="0" err="1"/>
              <a:t>dist</a:t>
            </a:r>
            <a:r>
              <a:rPr lang="en-IN" dirty="0"/>
              <a:t> is set 0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int m = </a:t>
            </a:r>
            <a:r>
              <a:rPr lang="en-IN" dirty="0" err="1"/>
              <a:t>min_dist</a:t>
            </a:r>
            <a:r>
              <a:rPr lang="en-IN" dirty="0"/>
              <a:t>(</a:t>
            </a:r>
            <a:r>
              <a:rPr lang="en-IN" dirty="0" err="1"/>
              <a:t>dist</a:t>
            </a:r>
            <a:r>
              <a:rPr lang="en-IN" dirty="0"/>
              <a:t>, visited);</a:t>
            </a:r>
          </a:p>
          <a:p>
            <a:r>
              <a:rPr lang="en-IN" dirty="0"/>
              <a:t>         visited[m] = true;</a:t>
            </a:r>
          </a:p>
          <a:p>
            <a:r>
              <a:rPr lang="en-IN" dirty="0"/>
              <a:t>         for (int j = 0; j &lt; 6;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// updating the </a:t>
            </a:r>
            <a:r>
              <a:rPr lang="en-IN" dirty="0" err="1"/>
              <a:t>dist</a:t>
            </a:r>
            <a:r>
              <a:rPr lang="en-IN" dirty="0"/>
              <a:t> of </a:t>
            </a:r>
            <a:r>
              <a:rPr lang="en-IN" dirty="0" err="1"/>
              <a:t>neighboring</a:t>
            </a:r>
            <a:r>
              <a:rPr lang="en-IN" dirty="0"/>
              <a:t> vertex</a:t>
            </a:r>
          </a:p>
          <a:p>
            <a:r>
              <a:rPr lang="en-IN" dirty="0"/>
              <a:t>            if (!visited[j] &amp;&amp; graph[m][j] != 0 &amp;&amp; </a:t>
            </a:r>
            <a:r>
              <a:rPr lang="en-IN" dirty="0" err="1"/>
              <a:t>dist</a:t>
            </a:r>
            <a:r>
              <a:rPr lang="en-IN" dirty="0"/>
              <a:t>[m] != </a:t>
            </a:r>
            <a:r>
              <a:rPr lang="en-IN" dirty="0" err="1"/>
              <a:t>Integer.MAX_VALUE</a:t>
            </a:r>
            <a:endParaRPr lang="en-IN" dirty="0"/>
          </a:p>
          <a:p>
            <a:r>
              <a:rPr lang="en-IN" dirty="0"/>
              <a:t>                  &amp;&amp; </a:t>
            </a:r>
            <a:r>
              <a:rPr lang="en-IN" dirty="0" err="1"/>
              <a:t>dist</a:t>
            </a:r>
            <a:r>
              <a:rPr lang="en-IN" dirty="0"/>
              <a:t>[m] + graph[m][j] &lt; </a:t>
            </a:r>
            <a:r>
              <a:rPr lang="en-IN" dirty="0" err="1"/>
              <a:t>dist</a:t>
            </a:r>
            <a:r>
              <a:rPr lang="en-IN" dirty="0"/>
              <a:t>[j])</a:t>
            </a:r>
          </a:p>
          <a:p>
            <a:r>
              <a:rPr lang="en-IN" dirty="0"/>
              <a:t>               </a:t>
            </a:r>
            <a:r>
              <a:rPr lang="en-IN" dirty="0" err="1"/>
              <a:t>dist</a:t>
            </a:r>
            <a:r>
              <a:rPr lang="en-IN" dirty="0"/>
              <a:t>[j] = </a:t>
            </a:r>
            <a:r>
              <a:rPr lang="en-IN" dirty="0" err="1"/>
              <a:t>dist</a:t>
            </a:r>
            <a:r>
              <a:rPr lang="en-IN" dirty="0"/>
              <a:t>[m] + graph[m][j];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("Vertex\t\</a:t>
            </a:r>
            <a:r>
              <a:rPr lang="en-IN" dirty="0" err="1"/>
              <a:t>tdist</a:t>
            </a:r>
            <a:r>
              <a:rPr lang="en-IN" dirty="0"/>
              <a:t> from source vertex");</a:t>
            </a:r>
          </a:p>
          <a:p>
            <a:r>
              <a:rPr lang="en-IN" dirty="0"/>
              <a:t>      for (int k = 0; k &lt; 6; k++) {</a:t>
            </a:r>
          </a:p>
          <a:p>
            <a:r>
              <a:rPr lang="en-IN" dirty="0"/>
              <a:t>         char str = (char) (65 + k);</a:t>
            </a:r>
          </a:p>
          <a:p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(str + "\t\t\t" + </a:t>
            </a:r>
            <a:r>
              <a:rPr lang="en-IN" dirty="0" err="1"/>
              <a:t>dist</a:t>
            </a:r>
            <a:r>
              <a:rPr lang="en-IN" dirty="0"/>
              <a:t>[k]);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r>
              <a:rPr lang="en-IN" dirty="0"/>
              <a:t>      int graph[][] = { { 0, 1, 2, 0, 0, 0 }, { 1, 0, 0, 5, 1, 0 }, { 2, 0, 0, 2, 3, 0 },</a:t>
            </a:r>
          </a:p>
          <a:p>
            <a:r>
              <a:rPr lang="en-IN" dirty="0"/>
              <a:t>            { 0, 5, 2, 0, 2, 2 }, { 0, 1, 3, 2, 0, 1 }, { 0, 0, 0, 2, 1, 0 } };</a:t>
            </a:r>
          </a:p>
          <a:p>
            <a:r>
              <a:rPr lang="en-IN" dirty="0"/>
              <a:t>      </a:t>
            </a:r>
            <a:r>
              <a:rPr lang="en-IN" dirty="0" err="1"/>
              <a:t>greedy_dijkstra</a:t>
            </a:r>
            <a:r>
              <a:rPr lang="en-IN" dirty="0"/>
              <a:t>(graph, 0);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E300A-E9A9-F43A-24AE-27EDBA30AF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588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en-US" b="1" dirty="0"/>
              <a:t>Definition of Algorithm</a:t>
            </a:r>
          </a:p>
          <a:p>
            <a:r>
              <a:rPr lang="en-US" altLang="en-US" b="1" dirty="0"/>
              <a:t>An algorithm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set of finite rules or instructions for calculations or problem-solving.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procedure to solve a mathematical problem in a finite number of steps, often involving recursion.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Definition-</a:t>
            </a:r>
            <a:r>
              <a:rPr lang="en-US" altLang="en-US" dirty="0"/>
              <a:t>An algorithm is a set of commands that must be followed for a computer to perform calculations or other problem-solving operations. According to its formal definition, an algorithm is a finite set of instructions carried out in a specific order to perform a particular task. It is not the entire program or code; it is simple logic to a problem represented as an informal description in the form of a flowchart or pseudocode.</a:t>
            </a:r>
          </a:p>
          <a:p>
            <a:r>
              <a:rPr lang="en-US" altLang="en-US" b="1" dirty="0"/>
              <a:t>Use of Algorithms</a:t>
            </a:r>
          </a:p>
          <a:p>
            <a:r>
              <a:rPr lang="en-US" altLang="en-US" b="1" dirty="0"/>
              <a:t>Algorithms are fundamental across various domains: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Computer Science: From sorting and searching to AI and ML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Mathematics: Solving equations, finding paths in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Operations Research: Optimization in logistics, transportation.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AI &amp; Machine Learning: Tasks like image recognition and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Data Science: Analyzing data, predictions in healthcare, finance, etc.</a:t>
            </a:r>
          </a:p>
          <a:p>
            <a:r>
              <a:rPr lang="en-US" altLang="en-US" b="1" dirty="0"/>
              <a:t>Need for Algorithms</a:t>
            </a:r>
          </a:p>
          <a:p>
            <a:r>
              <a:rPr lang="en-US" altLang="en-US" b="1" dirty="0"/>
              <a:t>Algorithms: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Solve complex problems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Automate and optimize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Enable tasks that are challenging or impossible manually.</a:t>
            </a:r>
          </a:p>
          <a:p>
            <a:r>
              <a:rPr lang="en-US" altLang="en-US" b="1" dirty="0"/>
              <a:t>Characteristics of an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Clear and Unambiguous: Each step must be precise and meaningful.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Well-Defined Inputs &amp; Outputs: Inputs and results should be clearly specified.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Finiteness: Must terminate after a finite number of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Feasibility: Practical and executable with available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Language Independence: Instructions work regardless of programming language.</a:t>
            </a:r>
          </a:p>
          <a:p>
            <a:r>
              <a:rPr lang="en-US" altLang="en-US" b="1" dirty="0"/>
              <a:t>Properties of an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Finite termination.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At least one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Deterministic (consistent output for the same input).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Effective (each step performs meaningful work).</a:t>
            </a:r>
          </a:p>
          <a:p>
            <a:r>
              <a:rPr lang="en-US" altLang="en-US" b="1" dirty="0"/>
              <a:t>Types of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Brute Force: Simplest and exhaustive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Recursive: Problem-solving via repeated subproblem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Backtracking: Tracing back upon failure to find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Searching &amp; Sorting: Locating or arranging data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Hashing: Indexing data for faster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Divide and Conquer: Splitting problems into smaller subproblems.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Greedy: Choosing the immediate optimal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Dynamic Programming: Avoids recalculation by storing results of overlapping subproblems.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Randomized: Uses random numbers for unpredictable yet beneficial outcomes.</a:t>
            </a:r>
          </a:p>
          <a:p>
            <a:r>
              <a:rPr lang="en-US" altLang="en-US" b="1" dirty="0"/>
              <a:t>Advantages of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Clear problem-solving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Easier translation into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Breaks down problems into smaller, manageable parts.</a:t>
            </a:r>
          </a:p>
          <a:p>
            <a:r>
              <a:rPr lang="en-US" altLang="en-US" b="1" dirty="0"/>
              <a:t>Disadvantages of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Time-consuming to write.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Challenging to represent complex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Hard to show branching/loops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54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2063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32AFE-76E0-7F8C-D63E-452F517B5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CDF09-31BF-867B-697F-318BAB21AA3B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DEFEE-8EAA-3493-5B38-B2F07BBEC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5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 algn="l" rtl="0">
              <a:buNone/>
            </a:pPr>
            <a:r>
              <a:rPr lang="en-US" sz="1200" b="1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  <a:endParaRPr lang="en-US" sz="1200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+mj-lt"/>
              <a:buAutoNum type="arabicPeriod"/>
            </a:pPr>
            <a:r>
              <a:rPr lang="en-US" sz="1200" b="1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Node</a:t>
            </a:r>
            <a:r>
              <a:rPr lang="en-US" sz="1200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root of the tree represents the initial state of the problem.</a:t>
            </a:r>
          </a:p>
          <a:p>
            <a:pPr algn="l" rtl="0">
              <a:buFont typeface="+mj-lt"/>
              <a:buAutoNum type="arabicPeriod"/>
            </a:pPr>
            <a:r>
              <a:rPr lang="en-US" sz="1200" b="1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 Nodes</a:t>
            </a:r>
            <a:r>
              <a:rPr lang="en-US" sz="1200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Each child node represents a state that can be reached from its parent node by applying a specific action or decision.</a:t>
            </a:r>
          </a:p>
          <a:p>
            <a:pPr algn="l" rtl="0">
              <a:buFont typeface="+mj-lt"/>
              <a:buAutoNum type="arabicPeriod"/>
            </a:pPr>
            <a:r>
              <a:rPr lang="en-US" sz="1200" b="1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sz="1200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depth of the tree corresponds to the number of actions taken to reach a particular state from the root.</a:t>
            </a:r>
          </a:p>
          <a:p>
            <a:pPr algn="l" rtl="0">
              <a:buFont typeface="+mj-lt"/>
              <a:buAutoNum type="arabicPeriod"/>
            </a:pPr>
            <a:r>
              <a:rPr lang="en-US" sz="1200" b="1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Leaves</a:t>
            </a:r>
            <a:r>
              <a:rPr lang="en-US" sz="1200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Leaf nodes represent terminal states, which could be solutions to the problem or states where no further actions are possible.</a:t>
            </a:r>
          </a:p>
          <a:p>
            <a:pPr algn="l" rtl="0">
              <a:buFont typeface="+mj-lt"/>
              <a:buAutoNum type="arabicPeriod"/>
            </a:pPr>
            <a:r>
              <a:rPr lang="en-US" sz="1200" b="1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Branching Factor</a:t>
            </a:r>
            <a:r>
              <a:rPr lang="en-US" sz="1200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average number of child nodes for each node, which affects the size and complexity of the tree.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12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3556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// Java Program to solve the n-queens problem</a:t>
            </a:r>
          </a:p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GfG</a:t>
            </a:r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  // Function to check if it is safe to place</a:t>
            </a:r>
          </a:p>
          <a:p>
            <a:r>
              <a:rPr lang="en-IN" dirty="0"/>
              <a:t>    // the queen at board[row][col]</a:t>
            </a:r>
          </a:p>
          <a:p>
            <a:r>
              <a:rPr lang="en-IN" dirty="0"/>
              <a:t>    static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isSafe</a:t>
            </a:r>
            <a:r>
              <a:rPr lang="en-IN" dirty="0"/>
              <a:t>(int[][] mat, </a:t>
            </a:r>
          </a:p>
          <a:p>
            <a:r>
              <a:rPr lang="en-IN" dirty="0"/>
              <a:t>                              int row, int col) {</a:t>
            </a:r>
          </a:p>
          <a:p>
            <a:r>
              <a:rPr lang="en-IN" dirty="0"/>
              <a:t>        int n = </a:t>
            </a:r>
            <a:r>
              <a:rPr lang="en-IN" dirty="0" err="1"/>
              <a:t>mat.length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    // Check this col on upper side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row;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        if (mat[</a:t>
            </a:r>
            <a:r>
              <a:rPr lang="en-IN" dirty="0" err="1"/>
              <a:t>i</a:t>
            </a:r>
            <a:r>
              <a:rPr lang="en-IN" dirty="0"/>
              <a:t>][col] == 1)</a:t>
            </a:r>
          </a:p>
          <a:p>
            <a:r>
              <a:rPr lang="en-IN" dirty="0"/>
              <a:t>                return false;</a:t>
            </a:r>
          </a:p>
          <a:p>
            <a:endParaRPr lang="en-IN" dirty="0"/>
          </a:p>
          <a:p>
            <a:r>
              <a:rPr lang="en-IN" dirty="0"/>
              <a:t>        // Check upper diagonal on left side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row - 1, j = col - 1; </a:t>
            </a:r>
          </a:p>
          <a:p>
            <a:r>
              <a:rPr lang="en-IN" dirty="0"/>
              <a:t>                     </a:t>
            </a:r>
            <a:r>
              <a:rPr lang="en-IN" dirty="0" err="1"/>
              <a:t>i</a:t>
            </a:r>
            <a:r>
              <a:rPr lang="en-IN" dirty="0"/>
              <a:t> &gt;= 0 &amp;&amp; j &gt;= 0; </a:t>
            </a:r>
            <a:r>
              <a:rPr lang="en-IN" dirty="0" err="1"/>
              <a:t>i</a:t>
            </a:r>
            <a:r>
              <a:rPr lang="en-IN" dirty="0"/>
              <a:t>--, j--)</a:t>
            </a:r>
          </a:p>
          <a:p>
            <a:r>
              <a:rPr lang="en-IN" dirty="0"/>
              <a:t>            if (mat[</a:t>
            </a:r>
            <a:r>
              <a:rPr lang="en-IN" dirty="0" err="1"/>
              <a:t>i</a:t>
            </a:r>
            <a:r>
              <a:rPr lang="en-IN" dirty="0"/>
              <a:t>][j] == 1)</a:t>
            </a:r>
          </a:p>
          <a:p>
            <a:r>
              <a:rPr lang="en-IN" dirty="0"/>
              <a:t>                return false;</a:t>
            </a:r>
          </a:p>
          <a:p>
            <a:endParaRPr lang="en-IN" dirty="0"/>
          </a:p>
          <a:p>
            <a:r>
              <a:rPr lang="en-IN" dirty="0"/>
              <a:t>        // Check lower diagonal on left side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row - 1, j = col + 1;</a:t>
            </a:r>
          </a:p>
          <a:p>
            <a:r>
              <a:rPr lang="en-IN" dirty="0"/>
              <a:t>                     j &lt; n &amp;&amp; </a:t>
            </a:r>
            <a:r>
              <a:rPr lang="en-IN" dirty="0" err="1"/>
              <a:t>i</a:t>
            </a:r>
            <a:r>
              <a:rPr lang="en-IN" dirty="0"/>
              <a:t> &gt;= 0; </a:t>
            </a:r>
            <a:r>
              <a:rPr lang="en-IN" dirty="0" err="1"/>
              <a:t>i</a:t>
            </a:r>
            <a:r>
              <a:rPr lang="en-IN" dirty="0"/>
              <a:t>--,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r>
              <a:rPr lang="en-IN" dirty="0"/>
              <a:t>            if (mat[</a:t>
            </a:r>
            <a:r>
              <a:rPr lang="en-IN" dirty="0" err="1"/>
              <a:t>i</a:t>
            </a:r>
            <a:r>
              <a:rPr lang="en-IN" dirty="0"/>
              <a:t>][j] == 1)</a:t>
            </a:r>
          </a:p>
          <a:p>
            <a:r>
              <a:rPr lang="en-IN" dirty="0"/>
              <a:t>                return false;</a:t>
            </a:r>
          </a:p>
          <a:p>
            <a:endParaRPr lang="en-IN" dirty="0"/>
          </a:p>
          <a:p>
            <a:r>
              <a:rPr lang="en-IN" dirty="0"/>
              <a:t>        return true;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static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placeQueens</a:t>
            </a:r>
            <a:r>
              <a:rPr lang="en-IN" dirty="0"/>
              <a:t>(int row, int[][] mat) {</a:t>
            </a:r>
          </a:p>
          <a:p>
            <a:r>
              <a:rPr lang="en-IN" dirty="0"/>
              <a:t>        int n = </a:t>
            </a:r>
            <a:r>
              <a:rPr lang="en-IN" dirty="0" err="1"/>
              <a:t>mat.length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    // base case: If all queens are placed</a:t>
            </a:r>
          </a:p>
          <a:p>
            <a:r>
              <a:rPr lang="en-IN" dirty="0"/>
              <a:t>        // then return true</a:t>
            </a:r>
          </a:p>
          <a:p>
            <a:r>
              <a:rPr lang="en-IN" dirty="0"/>
              <a:t>        if (row == n)</a:t>
            </a:r>
          </a:p>
          <a:p>
            <a:r>
              <a:rPr lang="en-IN" dirty="0"/>
              <a:t>            return true;</a:t>
            </a:r>
          </a:p>
          <a:p>
            <a:endParaRPr lang="en-IN" dirty="0"/>
          </a:p>
          <a:p>
            <a:r>
              <a:rPr lang="en-IN" dirty="0"/>
              <a:t>        // Consider the row and try placing</a:t>
            </a:r>
          </a:p>
          <a:p>
            <a:r>
              <a:rPr lang="en-IN" dirty="0"/>
              <a:t>        // queen in all columns one by one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endParaRPr lang="en-IN" dirty="0"/>
          </a:p>
          <a:p>
            <a:r>
              <a:rPr lang="en-IN" dirty="0"/>
              <a:t>            // Check if the queen can be placed</a:t>
            </a:r>
          </a:p>
          <a:p>
            <a:r>
              <a:rPr lang="en-IN" dirty="0"/>
              <a:t>            if (</a:t>
            </a:r>
            <a:r>
              <a:rPr lang="en-IN" dirty="0" err="1"/>
              <a:t>isSafe</a:t>
            </a:r>
            <a:r>
              <a:rPr lang="en-IN" dirty="0"/>
              <a:t>(mat, row, </a:t>
            </a:r>
            <a:r>
              <a:rPr lang="en-IN" dirty="0" err="1"/>
              <a:t>i</a:t>
            </a:r>
            <a:r>
              <a:rPr lang="en-IN" dirty="0"/>
              <a:t>)) {</a:t>
            </a:r>
          </a:p>
          <a:p>
            <a:r>
              <a:rPr lang="en-IN" dirty="0"/>
              <a:t>                mat[row][</a:t>
            </a:r>
            <a:r>
              <a:rPr lang="en-IN" dirty="0" err="1"/>
              <a:t>i</a:t>
            </a:r>
            <a:r>
              <a:rPr lang="en-IN" dirty="0"/>
              <a:t>] = 1;</a:t>
            </a:r>
          </a:p>
          <a:p>
            <a:r>
              <a:rPr lang="en-IN" dirty="0"/>
              <a:t>                if (</a:t>
            </a:r>
            <a:r>
              <a:rPr lang="en-IN" dirty="0" err="1"/>
              <a:t>placeQueens</a:t>
            </a:r>
            <a:r>
              <a:rPr lang="en-IN" dirty="0"/>
              <a:t>(row + 1, mat))</a:t>
            </a:r>
          </a:p>
          <a:p>
            <a:r>
              <a:rPr lang="en-IN" dirty="0"/>
              <a:t>                    return true;</a:t>
            </a:r>
          </a:p>
          <a:p>
            <a:r>
              <a:rPr lang="en-IN" dirty="0"/>
              <a:t>                mat[row][</a:t>
            </a:r>
            <a:r>
              <a:rPr lang="en-IN" dirty="0" err="1"/>
              <a:t>i</a:t>
            </a:r>
            <a:r>
              <a:rPr lang="en-IN" dirty="0"/>
              <a:t>] = 0;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return false;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Function to find the solution</a:t>
            </a:r>
          </a:p>
          <a:p>
            <a:r>
              <a:rPr lang="en-IN" dirty="0"/>
              <a:t>    // to the N-Queens problem</a:t>
            </a:r>
          </a:p>
          <a:p>
            <a:r>
              <a:rPr lang="en-IN" dirty="0"/>
              <a:t>    static List&lt;Integer&gt; </a:t>
            </a:r>
            <a:r>
              <a:rPr lang="en-IN" dirty="0" err="1"/>
              <a:t>nQueen</a:t>
            </a:r>
            <a:r>
              <a:rPr lang="en-IN" dirty="0"/>
              <a:t>(int n) {</a:t>
            </a:r>
          </a:p>
          <a:p>
            <a:endParaRPr lang="en-IN" dirty="0"/>
          </a:p>
          <a:p>
            <a:r>
              <a:rPr lang="en-IN" dirty="0"/>
              <a:t>        // Initialize the board</a:t>
            </a:r>
          </a:p>
          <a:p>
            <a:r>
              <a:rPr lang="en-IN" dirty="0"/>
              <a:t>        int[][] mat = new int[n][n];</a:t>
            </a:r>
          </a:p>
          <a:p>
            <a:endParaRPr lang="en-IN" dirty="0"/>
          </a:p>
          <a:p>
            <a:r>
              <a:rPr lang="en-IN" dirty="0"/>
              <a:t>        // If the solution exists</a:t>
            </a:r>
          </a:p>
          <a:p>
            <a:r>
              <a:rPr lang="en-IN" dirty="0"/>
              <a:t>        if (</a:t>
            </a:r>
            <a:r>
              <a:rPr lang="en-IN" dirty="0" err="1"/>
              <a:t>placeQueens</a:t>
            </a:r>
            <a:r>
              <a:rPr lang="en-IN" dirty="0"/>
              <a:t>(0, mat)) {</a:t>
            </a:r>
          </a:p>
          <a:p>
            <a:endParaRPr lang="en-IN" dirty="0"/>
          </a:p>
          <a:p>
            <a:r>
              <a:rPr lang="en-IN" dirty="0"/>
              <a:t>            // to store the columns of the queens</a:t>
            </a:r>
          </a:p>
          <a:p>
            <a:r>
              <a:rPr lang="en-IN" dirty="0"/>
              <a:t>            List&lt;Integer&gt; </a:t>
            </a:r>
            <a:r>
              <a:rPr lang="en-IN" dirty="0" err="1"/>
              <a:t>ans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&lt;&gt;();</a:t>
            </a:r>
          </a:p>
          <a:p>
            <a:r>
              <a:rPr lang="en-IN" dirty="0"/>
              <a:t>    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    for (int j = 0; j &lt; n;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        if (mat[</a:t>
            </a:r>
            <a:r>
              <a:rPr lang="en-IN" dirty="0" err="1"/>
              <a:t>i</a:t>
            </a:r>
            <a:r>
              <a:rPr lang="en-IN" dirty="0"/>
              <a:t>][j] == 1)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ans.add</a:t>
            </a:r>
            <a:r>
              <a:rPr lang="en-IN" dirty="0"/>
              <a:t>(j + 1);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</a:t>
            </a:r>
          </a:p>
          <a:p>
            <a:r>
              <a:rPr lang="en-IN" dirty="0"/>
              <a:t>            return </a:t>
            </a:r>
            <a:r>
              <a:rPr lang="en-IN" dirty="0" err="1"/>
              <a:t>ans</a:t>
            </a:r>
            <a:r>
              <a:rPr lang="en-IN" dirty="0"/>
              <a:t>;</a:t>
            </a:r>
          </a:p>
          <a:p>
            <a:r>
              <a:rPr lang="en-IN" dirty="0"/>
              <a:t>        } </a:t>
            </a:r>
          </a:p>
          <a:p>
            <a:r>
              <a:rPr lang="en-IN" dirty="0"/>
              <a:t>          else</a:t>
            </a:r>
          </a:p>
          <a:p>
            <a:r>
              <a:rPr lang="en-IN" dirty="0"/>
              <a:t>            return </a:t>
            </a:r>
            <a:r>
              <a:rPr lang="en-IN" dirty="0" err="1"/>
              <a:t>Collections.singletonList</a:t>
            </a:r>
            <a:r>
              <a:rPr lang="en-IN" dirty="0"/>
              <a:t>(-1);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 n = 4;</a:t>
            </a:r>
          </a:p>
          <a:p>
            <a:r>
              <a:rPr lang="en-IN" dirty="0"/>
              <a:t>        List&lt;Integer&gt; </a:t>
            </a:r>
            <a:r>
              <a:rPr lang="en-IN" dirty="0" err="1"/>
              <a:t>ans</a:t>
            </a:r>
            <a:r>
              <a:rPr lang="en-IN" dirty="0"/>
              <a:t> = </a:t>
            </a:r>
            <a:r>
              <a:rPr lang="en-IN" dirty="0" err="1"/>
              <a:t>nQueen</a:t>
            </a:r>
            <a:r>
              <a:rPr lang="en-IN" dirty="0"/>
              <a:t>(n);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: </a:t>
            </a:r>
            <a:r>
              <a:rPr lang="en-IN" dirty="0" err="1"/>
              <a:t>ans</a:t>
            </a:r>
            <a:r>
              <a:rPr lang="en-IN" dirty="0"/>
              <a:t>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 + " 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14</a:t>
            </a:fld>
            <a:endParaRPr lang="en-US"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533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17;p7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18;p73"/>
          <p:cNvSpPr/>
          <p:nvPr/>
        </p:nvSpPr>
        <p:spPr>
          <a:xfrm>
            <a:off x="381000" y="1295400"/>
            <a:ext cx="8229600" cy="205740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 w="25400" cap="flat" cmpd="sng">
            <a:solidFill>
              <a:srgbClr val="3333B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73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73"/>
          <p:cNvSpPr txBox="1"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3"/>
          <p:cNvSpPr txBox="1"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715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06ED716-FA90-45B3-96F5-DE644C3DAB72}" type="datetime1">
              <a:rPr lang="en-US" smtClean="0"/>
              <a:t>2/22/2025</a:t>
            </a:fld>
            <a:endParaRPr lang="en-US"/>
          </a:p>
        </p:txBody>
      </p:sp>
      <p:sp>
        <p:nvSpPr>
          <p:cNvPr id="23" name="Google Shape;23;p73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24" name="Google Shape;24;p73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9DFCE12-46F4-4E99-A53B-1E50CE82218A}" type="datetime1">
              <a:rPr lang="en-US" smtClean="0"/>
              <a:t>2/22/2025</a:t>
            </a:fld>
            <a:endParaRPr lang="en-US"/>
          </a:p>
        </p:txBody>
      </p:sp>
      <p:sp>
        <p:nvSpPr>
          <p:cNvPr id="119" name="Google Shape;119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120" name="Google Shape;120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8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3ECF00-39E1-4E55-8289-15FA8B6C553F}" type="datetime1">
              <a:rPr lang="en-US" smtClean="0"/>
              <a:t>2/22/2025</a:t>
            </a:fld>
            <a:endParaRPr lang="en-US"/>
          </a:p>
        </p:txBody>
      </p:sp>
      <p:sp>
        <p:nvSpPr>
          <p:cNvPr id="125" name="Google Shape;125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126" name="Google Shape;126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7;p7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28;p7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29;p74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74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alibri" panose="020F0502020204030204"/>
              <a:buChar char="•"/>
              <a:defRPr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 panose="020F0502020204030204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715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33" name="Google Shape;33;p74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34" name="Google Shape;34;p74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9FA0E20-21BA-4C24-B978-BCDAAAB5185B}" type="datetime1">
              <a:rPr lang="en-US" smtClean="0"/>
              <a:t>2/22/2025</a:t>
            </a:fld>
            <a:endParaRPr lang="en-US"/>
          </a:p>
        </p:txBody>
      </p:sp>
      <p:sp>
        <p:nvSpPr>
          <p:cNvPr id="59" name="Google Shape;59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60" name="Google Shape;60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;p79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;p7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7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79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 panose="020F0502020204030204"/>
              <a:buChar char="•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 panose="020F0502020204030204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79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 panose="020F0502020204030204"/>
              <a:buChar char="•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 panose="020F0502020204030204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876F047-71C9-4C7E-BD77-F6D12681FDCF}" type="datetime1">
              <a:rPr lang="en-US" smtClean="0"/>
              <a:t>2/22/2025</a:t>
            </a:fld>
            <a:endParaRPr lang="en-US"/>
          </a:p>
        </p:txBody>
      </p:sp>
      <p:sp>
        <p:nvSpPr>
          <p:cNvPr id="70" name="Google Shape;70;p79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71" name="Google Shape;71;p79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0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80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8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80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 Pham</a:t>
            </a:r>
          </a:p>
        </p:txBody>
      </p:sp>
      <p:sp>
        <p:nvSpPr>
          <p:cNvPr id="77" name="Google Shape;77;p8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80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 panose="020F0502020204030204"/>
              <a:buChar char="•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9" name="Google Shape;79;p80"/>
          <p:cNvSpPr txBox="1">
            <a:spLocks noGrp="1"/>
          </p:cNvSpPr>
          <p:nvPr>
            <p:ph type="body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80"/>
          <p:cNvSpPr txBox="1">
            <a:spLocks noGrp="1"/>
          </p:cNvSpPr>
          <p:nvPr>
            <p:ph type="body" idx="4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 panose="020F0502020204030204"/>
              <a:buChar char="•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1" name="Google Shape;81;p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0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8901CB-8881-44A9-9F4B-387C59106293}" type="datetime1">
              <a:rPr lang="en-US" smtClean="0"/>
              <a:t>2/22/2025</a:t>
            </a:fld>
            <a:endParaRPr lang="en-US"/>
          </a:p>
        </p:txBody>
      </p:sp>
      <p:sp>
        <p:nvSpPr>
          <p:cNvPr id="83" name="Google Shape;83;p80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84" name="Google Shape;84;p80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81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81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1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81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8DA2AAF-F05C-48E1-91D4-94772BBEC593}" type="datetime1">
              <a:rPr lang="en-US" smtClean="0"/>
              <a:t>2/22/2025</a:t>
            </a:fld>
            <a:endParaRPr lang="en-US"/>
          </a:p>
        </p:txBody>
      </p:sp>
      <p:sp>
        <p:nvSpPr>
          <p:cNvPr id="92" name="Google Shape;92;p81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93" name="Google Shape;93;p81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82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82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82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4AFEB1A-8BFD-4FAF-BA2F-3D26660AB55D}" type="datetime1">
              <a:rPr lang="en-US" smtClean="0"/>
              <a:t>2/22/2025</a:t>
            </a:fld>
            <a:endParaRPr lang="en-US"/>
          </a:p>
        </p:txBody>
      </p:sp>
      <p:sp>
        <p:nvSpPr>
          <p:cNvPr id="99" name="Google Shape;99;p82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100" name="Google Shape;100;p82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8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4" name="Google Shape;104;p8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74DC557-E223-4016-B216-50068BD8E809}" type="datetime1">
              <a:rPr lang="en-US" smtClean="0"/>
              <a:t>2/22/2025</a:t>
            </a:fld>
            <a:endParaRPr lang="en-US"/>
          </a:p>
        </p:txBody>
      </p:sp>
      <p:sp>
        <p:nvSpPr>
          <p:cNvPr id="106" name="Google Shape;106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107" name="Google Shape;107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8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8A0DD4-1D6F-48E1-B7EC-2E0426DE6136}" type="datetime1">
              <a:rPr lang="en-US" smtClean="0"/>
              <a:t>2/22/2025</a:t>
            </a:fld>
            <a:endParaRPr lang="en-US"/>
          </a:p>
        </p:txBody>
      </p:sp>
      <p:sp>
        <p:nvSpPr>
          <p:cNvPr id="113" name="Google Shape;113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114" name="Google Shape;114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D28DD9CB-1DED-433E-994E-A0233FDDCA1A}" type="datetime1">
              <a:rPr lang="en-US" smtClean="0"/>
              <a:t>2/22/2025</a:t>
            </a:fld>
            <a:endParaRPr lang="en-US"/>
          </a:p>
        </p:txBody>
      </p:sp>
      <p:sp>
        <p:nvSpPr>
          <p:cNvPr id="13" name="Google Shape;13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/>
              <a:t>Computer Network (24UCSPC206) by Dr. Ajit Muzumdar</a:t>
            </a:r>
          </a:p>
        </p:txBody>
      </p:sp>
      <p:sp>
        <p:nvSpPr>
          <p:cNvPr id="14" name="Google Shape;14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ctrTitle"/>
          </p:nvPr>
        </p:nvSpPr>
        <p:spPr>
          <a:xfrm>
            <a:off x="548081" y="1542452"/>
            <a:ext cx="8077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ALGORITHMS(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-III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630305"/>
            <a:ext cx="2615821" cy="21563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8048" y="111751"/>
            <a:ext cx="6851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Sanjivani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University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School of Engineering and Technology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Department of AIML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541" y="4586785"/>
            <a:ext cx="3862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Chanda Pathak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KS(2,3) =  max(15+10, 10) = 25</a:t>
            </a:r>
          </a:p>
          <a:p>
            <a:pPr marL="10668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KS(3,3) = max(40,0) = 40</a:t>
            </a:r>
          </a:p>
          <a:p>
            <a:pPr marL="10668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KS(3,4) = max(40+10,25) = 50</a:t>
            </a:r>
          </a:p>
          <a:p>
            <a:pPr marL="10668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KS(3,5) = max(40+15,25)=55</a:t>
            </a:r>
          </a:p>
          <a:p>
            <a:pPr marL="10668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KS(3,6)= max(40+25,25)= 65</a:t>
            </a: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FB5D58-0339-7C06-AA2F-E62CED278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20922"/>
              </p:ext>
            </p:extLst>
          </p:nvPr>
        </p:nvGraphicFramePr>
        <p:xfrm>
          <a:off x="1524000" y="1338943"/>
          <a:ext cx="6096000" cy="28524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700621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24468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042695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927245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14802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638112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126639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56042110"/>
                    </a:ext>
                  </a:extLst>
                </a:gridCol>
              </a:tblGrid>
              <a:tr h="72316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weight⇢</a:t>
                      </a:r>
                      <a:br>
                        <a:rPr lang="en-IN" sz="1400" b="1" dirty="0">
                          <a:effectLst/>
                        </a:rPr>
                      </a:br>
                      <a:r>
                        <a:rPr lang="en-IN" sz="1400" b="1" dirty="0">
                          <a:effectLst/>
                        </a:rPr>
                        <a:t>item⇣/</a:t>
                      </a:r>
                    </a:p>
                  </a:txBody>
                  <a:tcPr marL="38100" marR="381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6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335402965"/>
                  </a:ext>
                </a:extLst>
              </a:tr>
              <a:tr h="52133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marL="38100" marR="38100" marT="19641" marB="196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661055131"/>
                  </a:ext>
                </a:extLst>
              </a:tr>
              <a:tr h="52133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1</a:t>
                      </a:r>
                    </a:p>
                  </a:txBody>
                  <a:tcPr marL="38100" marR="38100" marT="19641" marB="196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10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10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865171909"/>
                  </a:ext>
                </a:extLst>
              </a:tr>
              <a:tr h="52133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marL="38100" marR="38100" marT="19641" marB="196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25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25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25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25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845450925"/>
                  </a:ext>
                </a:extLst>
              </a:tr>
              <a:tr h="52133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marL="38100" marR="38100" marT="19641" marB="196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15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40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50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55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65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41652062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6B75-6487-2C0A-227E-B6618D87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E04D60-AC09-F9FC-0D10-A37020CAF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Optimal Binary Search Tree (OBST) is a binary search tree that minimizes the expected cost of searching for keys based on their search frequencies. Unlike a standard BST, where insertion order determines the tree's structure, an OBST is carefully constructed so that frequently accessed keys are placed closer to the root, reducing the average search time.</a:t>
            </a:r>
          </a:p>
          <a:p>
            <a:pPr marL="10668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parent node has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child nodes</a:t>
            </a:r>
          </a:p>
          <a:p>
            <a:pPr marL="10668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parent node and 2 leaf nodes </a:t>
            </a:r>
          </a:p>
          <a:p>
            <a:pPr marL="10668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child values should be less than the parent node or root node</a:t>
            </a:r>
          </a:p>
          <a:p>
            <a:pPr marL="10668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child values should be greater than Root Node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0E3B10-2A75-384B-3B32-06ABB029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BB85-FCF1-4641-A6FA-CC59AA6E33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F64C0-0FDD-EEE3-4A9F-3CF013FACF0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BD38-FAED-3AA9-FC3A-8F2C67F2B4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382000" cy="5364163"/>
          </a:xfrm>
        </p:spPr>
        <p:txBody>
          <a:bodyPr/>
          <a:lstStyle/>
          <a:p>
            <a:pPr marL="106680" indent="0">
              <a:buNone/>
            </a:pPr>
            <a:r>
              <a:rPr lang="en-US" altLang="zh-TW" sz="2000" dirty="0"/>
              <a:t>e.g.  binary search trees for 3, 7, 9, 12; </a:t>
            </a:r>
            <a:endParaRPr lang="zh-TW" altLang="en-US" sz="2000" dirty="0"/>
          </a:p>
          <a:p>
            <a:pPr marL="106680" indent="0">
              <a:buNone/>
            </a:pPr>
            <a:endParaRPr lang="en-US" sz="20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9C2C1-46AF-A25C-67F1-AE33E7AC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6" y="1524000"/>
            <a:ext cx="6707124" cy="3474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382000" cy="5364163"/>
          </a:xfrm>
        </p:spPr>
        <p:txBody>
          <a:bodyPr/>
          <a:lstStyle/>
          <a:p>
            <a:pPr marL="106680" indent="0" algn="just" eaLnBrk="1" hangingPunct="1">
              <a:buNone/>
            </a:pPr>
            <a:r>
              <a:rPr lang="en-US" altLang="zh-TW" sz="2000" b="1" dirty="0"/>
              <a:t>The Dynamic programming approach</a:t>
            </a:r>
          </a:p>
          <a:p>
            <a:pPr algn="just" eaLnBrk="1" hangingPunct="1"/>
            <a:r>
              <a:rPr lang="en-US" altLang="zh-TW" sz="2000" dirty="0"/>
              <a:t>Let C(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j) denote the cost of an optimal binary search tree containing a</a:t>
            </a:r>
            <a:r>
              <a:rPr lang="en-US" altLang="zh-TW" sz="2000" baseline="-30000" dirty="0"/>
              <a:t>i</a:t>
            </a:r>
            <a:r>
              <a:rPr lang="en-US" altLang="zh-TW" sz="2000" dirty="0"/>
              <a:t>,</a:t>
            </a:r>
            <a:r>
              <a:rPr lang="en-US" altLang="zh-TW" sz="2000" dirty="0">
                <a:latin typeface="Times New Roman" panose="02020603050405020304" pitchFamily="18" charset="0"/>
              </a:rPr>
              <a:t>…</a:t>
            </a:r>
            <a:r>
              <a:rPr lang="en-US" altLang="zh-TW" sz="2000" dirty="0"/>
              <a:t>,</a:t>
            </a:r>
            <a:r>
              <a:rPr lang="en-US" altLang="zh-TW" sz="2000" dirty="0" err="1"/>
              <a:t>a</a:t>
            </a:r>
            <a:r>
              <a:rPr lang="en-US" altLang="zh-TW" sz="2000" baseline="-30000" dirty="0" err="1"/>
              <a:t>j</a:t>
            </a:r>
            <a:r>
              <a:rPr lang="en-US" altLang="zh-TW" sz="2000" dirty="0"/>
              <a:t> .</a:t>
            </a:r>
          </a:p>
          <a:p>
            <a:pPr algn="just" eaLnBrk="1" hangingPunct="1"/>
            <a:r>
              <a:rPr lang="en-US" altLang="zh-TW" sz="2000" dirty="0"/>
              <a:t>The cost of the optimal binary search tree with </a:t>
            </a:r>
            <a:r>
              <a:rPr lang="en-US" altLang="zh-TW" sz="2000" dirty="0" err="1"/>
              <a:t>a</a:t>
            </a:r>
            <a:r>
              <a:rPr lang="en-US" altLang="zh-TW" sz="2000" baseline="-30000" dirty="0" err="1"/>
              <a:t>k</a:t>
            </a:r>
            <a:r>
              <a:rPr lang="en-US" altLang="zh-TW" sz="2000" dirty="0"/>
              <a:t> as its root :</a:t>
            </a:r>
          </a:p>
          <a:p>
            <a:pPr marL="10668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67B95A-14E2-80DC-EA45-F9DB6CAE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" y="2269988"/>
            <a:ext cx="8880348" cy="868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90C772-AF79-E55E-F76F-36501233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581" y="3282370"/>
            <a:ext cx="4116324" cy="24704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382000" cy="5364163"/>
          </a:xfrm>
        </p:spPr>
        <p:txBody>
          <a:bodyPr/>
          <a:lstStyle/>
          <a:p>
            <a:pPr marL="10668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382000" cy="5214257"/>
          </a:xfrm>
        </p:spPr>
        <p:txBody>
          <a:bodyPr/>
          <a:lstStyle/>
          <a:p>
            <a:pPr marL="10668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2765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344886"/>
          </a:xfrm>
        </p:spPr>
        <p:txBody>
          <a:bodyPr/>
          <a:lstStyle/>
          <a:p>
            <a:pPr marL="106680" indent="0" algn="l" fontAlgn="base">
              <a:buNone/>
            </a:pPr>
            <a:endParaRPr lang="en-US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892630"/>
            <a:ext cx="8382000" cy="5233534"/>
          </a:xfrm>
        </p:spPr>
        <p:txBody>
          <a:bodyPr/>
          <a:lstStyle/>
          <a:p>
            <a:pPr marL="10668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382000" cy="5364163"/>
          </a:xfrm>
        </p:spPr>
        <p:txBody>
          <a:bodyPr/>
          <a:lstStyle/>
          <a:p>
            <a:pPr marL="10668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endParaRPr lang="en-IN" sz="36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686165" cy="5577840"/>
          </a:xfrm>
        </p:spPr>
        <p:txBody>
          <a:bodyPr/>
          <a:lstStyle/>
          <a:p>
            <a:pPr marL="1066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Programming-General method-applications </a:t>
            </a:r>
          </a:p>
          <a:p>
            <a:pPr marL="1066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binary search trees</a:t>
            </a:r>
          </a:p>
          <a:p>
            <a:pPr marL="1066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 problem</a:t>
            </a:r>
          </a:p>
          <a:p>
            <a:pPr marL="1066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pairs shortest path problem</a:t>
            </a:r>
          </a:p>
          <a:p>
            <a:pPr marL="1066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 person problem</a:t>
            </a:r>
          </a:p>
          <a:p>
            <a:pPr marL="1066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design</a:t>
            </a:r>
          </a:p>
          <a:p>
            <a:pPr marL="1066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and-Bound: Principle</a:t>
            </a:r>
          </a:p>
          <a:p>
            <a:pPr marL="1066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abstraction</a:t>
            </a:r>
          </a:p>
          <a:p>
            <a:pPr marL="1066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FIFO-LIFO approaches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114314-8367-CA27-CF7A-8A448A883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A8F3AFA-6151-2143-1B56-553B5ED4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7087B-A49D-93B1-D069-142F6F4C9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3A3494B-3709-D471-3754-0C9607D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382000" cy="5364163"/>
          </a:xfrm>
        </p:spPr>
        <p:txBody>
          <a:bodyPr/>
          <a:lstStyle/>
          <a:p>
            <a:pPr marL="10668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7970"/>
            <a:ext cx="8915400" cy="664029"/>
          </a:xfrm>
        </p:spPr>
        <p:txBody>
          <a:bodyPr/>
          <a:lstStyle/>
          <a:p>
            <a:endParaRPr lang="en-US" sz="3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4035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799" y="892630"/>
            <a:ext cx="8610601" cy="5233534"/>
          </a:xfrm>
        </p:spPr>
        <p:txBody>
          <a:bodyPr/>
          <a:lstStyle/>
          <a:p>
            <a:pPr marL="10668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3510"/>
            <a:ext cx="4343400" cy="36449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3E6282-AC21-9710-E396-D3D76F365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51F2C8-3831-94BF-2E0C-0F4EEADE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751114"/>
            <a:ext cx="8382000" cy="5486400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pt-BR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6DAC8-88B1-8FD8-3AD9-33DF4F18B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19DF3D-D2EE-AAEB-02FD-20F9CE770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668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CBC45-970E-8C47-FE4F-59EB864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DC9B-CFD2-2A1C-FDA4-F00BCC3780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486A-C124-5651-AB3E-3845A0ED2AC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437F-F49B-6313-A107-B46B97E92A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7800" y="841647"/>
            <a:ext cx="8788400" cy="5445760"/>
          </a:xfrm>
        </p:spPr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is a technique that breaks the problems into sub-problems, and saves the result for future purposes so that we do not need to compute the result again.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subproblems are optimized to optimize the overall solution is known as optimal substructure property.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is a method used to efficiently solve complex problems by breaking them down into simpler subproblems. Here's a general method to approach dynamic programming problems:</a:t>
            </a:r>
          </a:p>
          <a:p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7320"/>
            <a:ext cx="8915400" cy="582930"/>
          </a:xfrm>
        </p:spPr>
        <p:txBody>
          <a:bodyPr/>
          <a:lstStyle/>
          <a:p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610600" cy="5615305"/>
          </a:xfrm>
        </p:spPr>
        <p:txBody>
          <a:bodyPr/>
          <a:lstStyle/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Understand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read and understand the problem statement. Identify the inputs, outputs, and constraints.</a:t>
            </a:r>
          </a:p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Define the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state variables that represent the subproblems. These variables should capture all relevant information needed to solve the subproblem.</a:t>
            </a:r>
          </a:p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Recurrence 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recurrence relation that defines the solution to a subproblem in terms of solutions to smaller subproblems. This typically involves finding a formula that expresses the state in terms of smaller states.</a:t>
            </a:r>
          </a:p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Base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define the base cases. These are the simplest subproblems that can be solved directly without recursion. They serve as the starting point for solving larger subproblems.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method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664029"/>
            <a:ext cx="8610600" cy="5462452"/>
          </a:xfrm>
        </p:spPr>
        <p:txBody>
          <a:bodyPr/>
          <a:lstStyle/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Choose an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(Memorization):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 the problem recursively and store the results of solved subproblems to avoid redundant calculations.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(Tabulation):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 the problem iteratively by starting from the base cases and building up to the solution of the main problem.</a:t>
            </a:r>
          </a:p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Implement the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code to implement the dynamic programming solution, ensuring that you correctly use the state variables, recurrence relation, and base cases.</a:t>
            </a:r>
          </a:p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Optimize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time and space complexity of your solution. Optimize if necessary, such as by reducing the memory footprint or improving the time efficiency.</a:t>
            </a:r>
          </a:p>
          <a:p>
            <a:pPr marL="10668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214257"/>
          </a:xfrm>
        </p:spPr>
        <p:txBody>
          <a:bodyPr/>
          <a:lstStyle/>
          <a:p>
            <a:pPr marL="10668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dynamic Programming &amp; Divide and Conquer:</a:t>
            </a:r>
          </a:p>
          <a:p>
            <a:pPr marL="10668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                                          Dynamic Programming                                       Divide and Conquer</a:t>
            </a:r>
          </a:p>
          <a:p>
            <a:pPr marL="10668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Structure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subproblems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            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subproblems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 Solving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Solves subproblems once and reuses     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subproblems independently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results</a:t>
            </a:r>
          </a:p>
          <a:p>
            <a:pPr marL="10668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                                       Fibonacci, Knapsack, LCS                 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Sort, Quick Sort, Binary Search</a:t>
            </a:r>
          </a:p>
          <a:p>
            <a:pPr marL="10668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                                       Often reduces time complexity to    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remains O(n log n) or worse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O(n) or O(n²)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382000" cy="5562600"/>
          </a:xfrm>
        </p:spPr>
        <p:txBody>
          <a:bodyPr/>
          <a:lstStyle/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like Floyd-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Bellman-Ford use DP to find the shortest paths in a weighted graph.</a:t>
            </a:r>
          </a:p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 is used to determine the most valuable combination of items that can be carried in a knapsack of fixed capacity.</a:t>
            </a:r>
          </a:p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 (LCS):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 is used to find the longest subsequence common to two sequences.</a:t>
            </a:r>
          </a:p>
          <a:p>
            <a:pPr marL="1066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Chain Multiplication: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 is used to determine the optimal order of matrix multiplications to minimize the number of scalar multiplications.</a:t>
            </a:r>
            <a:endParaRPr lang="en-US" sz="20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9743" y="892630"/>
            <a:ext cx="8795657" cy="5264490"/>
          </a:xfrm>
        </p:spPr>
        <p:txBody>
          <a:bodyPr/>
          <a:lstStyle/>
          <a:p>
            <a:pPr marL="106680" indent="0" algn="l">
              <a:lnSpc>
                <a:spcPts val="1800"/>
              </a:lnSpc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0/1 Knapsack Problem is a famous optimization problem where you have a knapsack (bag) with a limited weight capacity and a set of items, each with a specific weight and value. Your goal is to select items in such a way that: </a:t>
            </a:r>
          </a:p>
          <a:p>
            <a:pPr marL="106680" indent="0" algn="l">
              <a:lnSpc>
                <a:spcPts val="1800"/>
              </a:lnSpc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Total weight does not exceed the knapsack’s capacity </a:t>
            </a:r>
          </a:p>
          <a:p>
            <a:pPr marL="106680" indent="0" algn="l">
              <a:lnSpc>
                <a:spcPts val="1800"/>
              </a:lnSpc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Total value (profit) is maximized The "0/1" in the name means that you can either take the whole item (1) or leave it (0)—you cannot take fractions of an item.</a:t>
            </a:r>
          </a:p>
          <a:p>
            <a:pPr marL="106680" indent="0" algn="l">
              <a:lnSpc>
                <a:spcPts val="1800"/>
              </a:lnSpc>
              <a:spcAft>
                <a:spcPts val="1200"/>
              </a:spcAft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94BB71-33AF-1696-7CCF-43CF038DD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08735"/>
              </p:ext>
            </p:extLst>
          </p:nvPr>
        </p:nvGraphicFramePr>
        <p:xfrm>
          <a:off x="729342" y="2917372"/>
          <a:ext cx="7511142" cy="319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14">
                  <a:extLst>
                    <a:ext uri="{9D8B030D-6E8A-4147-A177-3AD203B41FA5}">
                      <a16:colId xmlns:a16="http://schemas.microsoft.com/office/drawing/2014/main" val="644343269"/>
                    </a:ext>
                  </a:extLst>
                </a:gridCol>
                <a:gridCol w="2503714">
                  <a:extLst>
                    <a:ext uri="{9D8B030D-6E8A-4147-A177-3AD203B41FA5}">
                      <a16:colId xmlns:a16="http://schemas.microsoft.com/office/drawing/2014/main" val="108298498"/>
                    </a:ext>
                  </a:extLst>
                </a:gridCol>
                <a:gridCol w="2503714">
                  <a:extLst>
                    <a:ext uri="{9D8B030D-6E8A-4147-A177-3AD203B41FA5}">
                      <a16:colId xmlns:a16="http://schemas.microsoft.com/office/drawing/2014/main" val="2343221180"/>
                    </a:ext>
                  </a:extLst>
                </a:gridCol>
              </a:tblGrid>
              <a:tr h="506289">
                <a:tc>
                  <a:txBody>
                    <a:bodyPr/>
                    <a:lstStyle/>
                    <a:p>
                      <a:r>
                        <a:rPr lang="en-IN" b="1" dirty="0"/>
                        <a:t>Aspect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0/1 Knapsack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Fractional Knapsack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40159"/>
                  </a:ext>
                </a:extLst>
              </a:tr>
              <a:tr h="714760">
                <a:tc>
                  <a:txBody>
                    <a:bodyPr/>
                    <a:lstStyle/>
                    <a:p>
                      <a:r>
                        <a:rPr lang="en-IN" dirty="0"/>
                        <a:t>Item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can only be selected as a whole (binary decision).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can be selected in fractions (e.g., part of an item).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18584"/>
                  </a:ext>
                </a:extLst>
              </a:tr>
              <a:tr h="714760">
                <a:tc>
                  <a:txBody>
                    <a:bodyPr/>
                    <a:lstStyle/>
                    <a:p>
                      <a:r>
                        <a:rPr lang="en-IN" dirty="0"/>
                        <a:t>Solution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Solved using Dynamic Programming or recursion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Solved using Greedy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483606"/>
                  </a:ext>
                </a:extLst>
              </a:tr>
              <a:tr h="506289">
                <a:tc>
                  <a:txBody>
                    <a:bodyPr/>
                    <a:lstStyle/>
                    <a:p>
                      <a:r>
                        <a:rPr lang="en-IN" dirty="0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O(n × W) (Dynamic Programming)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log n) (sorting + greedy selection)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18365"/>
                  </a:ext>
                </a:extLst>
              </a:tr>
              <a:tr h="714760">
                <a:tc>
                  <a:txBody>
                    <a:bodyPr/>
                    <a:lstStyle/>
                    <a:p>
                      <a:r>
                        <a:rPr lang="en-IN" dirty="0"/>
                        <a:t>Optimality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always guarantee an optimal solution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 guarantee an optimal solution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841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09965" cy="5059680"/>
          </a:xfrm>
        </p:spPr>
        <p:txBody>
          <a:bodyPr/>
          <a:lstStyle/>
          <a:p>
            <a:pPr marL="106680" indent="0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items where each item has some weight and profit associated with it and also given a bag with capacity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[i.e., the bag can hold at most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weight in it]. The task is to put the items into the bag such that the sum of profits associated with them is the maximum possible. </a:t>
            </a:r>
          </a:p>
          <a:p>
            <a:pPr marL="106680" indent="0">
              <a:buNone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pl-PL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c[i,w]=max{c[i−1,w−w[i]]+P[i]}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000" b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weight[] = {1, 2, 3}, profit[] = {10, 15, 40}, Capacity = 6</a:t>
            </a:r>
            <a:endParaRPr lang="en-US" sz="2000" b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en-US" sz="2000" b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no element is filled, then the possible profit is 0.</a:t>
            </a:r>
          </a:p>
          <a:p>
            <a:pPr marL="106680" indent="0">
              <a:buNone/>
            </a:pPr>
            <a:endParaRPr lang="en-US" sz="2000" b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 problem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664A83-F226-4A41-B2BB-F757F82F399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572000" y="6492875"/>
            <a:ext cx="4343400" cy="36512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 AND ANALYSIS OF ALGORITHMS(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24UAMPC204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dirty="0"/>
              <a:t>by Prof. </a:t>
            </a:r>
            <a:r>
              <a:rPr lang="en-US" dirty="0"/>
              <a:t>Chanda Pathak</a:t>
            </a:r>
            <a:endParaRPr lang="en-US" alt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5318</Words>
  <Application>Microsoft Office PowerPoint</Application>
  <PresentationFormat>On-screen Show (4:3)</PresentationFormat>
  <Paragraphs>669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Times New Roman</vt:lpstr>
      <vt:lpstr>Arial</vt:lpstr>
      <vt:lpstr>Calibri</vt:lpstr>
      <vt:lpstr>Beamer</vt:lpstr>
      <vt:lpstr>   DESIGN AND ANALYSIS OF ALGORITHMS(24UAMPC204)  Dynamic Programming            Unit -III        </vt:lpstr>
      <vt:lpstr>Contents </vt:lpstr>
      <vt:lpstr>Dynamic Programming</vt:lpstr>
      <vt:lpstr>General method</vt:lpstr>
      <vt:lpstr>General method</vt:lpstr>
      <vt:lpstr>PowerPoint Presentation</vt:lpstr>
      <vt:lpstr>Applications</vt:lpstr>
      <vt:lpstr>0/1 knapsack problem</vt:lpstr>
      <vt:lpstr>0/1 knapsack problem</vt:lpstr>
      <vt:lpstr>0/1 knapsack problem</vt:lpstr>
      <vt:lpstr>Optimal 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-1  Networking Fundamentals</dc:title>
  <dc:creator>Chirag</dc:creator>
  <cp:lastModifiedBy>Sushma Pathak</cp:lastModifiedBy>
  <cp:revision>428</cp:revision>
  <dcterms:created xsi:type="dcterms:W3CDTF">2013-06-23T05:10:00Z</dcterms:created>
  <dcterms:modified xsi:type="dcterms:W3CDTF">2025-02-22T07:11:32Z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0B57B8A497B14E4788A5682166FA8299_13</vt:lpwstr>
  </property>
  <property fmtid="{D5CDD505-2E9C-101B-9397-08002B2CF9AE}" pid="3" name="KSOProductBuildVer">
    <vt:lpwstr>1033-12.2.0.19805</vt:lpwstr>
  </property>
</Properties>
</file>